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7.xml" ContentType="application/vnd.openxmlformats-officedocument.presentationml.tags+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handoutMasterIdLst>
    <p:handoutMasterId r:id="rId53"/>
  </p:handoutMasterIdLst>
  <p:sldIdLst>
    <p:sldId id="294" r:id="rId2"/>
    <p:sldId id="256" r:id="rId3"/>
    <p:sldId id="4959" r:id="rId4"/>
    <p:sldId id="4956" r:id="rId5"/>
    <p:sldId id="4960" r:id="rId6"/>
    <p:sldId id="451" r:id="rId7"/>
    <p:sldId id="4961" r:id="rId8"/>
    <p:sldId id="4962" r:id="rId9"/>
    <p:sldId id="4963" r:id="rId10"/>
    <p:sldId id="4964" r:id="rId11"/>
    <p:sldId id="788" r:id="rId12"/>
    <p:sldId id="4890" r:id="rId13"/>
    <p:sldId id="4859" r:id="rId14"/>
    <p:sldId id="4865" r:id="rId15"/>
    <p:sldId id="4864" r:id="rId16"/>
    <p:sldId id="4946" r:id="rId17"/>
    <p:sldId id="4969" r:id="rId18"/>
    <p:sldId id="4898" r:id="rId19"/>
    <p:sldId id="4977" r:id="rId20"/>
    <p:sldId id="4897" r:id="rId21"/>
    <p:sldId id="4899" r:id="rId22"/>
    <p:sldId id="4965" r:id="rId23"/>
    <p:sldId id="4971" r:id="rId24"/>
    <p:sldId id="4970" r:id="rId25"/>
    <p:sldId id="4901" r:id="rId26"/>
    <p:sldId id="4972" r:id="rId27"/>
    <p:sldId id="4973" r:id="rId28"/>
    <p:sldId id="4905" r:id="rId29"/>
    <p:sldId id="4906" r:id="rId30"/>
    <p:sldId id="4913" r:id="rId31"/>
    <p:sldId id="4947" r:id="rId32"/>
    <p:sldId id="4933" r:id="rId33"/>
    <p:sldId id="4948" r:id="rId34"/>
    <p:sldId id="4930" r:id="rId35"/>
    <p:sldId id="4967" r:id="rId36"/>
    <p:sldId id="4915" r:id="rId37"/>
    <p:sldId id="4917" r:id="rId38"/>
    <p:sldId id="4974" r:id="rId39"/>
    <p:sldId id="4929" r:id="rId40"/>
    <p:sldId id="4922" r:id="rId41"/>
    <p:sldId id="4939" r:id="rId42"/>
    <p:sldId id="4945" r:id="rId43"/>
    <p:sldId id="4975" r:id="rId44"/>
    <p:sldId id="4976" r:id="rId45"/>
    <p:sldId id="4979" r:id="rId46"/>
    <p:sldId id="4920" r:id="rId47"/>
    <p:sldId id="4925" r:id="rId48"/>
    <p:sldId id="4932" r:id="rId49"/>
    <p:sldId id="4978" r:id="rId50"/>
    <p:sldId id="4937" r:id="rId51"/>
  </p:sldIdLst>
  <p:sldSz cx="12192000" cy="6858000"/>
  <p:notesSz cx="7104063" cy="10234613"/>
  <p:defaultTextStyle>
    <a:defPPr>
      <a:defRPr lang="de-DE"/>
    </a:defPPr>
    <a:lvl1pPr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1pPr>
    <a:lvl2pPr marL="4572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2pPr>
    <a:lvl3pPr marL="9144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3pPr>
    <a:lvl4pPr marL="13716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4pPr>
    <a:lvl5pPr marL="18288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5pPr>
    <a:lvl6pPr marL="2286000" algn="l" defTabSz="914400" rtl="0" eaLnBrk="1" latinLnBrk="0" hangingPunct="1">
      <a:defRPr sz="1600" kern="1200">
        <a:solidFill>
          <a:schemeClr val="tx1"/>
        </a:solidFill>
        <a:latin typeface="Arial" pitchFamily="34" charset="0"/>
        <a:ea typeface="+mn-ea"/>
        <a:cs typeface="Arial" pitchFamily="34" charset="0"/>
      </a:defRPr>
    </a:lvl6pPr>
    <a:lvl7pPr marL="2743200" algn="l" defTabSz="914400" rtl="0" eaLnBrk="1" latinLnBrk="0" hangingPunct="1">
      <a:defRPr sz="1600" kern="1200">
        <a:solidFill>
          <a:schemeClr val="tx1"/>
        </a:solidFill>
        <a:latin typeface="Arial" pitchFamily="34" charset="0"/>
        <a:ea typeface="+mn-ea"/>
        <a:cs typeface="Arial" pitchFamily="34" charset="0"/>
      </a:defRPr>
    </a:lvl7pPr>
    <a:lvl8pPr marL="3200400" algn="l" defTabSz="914400" rtl="0" eaLnBrk="1" latinLnBrk="0" hangingPunct="1">
      <a:defRPr sz="1600" kern="1200">
        <a:solidFill>
          <a:schemeClr val="tx1"/>
        </a:solidFill>
        <a:latin typeface="Arial" pitchFamily="34" charset="0"/>
        <a:ea typeface="+mn-ea"/>
        <a:cs typeface="Arial" pitchFamily="34" charset="0"/>
      </a:defRPr>
    </a:lvl8pPr>
    <a:lvl9pPr marL="3657600" algn="l" defTabSz="914400" rtl="0" eaLnBrk="1" latinLnBrk="0" hangingPunct="1">
      <a:defRPr sz="1600" kern="1200">
        <a:solidFill>
          <a:schemeClr val="tx1"/>
        </a:solidFill>
        <a:latin typeface="Arial" pitchFamily="34" charset="0"/>
        <a:ea typeface="+mn-ea"/>
        <a:cs typeface="Arial" pitchFamily="34" charset="0"/>
      </a:defRPr>
    </a:lvl9pPr>
  </p:defaultTextStyle>
  <p:extLst>
    <p:ext uri="{521415D9-36F7-43E2-AB2F-B90AF26B5E84}">
      <p14:sectionLst xmlns:p14="http://schemas.microsoft.com/office/powerpoint/2010/main">
        <p14:section name="Standardabschnitt" id="{FA335026-C8EA-4286-A343-55DFA7384FB4}">
          <p14:sldIdLst>
            <p14:sldId id="294"/>
            <p14:sldId id="256"/>
          </p14:sldIdLst>
        </p14:section>
        <p14:section name="Start" id="{663003E0-AF99-4134-B7F3-36E904FEFACF}">
          <p14:sldIdLst>
            <p14:sldId id="4959"/>
            <p14:sldId id="4956"/>
            <p14:sldId id="4960"/>
            <p14:sldId id="451"/>
            <p14:sldId id="4961"/>
            <p14:sldId id="4962"/>
            <p14:sldId id="4963"/>
            <p14:sldId id="4964"/>
          </p14:sldIdLst>
        </p14:section>
        <p14:section name="01 | Ausgangssituation" id="{F0BBC3E7-FBD3-4171-9225-773FD778C122}">
          <p14:sldIdLst>
            <p14:sldId id="788"/>
            <p14:sldId id="4890"/>
            <p14:sldId id="4859"/>
            <p14:sldId id="4865"/>
            <p14:sldId id="4864"/>
            <p14:sldId id="4946"/>
            <p14:sldId id="4969"/>
            <p14:sldId id="4898"/>
            <p14:sldId id="4977"/>
          </p14:sldIdLst>
        </p14:section>
        <p14:section name="02 | Die neue PG LV 2021" id="{BBDC39BD-EEDE-4F24-9105-E3F040B53CAA}">
          <p14:sldIdLst/>
        </p14:section>
        <p14:section name="02-01 | Sicherheits Features" id="{2EAB2A19-9F19-43D3-90F0-695024EEB179}">
          <p14:sldIdLst>
            <p14:sldId id="4897"/>
            <p14:sldId id="4899"/>
            <p14:sldId id="4965"/>
            <p14:sldId id="4971"/>
            <p14:sldId id="4970"/>
            <p14:sldId id="4901"/>
            <p14:sldId id="4972"/>
            <p14:sldId id="4973"/>
            <p14:sldId id="4905"/>
            <p14:sldId id="4906"/>
            <p14:sldId id="4913"/>
            <p14:sldId id="4947"/>
          </p14:sldIdLst>
        </p14:section>
        <p14:section name="02-02 | Neues Kostenmodell &amp; Fondsangebot" id="{AB102767-92BC-4BDA-9300-D9FB58668FE3}">
          <p14:sldIdLst>
            <p14:sldId id="4933"/>
            <p14:sldId id="4948"/>
            <p14:sldId id="4930"/>
            <p14:sldId id="4967"/>
            <p14:sldId id="4915"/>
            <p14:sldId id="4917"/>
            <p14:sldId id="4974"/>
            <p14:sldId id="4929"/>
            <p14:sldId id="4922"/>
            <p14:sldId id="4939"/>
            <p14:sldId id="4945"/>
            <p14:sldId id="4975"/>
            <p14:sldId id="4976"/>
            <p14:sldId id="4979"/>
          </p14:sldIdLst>
        </p14:section>
        <p14:section name="02-03 | Feintuning" id="{C0CDB2F7-89DC-49CD-97CC-4FD4C06E5D0C}">
          <p14:sldIdLst>
            <p14:sldId id="4920"/>
            <p14:sldId id="4925"/>
            <p14:sldId id="4932"/>
            <p14:sldId id="4978"/>
            <p14:sldId id="4937"/>
          </p14:sldIdLst>
        </p14:section>
      </p14:sectionLst>
    </p:ext>
    <p:ext uri="{EFAFB233-063F-42B5-8137-9DF3F51BA10A}">
      <p15:sldGuideLst xmlns:p15="http://schemas.microsoft.com/office/powerpoint/2012/main">
        <p15:guide id="1" orient="horz" pos="482" userDrawn="1">
          <p15:clr>
            <a:srgbClr val="A4A3A4"/>
          </p15:clr>
        </p15:guide>
        <p15:guide id="2" orient="horz" pos="3793" userDrawn="1">
          <p15:clr>
            <a:srgbClr val="A4A3A4"/>
          </p15:clr>
        </p15:guide>
        <p15:guide id="3" pos="121" userDrawn="1">
          <p15:clr>
            <a:srgbClr val="A4A3A4"/>
          </p15:clr>
        </p15:guide>
        <p15:guide id="4" pos="7469" userDrawn="1">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4F4"/>
    <a:srgbClr val="CCECFF"/>
    <a:srgbClr val="656565"/>
    <a:srgbClr val="6E87A0"/>
    <a:srgbClr val="C8D7E6"/>
    <a:srgbClr val="9BAFC3"/>
    <a:srgbClr val="003399"/>
    <a:srgbClr val="D26400"/>
    <a:srgbClr val="8C2350"/>
    <a:srgbClr val="1437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0A15C55-8517-42AA-B614-E9B94910E393}">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57" autoAdjust="0"/>
    <p:restoredTop sz="88809" autoAdjust="0"/>
  </p:normalViewPr>
  <p:slideViewPr>
    <p:cSldViewPr showGuides="1">
      <p:cViewPr varScale="1">
        <p:scale>
          <a:sx n="56" d="100"/>
          <a:sy n="56" d="100"/>
        </p:scale>
        <p:origin x="924" y="40"/>
      </p:cViewPr>
      <p:guideLst>
        <p:guide orient="horz" pos="482"/>
        <p:guide orient="horz" pos="3793"/>
        <p:guide pos="121"/>
        <p:guide pos="7469"/>
      </p:guideLst>
    </p:cSldViewPr>
  </p:slideViewPr>
  <p:notesTextViewPr>
    <p:cViewPr>
      <p:scale>
        <a:sx n="100" d="100"/>
        <a:sy n="100" d="100"/>
      </p:scale>
      <p:origin x="0" y="0"/>
    </p:cViewPr>
  </p:notesTextViewPr>
  <p:sorterViewPr>
    <p:cViewPr>
      <p:scale>
        <a:sx n="100" d="100"/>
        <a:sy n="100" d="100"/>
      </p:scale>
      <p:origin x="0" y="0"/>
    </p:cViewPr>
  </p:sorterViewPr>
  <p:notesViewPr>
    <p:cSldViewPr showGuides="1">
      <p:cViewPr varScale="1">
        <p:scale>
          <a:sx n="124" d="100"/>
          <a:sy n="124" d="100"/>
        </p:scale>
        <p:origin x="-4872" y="-96"/>
      </p:cViewPr>
      <p:guideLst>
        <p:guide orient="horz" pos="3224"/>
        <p:guide pos="223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system.local\dfs\SI\MALR-91690\MALR-91690\Lutterklas\Projekte\2020_PGLV2021\3_TP%20Marketing%20&amp;%20Vermarktung\Vertriebsstory\Verlaufswerte%20PG%20LV%202021%20f&#252;r%20Marketing%20-%206%20%25%20-%20erweitert.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de-DE" sz="2000" b="1"/>
              <a:t>80</a:t>
            </a:r>
            <a:r>
              <a:rPr lang="de-DE" sz="2000" b="1" baseline="0"/>
              <a:t> % mit Sicherheit+ inkl. Ablaufmanagement+</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2.8198264196013501E-2"/>
          <c:y val="6.9536445809188871E-2"/>
          <c:w val="0.96155112346610327"/>
          <c:h val="0.8582784317117923"/>
        </c:manualLayout>
      </c:layout>
      <c:lineChart>
        <c:grouping val="standard"/>
        <c:varyColors val="0"/>
        <c:ser>
          <c:idx val="2"/>
          <c:order val="0"/>
          <c:tx>
            <c:v>Vertragsguthaben</c:v>
          </c:tx>
          <c:spPr>
            <a:ln w="28575" cap="rnd">
              <a:solidFill>
                <a:srgbClr val="053391"/>
              </a:solidFill>
              <a:round/>
            </a:ln>
            <a:effectLst/>
          </c:spPr>
          <c:marker>
            <c:symbol val="circle"/>
            <c:size val="5"/>
            <c:spPr>
              <a:noFill/>
              <a:ln w="9525">
                <a:noFill/>
              </a:ln>
              <a:effectLst/>
            </c:spPr>
          </c:marker>
          <c:cat>
            <c:numRef>
              <c:f>'LZ 25 J'!$A$22:$A$321</c:f>
              <c:numCache>
                <c:formatCode>m/d/yyyy</c:formatCode>
                <c:ptCount val="300"/>
                <c:pt idx="0">
                  <c:v>44228</c:v>
                </c:pt>
                <c:pt idx="1">
                  <c:v>44256</c:v>
                </c:pt>
                <c:pt idx="2">
                  <c:v>44287</c:v>
                </c:pt>
                <c:pt idx="3">
                  <c:v>44317</c:v>
                </c:pt>
                <c:pt idx="4">
                  <c:v>44348</c:v>
                </c:pt>
                <c:pt idx="5">
                  <c:v>44378</c:v>
                </c:pt>
                <c:pt idx="6">
                  <c:v>44409</c:v>
                </c:pt>
                <c:pt idx="7">
                  <c:v>44440</c:v>
                </c:pt>
                <c:pt idx="8">
                  <c:v>44470</c:v>
                </c:pt>
                <c:pt idx="9">
                  <c:v>44501</c:v>
                </c:pt>
                <c:pt idx="10">
                  <c:v>44531</c:v>
                </c:pt>
                <c:pt idx="11">
                  <c:v>44562</c:v>
                </c:pt>
                <c:pt idx="12">
                  <c:v>44593</c:v>
                </c:pt>
                <c:pt idx="13">
                  <c:v>44621</c:v>
                </c:pt>
                <c:pt idx="14">
                  <c:v>44652</c:v>
                </c:pt>
                <c:pt idx="15">
                  <c:v>44682</c:v>
                </c:pt>
                <c:pt idx="16">
                  <c:v>44713</c:v>
                </c:pt>
                <c:pt idx="17">
                  <c:v>44743</c:v>
                </c:pt>
                <c:pt idx="18">
                  <c:v>44774</c:v>
                </c:pt>
                <c:pt idx="19">
                  <c:v>44805</c:v>
                </c:pt>
                <c:pt idx="20">
                  <c:v>44835</c:v>
                </c:pt>
                <c:pt idx="21">
                  <c:v>44866</c:v>
                </c:pt>
                <c:pt idx="22">
                  <c:v>44896</c:v>
                </c:pt>
                <c:pt idx="23">
                  <c:v>44927</c:v>
                </c:pt>
                <c:pt idx="24">
                  <c:v>44958</c:v>
                </c:pt>
                <c:pt idx="25">
                  <c:v>44986</c:v>
                </c:pt>
                <c:pt idx="26">
                  <c:v>45017</c:v>
                </c:pt>
                <c:pt idx="27">
                  <c:v>45047</c:v>
                </c:pt>
                <c:pt idx="28">
                  <c:v>45078</c:v>
                </c:pt>
                <c:pt idx="29">
                  <c:v>45108</c:v>
                </c:pt>
                <c:pt idx="30">
                  <c:v>45139</c:v>
                </c:pt>
                <c:pt idx="31">
                  <c:v>45170</c:v>
                </c:pt>
                <c:pt idx="32">
                  <c:v>45200</c:v>
                </c:pt>
                <c:pt idx="33">
                  <c:v>45231</c:v>
                </c:pt>
                <c:pt idx="34">
                  <c:v>45261</c:v>
                </c:pt>
                <c:pt idx="35">
                  <c:v>45292</c:v>
                </c:pt>
                <c:pt idx="36">
                  <c:v>45323</c:v>
                </c:pt>
                <c:pt idx="37">
                  <c:v>45352</c:v>
                </c:pt>
                <c:pt idx="38">
                  <c:v>45383</c:v>
                </c:pt>
                <c:pt idx="39">
                  <c:v>45413</c:v>
                </c:pt>
                <c:pt idx="40">
                  <c:v>45444</c:v>
                </c:pt>
                <c:pt idx="41">
                  <c:v>45474</c:v>
                </c:pt>
                <c:pt idx="42">
                  <c:v>45505</c:v>
                </c:pt>
                <c:pt idx="43">
                  <c:v>45536</c:v>
                </c:pt>
                <c:pt idx="44">
                  <c:v>45566</c:v>
                </c:pt>
                <c:pt idx="45">
                  <c:v>45597</c:v>
                </c:pt>
                <c:pt idx="46">
                  <c:v>45627</c:v>
                </c:pt>
                <c:pt idx="47">
                  <c:v>45658</c:v>
                </c:pt>
                <c:pt idx="48">
                  <c:v>45689</c:v>
                </c:pt>
                <c:pt idx="49">
                  <c:v>45717</c:v>
                </c:pt>
                <c:pt idx="50">
                  <c:v>45748</c:v>
                </c:pt>
                <c:pt idx="51">
                  <c:v>45778</c:v>
                </c:pt>
                <c:pt idx="52">
                  <c:v>45809</c:v>
                </c:pt>
                <c:pt idx="53">
                  <c:v>45839</c:v>
                </c:pt>
                <c:pt idx="54">
                  <c:v>45870</c:v>
                </c:pt>
                <c:pt idx="55">
                  <c:v>45901</c:v>
                </c:pt>
                <c:pt idx="56">
                  <c:v>45931</c:v>
                </c:pt>
                <c:pt idx="57">
                  <c:v>45962</c:v>
                </c:pt>
                <c:pt idx="58">
                  <c:v>45992</c:v>
                </c:pt>
                <c:pt idx="59">
                  <c:v>46023</c:v>
                </c:pt>
                <c:pt idx="60">
                  <c:v>46054</c:v>
                </c:pt>
                <c:pt idx="61">
                  <c:v>46082</c:v>
                </c:pt>
                <c:pt idx="62">
                  <c:v>46113</c:v>
                </c:pt>
                <c:pt idx="63">
                  <c:v>46143</c:v>
                </c:pt>
                <c:pt idx="64">
                  <c:v>46174</c:v>
                </c:pt>
                <c:pt idx="65">
                  <c:v>46204</c:v>
                </c:pt>
                <c:pt idx="66">
                  <c:v>46235</c:v>
                </c:pt>
                <c:pt idx="67">
                  <c:v>46266</c:v>
                </c:pt>
                <c:pt idx="68">
                  <c:v>46296</c:v>
                </c:pt>
                <c:pt idx="69">
                  <c:v>46327</c:v>
                </c:pt>
                <c:pt idx="70">
                  <c:v>46357</c:v>
                </c:pt>
                <c:pt idx="71">
                  <c:v>46388</c:v>
                </c:pt>
                <c:pt idx="72">
                  <c:v>46419</c:v>
                </c:pt>
                <c:pt idx="73">
                  <c:v>46447</c:v>
                </c:pt>
                <c:pt idx="74">
                  <c:v>46478</c:v>
                </c:pt>
                <c:pt idx="75">
                  <c:v>46508</c:v>
                </c:pt>
                <c:pt idx="76">
                  <c:v>46539</c:v>
                </c:pt>
                <c:pt idx="77">
                  <c:v>46569</c:v>
                </c:pt>
                <c:pt idx="78">
                  <c:v>46600</c:v>
                </c:pt>
                <c:pt idx="79">
                  <c:v>46631</c:v>
                </c:pt>
                <c:pt idx="80">
                  <c:v>46661</c:v>
                </c:pt>
                <c:pt idx="81">
                  <c:v>46692</c:v>
                </c:pt>
                <c:pt idx="82">
                  <c:v>46722</c:v>
                </c:pt>
                <c:pt idx="83">
                  <c:v>46753</c:v>
                </c:pt>
                <c:pt idx="84">
                  <c:v>46784</c:v>
                </c:pt>
                <c:pt idx="85">
                  <c:v>46813</c:v>
                </c:pt>
                <c:pt idx="86">
                  <c:v>46844</c:v>
                </c:pt>
                <c:pt idx="87">
                  <c:v>46874</c:v>
                </c:pt>
                <c:pt idx="88">
                  <c:v>46905</c:v>
                </c:pt>
                <c:pt idx="89">
                  <c:v>46935</c:v>
                </c:pt>
                <c:pt idx="90">
                  <c:v>46966</c:v>
                </c:pt>
                <c:pt idx="91">
                  <c:v>46997</c:v>
                </c:pt>
                <c:pt idx="92">
                  <c:v>47027</c:v>
                </c:pt>
                <c:pt idx="93">
                  <c:v>47058</c:v>
                </c:pt>
                <c:pt idx="94">
                  <c:v>47088</c:v>
                </c:pt>
                <c:pt idx="95">
                  <c:v>47119</c:v>
                </c:pt>
                <c:pt idx="96">
                  <c:v>47150</c:v>
                </c:pt>
                <c:pt idx="97">
                  <c:v>47178</c:v>
                </c:pt>
                <c:pt idx="98">
                  <c:v>47209</c:v>
                </c:pt>
                <c:pt idx="99">
                  <c:v>47239</c:v>
                </c:pt>
                <c:pt idx="100">
                  <c:v>47270</c:v>
                </c:pt>
                <c:pt idx="101">
                  <c:v>47300</c:v>
                </c:pt>
                <c:pt idx="102">
                  <c:v>47331</c:v>
                </c:pt>
                <c:pt idx="103">
                  <c:v>47362</c:v>
                </c:pt>
                <c:pt idx="104">
                  <c:v>47392</c:v>
                </c:pt>
                <c:pt idx="105">
                  <c:v>47423</c:v>
                </c:pt>
                <c:pt idx="106">
                  <c:v>47453</c:v>
                </c:pt>
                <c:pt idx="107">
                  <c:v>47484</c:v>
                </c:pt>
                <c:pt idx="108">
                  <c:v>47515</c:v>
                </c:pt>
                <c:pt idx="109">
                  <c:v>47543</c:v>
                </c:pt>
                <c:pt idx="110">
                  <c:v>47574</c:v>
                </c:pt>
                <c:pt idx="111">
                  <c:v>47604</c:v>
                </c:pt>
                <c:pt idx="112">
                  <c:v>47635</c:v>
                </c:pt>
                <c:pt idx="113">
                  <c:v>47665</c:v>
                </c:pt>
                <c:pt idx="114">
                  <c:v>47696</c:v>
                </c:pt>
                <c:pt idx="115">
                  <c:v>47727</c:v>
                </c:pt>
                <c:pt idx="116">
                  <c:v>47757</c:v>
                </c:pt>
                <c:pt idx="117">
                  <c:v>47788</c:v>
                </c:pt>
                <c:pt idx="118">
                  <c:v>47818</c:v>
                </c:pt>
                <c:pt idx="119">
                  <c:v>47849</c:v>
                </c:pt>
                <c:pt idx="120">
                  <c:v>47880</c:v>
                </c:pt>
                <c:pt idx="121">
                  <c:v>47908</c:v>
                </c:pt>
                <c:pt idx="122">
                  <c:v>47939</c:v>
                </c:pt>
                <c:pt idx="123">
                  <c:v>47969</c:v>
                </c:pt>
                <c:pt idx="124">
                  <c:v>48000</c:v>
                </c:pt>
                <c:pt idx="125">
                  <c:v>48030</c:v>
                </c:pt>
                <c:pt idx="126">
                  <c:v>48061</c:v>
                </c:pt>
                <c:pt idx="127">
                  <c:v>48092</c:v>
                </c:pt>
                <c:pt idx="128">
                  <c:v>48122</c:v>
                </c:pt>
                <c:pt idx="129">
                  <c:v>48153</c:v>
                </c:pt>
                <c:pt idx="130">
                  <c:v>48183</c:v>
                </c:pt>
                <c:pt idx="131">
                  <c:v>48214</c:v>
                </c:pt>
                <c:pt idx="132">
                  <c:v>48245</c:v>
                </c:pt>
                <c:pt idx="133">
                  <c:v>48274</c:v>
                </c:pt>
                <c:pt idx="134">
                  <c:v>48305</c:v>
                </c:pt>
                <c:pt idx="135">
                  <c:v>48335</c:v>
                </c:pt>
                <c:pt idx="136">
                  <c:v>48366</c:v>
                </c:pt>
                <c:pt idx="137">
                  <c:v>48396</c:v>
                </c:pt>
                <c:pt idx="138">
                  <c:v>48427</c:v>
                </c:pt>
                <c:pt idx="139">
                  <c:v>48458</c:v>
                </c:pt>
                <c:pt idx="140">
                  <c:v>48488</c:v>
                </c:pt>
                <c:pt idx="141">
                  <c:v>48519</c:v>
                </c:pt>
                <c:pt idx="142">
                  <c:v>48549</c:v>
                </c:pt>
                <c:pt idx="143">
                  <c:v>48580</c:v>
                </c:pt>
                <c:pt idx="144">
                  <c:v>48611</c:v>
                </c:pt>
                <c:pt idx="145">
                  <c:v>48639</c:v>
                </c:pt>
                <c:pt idx="146">
                  <c:v>48670</c:v>
                </c:pt>
                <c:pt idx="147">
                  <c:v>48700</c:v>
                </c:pt>
                <c:pt idx="148">
                  <c:v>48731</c:v>
                </c:pt>
                <c:pt idx="149">
                  <c:v>48761</c:v>
                </c:pt>
                <c:pt idx="150">
                  <c:v>48792</c:v>
                </c:pt>
                <c:pt idx="151">
                  <c:v>48823</c:v>
                </c:pt>
                <c:pt idx="152">
                  <c:v>48853</c:v>
                </c:pt>
                <c:pt idx="153">
                  <c:v>48884</c:v>
                </c:pt>
                <c:pt idx="154">
                  <c:v>48914</c:v>
                </c:pt>
                <c:pt idx="155">
                  <c:v>48945</c:v>
                </c:pt>
                <c:pt idx="156">
                  <c:v>48976</c:v>
                </c:pt>
                <c:pt idx="157">
                  <c:v>49004</c:v>
                </c:pt>
                <c:pt idx="158">
                  <c:v>49035</c:v>
                </c:pt>
                <c:pt idx="159">
                  <c:v>49065</c:v>
                </c:pt>
                <c:pt idx="160">
                  <c:v>49096</c:v>
                </c:pt>
                <c:pt idx="161">
                  <c:v>49126</c:v>
                </c:pt>
                <c:pt idx="162">
                  <c:v>49157</c:v>
                </c:pt>
                <c:pt idx="163">
                  <c:v>49188</c:v>
                </c:pt>
                <c:pt idx="164">
                  <c:v>49218</c:v>
                </c:pt>
                <c:pt idx="165">
                  <c:v>49249</c:v>
                </c:pt>
                <c:pt idx="166">
                  <c:v>49279</c:v>
                </c:pt>
                <c:pt idx="167">
                  <c:v>49310</c:v>
                </c:pt>
                <c:pt idx="168">
                  <c:v>49341</c:v>
                </c:pt>
                <c:pt idx="169">
                  <c:v>49369</c:v>
                </c:pt>
                <c:pt idx="170">
                  <c:v>49400</c:v>
                </c:pt>
                <c:pt idx="171">
                  <c:v>49430</c:v>
                </c:pt>
                <c:pt idx="172">
                  <c:v>49461</c:v>
                </c:pt>
                <c:pt idx="173">
                  <c:v>49491</c:v>
                </c:pt>
                <c:pt idx="174">
                  <c:v>49522</c:v>
                </c:pt>
                <c:pt idx="175">
                  <c:v>49553</c:v>
                </c:pt>
                <c:pt idx="176">
                  <c:v>49583</c:v>
                </c:pt>
                <c:pt idx="177">
                  <c:v>49614</c:v>
                </c:pt>
                <c:pt idx="178">
                  <c:v>49644</c:v>
                </c:pt>
                <c:pt idx="179">
                  <c:v>49675</c:v>
                </c:pt>
                <c:pt idx="180">
                  <c:v>49706</c:v>
                </c:pt>
                <c:pt idx="181">
                  <c:v>49735</c:v>
                </c:pt>
                <c:pt idx="182">
                  <c:v>49766</c:v>
                </c:pt>
                <c:pt idx="183">
                  <c:v>49796</c:v>
                </c:pt>
                <c:pt idx="184">
                  <c:v>49827</c:v>
                </c:pt>
                <c:pt idx="185">
                  <c:v>49857</c:v>
                </c:pt>
                <c:pt idx="186">
                  <c:v>49888</c:v>
                </c:pt>
                <c:pt idx="187">
                  <c:v>49919</c:v>
                </c:pt>
                <c:pt idx="188">
                  <c:v>49949</c:v>
                </c:pt>
                <c:pt idx="189">
                  <c:v>49980</c:v>
                </c:pt>
                <c:pt idx="190">
                  <c:v>50010</c:v>
                </c:pt>
                <c:pt idx="191">
                  <c:v>50041</c:v>
                </c:pt>
                <c:pt idx="192">
                  <c:v>50072</c:v>
                </c:pt>
                <c:pt idx="193">
                  <c:v>50100</c:v>
                </c:pt>
                <c:pt idx="194">
                  <c:v>50131</c:v>
                </c:pt>
                <c:pt idx="195">
                  <c:v>50161</c:v>
                </c:pt>
                <c:pt idx="196">
                  <c:v>50192</c:v>
                </c:pt>
                <c:pt idx="197">
                  <c:v>50222</c:v>
                </c:pt>
                <c:pt idx="198">
                  <c:v>50253</c:v>
                </c:pt>
                <c:pt idx="199">
                  <c:v>50284</c:v>
                </c:pt>
                <c:pt idx="200">
                  <c:v>50314</c:v>
                </c:pt>
                <c:pt idx="201">
                  <c:v>50345</c:v>
                </c:pt>
                <c:pt idx="202">
                  <c:v>50375</c:v>
                </c:pt>
                <c:pt idx="203">
                  <c:v>50406</c:v>
                </c:pt>
                <c:pt idx="204">
                  <c:v>50437</c:v>
                </c:pt>
                <c:pt idx="205">
                  <c:v>50465</c:v>
                </c:pt>
                <c:pt idx="206">
                  <c:v>50496</c:v>
                </c:pt>
                <c:pt idx="207">
                  <c:v>50526</c:v>
                </c:pt>
                <c:pt idx="208">
                  <c:v>50557</c:v>
                </c:pt>
                <c:pt idx="209">
                  <c:v>50587</c:v>
                </c:pt>
                <c:pt idx="210">
                  <c:v>50618</c:v>
                </c:pt>
                <c:pt idx="211">
                  <c:v>50649</c:v>
                </c:pt>
                <c:pt idx="212">
                  <c:v>50679</c:v>
                </c:pt>
                <c:pt idx="213">
                  <c:v>50710</c:v>
                </c:pt>
                <c:pt idx="214">
                  <c:v>50740</c:v>
                </c:pt>
                <c:pt idx="215">
                  <c:v>50771</c:v>
                </c:pt>
                <c:pt idx="216">
                  <c:v>50802</c:v>
                </c:pt>
                <c:pt idx="217">
                  <c:v>50830</c:v>
                </c:pt>
                <c:pt idx="218">
                  <c:v>50861</c:v>
                </c:pt>
                <c:pt idx="219">
                  <c:v>50891</c:v>
                </c:pt>
                <c:pt idx="220">
                  <c:v>50922</c:v>
                </c:pt>
                <c:pt idx="221">
                  <c:v>50952</c:v>
                </c:pt>
                <c:pt idx="222">
                  <c:v>50983</c:v>
                </c:pt>
                <c:pt idx="223">
                  <c:v>51014</c:v>
                </c:pt>
                <c:pt idx="224">
                  <c:v>51044</c:v>
                </c:pt>
                <c:pt idx="225">
                  <c:v>51075</c:v>
                </c:pt>
                <c:pt idx="226">
                  <c:v>51105</c:v>
                </c:pt>
                <c:pt idx="227">
                  <c:v>51136</c:v>
                </c:pt>
                <c:pt idx="228">
                  <c:v>51167</c:v>
                </c:pt>
                <c:pt idx="229">
                  <c:v>51196</c:v>
                </c:pt>
                <c:pt idx="230">
                  <c:v>51227</c:v>
                </c:pt>
                <c:pt idx="231">
                  <c:v>51257</c:v>
                </c:pt>
                <c:pt idx="232">
                  <c:v>51288</c:v>
                </c:pt>
                <c:pt idx="233">
                  <c:v>51318</c:v>
                </c:pt>
                <c:pt idx="234">
                  <c:v>51349</c:v>
                </c:pt>
                <c:pt idx="235">
                  <c:v>51380</c:v>
                </c:pt>
                <c:pt idx="236">
                  <c:v>51410</c:v>
                </c:pt>
                <c:pt idx="237">
                  <c:v>51441</c:v>
                </c:pt>
                <c:pt idx="238">
                  <c:v>51471</c:v>
                </c:pt>
                <c:pt idx="239">
                  <c:v>51502</c:v>
                </c:pt>
                <c:pt idx="240">
                  <c:v>51533</c:v>
                </c:pt>
                <c:pt idx="241">
                  <c:v>51561</c:v>
                </c:pt>
                <c:pt idx="242">
                  <c:v>51592</c:v>
                </c:pt>
                <c:pt idx="243">
                  <c:v>51622</c:v>
                </c:pt>
                <c:pt idx="244">
                  <c:v>51653</c:v>
                </c:pt>
                <c:pt idx="245">
                  <c:v>51683</c:v>
                </c:pt>
                <c:pt idx="246">
                  <c:v>51714</c:v>
                </c:pt>
                <c:pt idx="247">
                  <c:v>51745</c:v>
                </c:pt>
                <c:pt idx="248">
                  <c:v>51775</c:v>
                </c:pt>
                <c:pt idx="249">
                  <c:v>51806</c:v>
                </c:pt>
                <c:pt idx="250">
                  <c:v>51836</c:v>
                </c:pt>
                <c:pt idx="251">
                  <c:v>51867</c:v>
                </c:pt>
                <c:pt idx="252">
                  <c:v>51898</c:v>
                </c:pt>
                <c:pt idx="253">
                  <c:v>51926</c:v>
                </c:pt>
                <c:pt idx="254">
                  <c:v>51957</c:v>
                </c:pt>
                <c:pt idx="255">
                  <c:v>51987</c:v>
                </c:pt>
                <c:pt idx="256">
                  <c:v>52018</c:v>
                </c:pt>
                <c:pt idx="257">
                  <c:v>52048</c:v>
                </c:pt>
                <c:pt idx="258">
                  <c:v>52079</c:v>
                </c:pt>
                <c:pt idx="259">
                  <c:v>52110</c:v>
                </c:pt>
                <c:pt idx="260">
                  <c:v>52140</c:v>
                </c:pt>
                <c:pt idx="261">
                  <c:v>52171</c:v>
                </c:pt>
                <c:pt idx="262">
                  <c:v>52201</c:v>
                </c:pt>
                <c:pt idx="263">
                  <c:v>52232</c:v>
                </c:pt>
                <c:pt idx="264">
                  <c:v>52263</c:v>
                </c:pt>
                <c:pt idx="265">
                  <c:v>52291</c:v>
                </c:pt>
                <c:pt idx="266">
                  <c:v>52322</c:v>
                </c:pt>
                <c:pt idx="267">
                  <c:v>52352</c:v>
                </c:pt>
                <c:pt idx="268">
                  <c:v>52383</c:v>
                </c:pt>
                <c:pt idx="269">
                  <c:v>52413</c:v>
                </c:pt>
                <c:pt idx="270">
                  <c:v>52444</c:v>
                </c:pt>
                <c:pt idx="271">
                  <c:v>52475</c:v>
                </c:pt>
                <c:pt idx="272">
                  <c:v>52505</c:v>
                </c:pt>
                <c:pt idx="273">
                  <c:v>52536</c:v>
                </c:pt>
                <c:pt idx="274">
                  <c:v>52566</c:v>
                </c:pt>
                <c:pt idx="275">
                  <c:v>52597</c:v>
                </c:pt>
                <c:pt idx="276">
                  <c:v>52628</c:v>
                </c:pt>
                <c:pt idx="277">
                  <c:v>52657</c:v>
                </c:pt>
                <c:pt idx="278">
                  <c:v>52688</c:v>
                </c:pt>
                <c:pt idx="279">
                  <c:v>52718</c:v>
                </c:pt>
                <c:pt idx="280">
                  <c:v>52749</c:v>
                </c:pt>
                <c:pt idx="281">
                  <c:v>52779</c:v>
                </c:pt>
                <c:pt idx="282">
                  <c:v>52810</c:v>
                </c:pt>
                <c:pt idx="283">
                  <c:v>52841</c:v>
                </c:pt>
                <c:pt idx="284">
                  <c:v>52871</c:v>
                </c:pt>
                <c:pt idx="285">
                  <c:v>52902</c:v>
                </c:pt>
                <c:pt idx="286">
                  <c:v>52932</c:v>
                </c:pt>
                <c:pt idx="287">
                  <c:v>52963</c:v>
                </c:pt>
                <c:pt idx="288">
                  <c:v>52994</c:v>
                </c:pt>
                <c:pt idx="289">
                  <c:v>53022</c:v>
                </c:pt>
                <c:pt idx="290">
                  <c:v>53053</c:v>
                </c:pt>
                <c:pt idx="291">
                  <c:v>53083</c:v>
                </c:pt>
                <c:pt idx="292">
                  <c:v>53114</c:v>
                </c:pt>
                <c:pt idx="293">
                  <c:v>53144</c:v>
                </c:pt>
                <c:pt idx="294">
                  <c:v>53175</c:v>
                </c:pt>
                <c:pt idx="295">
                  <c:v>53206</c:v>
                </c:pt>
                <c:pt idx="296">
                  <c:v>53236</c:v>
                </c:pt>
                <c:pt idx="297">
                  <c:v>53267</c:v>
                </c:pt>
                <c:pt idx="298">
                  <c:v>53297</c:v>
                </c:pt>
                <c:pt idx="299">
                  <c:v>53328</c:v>
                </c:pt>
              </c:numCache>
            </c:numRef>
          </c:cat>
          <c:val>
            <c:numRef>
              <c:f>'LZ 25 J'!$AA$22:$AA$321</c:f>
              <c:numCache>
                <c:formatCode>#,##0.00</c:formatCode>
                <c:ptCount val="300"/>
                <c:pt idx="0">
                  <c:v>81.98</c:v>
                </c:pt>
                <c:pt idx="1">
                  <c:v>164.32</c:v>
                </c:pt>
                <c:pt idx="2">
                  <c:v>247.04</c:v>
                </c:pt>
                <c:pt idx="3">
                  <c:v>330.12</c:v>
                </c:pt>
                <c:pt idx="4">
                  <c:v>413.58</c:v>
                </c:pt>
                <c:pt idx="5">
                  <c:v>497.41</c:v>
                </c:pt>
                <c:pt idx="6">
                  <c:v>581.62</c:v>
                </c:pt>
                <c:pt idx="7">
                  <c:v>666.2</c:v>
                </c:pt>
                <c:pt idx="8">
                  <c:v>751.17</c:v>
                </c:pt>
                <c:pt idx="9">
                  <c:v>836.51</c:v>
                </c:pt>
                <c:pt idx="10">
                  <c:v>922.25</c:v>
                </c:pt>
                <c:pt idx="11">
                  <c:v>1008.37</c:v>
                </c:pt>
                <c:pt idx="12">
                  <c:v>1094.8599999999999</c:v>
                </c:pt>
                <c:pt idx="13">
                  <c:v>1181.75</c:v>
                </c:pt>
                <c:pt idx="14">
                  <c:v>1269.03</c:v>
                </c:pt>
                <c:pt idx="15">
                  <c:v>1356.7</c:v>
                </c:pt>
                <c:pt idx="16">
                  <c:v>1444.76</c:v>
                </c:pt>
                <c:pt idx="17">
                  <c:v>1533.21</c:v>
                </c:pt>
                <c:pt idx="18">
                  <c:v>1622.07</c:v>
                </c:pt>
                <c:pt idx="19">
                  <c:v>1711.32</c:v>
                </c:pt>
                <c:pt idx="20">
                  <c:v>1800.97</c:v>
                </c:pt>
                <c:pt idx="21">
                  <c:v>1891.03</c:v>
                </c:pt>
                <c:pt idx="22">
                  <c:v>1981.48</c:v>
                </c:pt>
                <c:pt idx="23">
                  <c:v>2072.35</c:v>
                </c:pt>
                <c:pt idx="24">
                  <c:v>2163.63</c:v>
                </c:pt>
                <c:pt idx="25">
                  <c:v>2255.31</c:v>
                </c:pt>
                <c:pt idx="26">
                  <c:v>2347.39</c:v>
                </c:pt>
                <c:pt idx="27">
                  <c:v>2439.9</c:v>
                </c:pt>
                <c:pt idx="28">
                  <c:v>2532.8200000000002</c:v>
                </c:pt>
                <c:pt idx="29">
                  <c:v>2626.15</c:v>
                </c:pt>
                <c:pt idx="30">
                  <c:v>2719.91</c:v>
                </c:pt>
                <c:pt idx="31">
                  <c:v>2814.09</c:v>
                </c:pt>
                <c:pt idx="32">
                  <c:v>2908.68</c:v>
                </c:pt>
                <c:pt idx="33">
                  <c:v>3003.7</c:v>
                </c:pt>
                <c:pt idx="34">
                  <c:v>3099.16</c:v>
                </c:pt>
                <c:pt idx="35">
                  <c:v>3195.04</c:v>
                </c:pt>
                <c:pt idx="36">
                  <c:v>3291.34</c:v>
                </c:pt>
                <c:pt idx="37">
                  <c:v>3388.08</c:v>
                </c:pt>
                <c:pt idx="38">
                  <c:v>3485.25</c:v>
                </c:pt>
                <c:pt idx="39">
                  <c:v>3582.87</c:v>
                </c:pt>
                <c:pt idx="40">
                  <c:v>3680.91</c:v>
                </c:pt>
                <c:pt idx="41">
                  <c:v>3779.39</c:v>
                </c:pt>
                <c:pt idx="42">
                  <c:v>3878.31</c:v>
                </c:pt>
                <c:pt idx="43">
                  <c:v>3977.68</c:v>
                </c:pt>
                <c:pt idx="44">
                  <c:v>4077.49</c:v>
                </c:pt>
                <c:pt idx="45">
                  <c:v>4177.76</c:v>
                </c:pt>
                <c:pt idx="46">
                  <c:v>4278.47</c:v>
                </c:pt>
                <c:pt idx="47">
                  <c:v>4379.63</c:v>
                </c:pt>
                <c:pt idx="48">
                  <c:v>4481.24</c:v>
                </c:pt>
                <c:pt idx="49">
                  <c:v>4583.3100000000004</c:v>
                </c:pt>
                <c:pt idx="50">
                  <c:v>4685.8500000000004</c:v>
                </c:pt>
                <c:pt idx="51">
                  <c:v>4788.84</c:v>
                </c:pt>
                <c:pt idx="52">
                  <c:v>4892.29</c:v>
                </c:pt>
                <c:pt idx="53">
                  <c:v>4996.21</c:v>
                </c:pt>
                <c:pt idx="54">
                  <c:v>5100.59</c:v>
                </c:pt>
                <c:pt idx="55">
                  <c:v>5205.43</c:v>
                </c:pt>
                <c:pt idx="56">
                  <c:v>5310.75</c:v>
                </c:pt>
                <c:pt idx="57">
                  <c:v>5416.54</c:v>
                </c:pt>
                <c:pt idx="58">
                  <c:v>5522.81</c:v>
                </c:pt>
                <c:pt idx="59">
                  <c:v>5629.54</c:v>
                </c:pt>
                <c:pt idx="60">
                  <c:v>5749.27</c:v>
                </c:pt>
                <c:pt idx="61">
                  <c:v>5869.52</c:v>
                </c:pt>
                <c:pt idx="62">
                  <c:v>5990.33</c:v>
                </c:pt>
                <c:pt idx="63">
                  <c:v>6111.64</c:v>
                </c:pt>
                <c:pt idx="64">
                  <c:v>6233.46</c:v>
                </c:pt>
                <c:pt idx="65">
                  <c:v>6355.74</c:v>
                </c:pt>
                <c:pt idx="66">
                  <c:v>6478.54</c:v>
                </c:pt>
                <c:pt idx="67">
                  <c:v>6601.83</c:v>
                </c:pt>
                <c:pt idx="68">
                  <c:v>6725.62</c:v>
                </c:pt>
                <c:pt idx="69">
                  <c:v>6849.89</c:v>
                </c:pt>
                <c:pt idx="70">
                  <c:v>6974.65</c:v>
                </c:pt>
                <c:pt idx="71">
                  <c:v>7099.93</c:v>
                </c:pt>
                <c:pt idx="72">
                  <c:v>7225.72</c:v>
                </c:pt>
                <c:pt idx="73">
                  <c:v>7352</c:v>
                </c:pt>
                <c:pt idx="74">
                  <c:v>7478.8</c:v>
                </c:pt>
                <c:pt idx="75">
                  <c:v>7606.1</c:v>
                </c:pt>
                <c:pt idx="76">
                  <c:v>7733.92</c:v>
                </c:pt>
                <c:pt idx="77">
                  <c:v>7862.26</c:v>
                </c:pt>
                <c:pt idx="78">
                  <c:v>7991.12</c:v>
                </c:pt>
                <c:pt idx="79">
                  <c:v>8120.5</c:v>
                </c:pt>
                <c:pt idx="80">
                  <c:v>8250.39</c:v>
                </c:pt>
                <c:pt idx="81">
                  <c:v>8380.81</c:v>
                </c:pt>
                <c:pt idx="82">
                  <c:v>8511.76</c:v>
                </c:pt>
                <c:pt idx="83">
                  <c:v>8643.25</c:v>
                </c:pt>
                <c:pt idx="84">
                  <c:v>8775.26</c:v>
                </c:pt>
                <c:pt idx="85">
                  <c:v>8899.59</c:v>
                </c:pt>
                <c:pt idx="86">
                  <c:v>9024.41</c:v>
                </c:pt>
                <c:pt idx="87">
                  <c:v>9149.74</c:v>
                </c:pt>
                <c:pt idx="88">
                  <c:v>9275.6</c:v>
                </c:pt>
                <c:pt idx="89">
                  <c:v>9401.98</c:v>
                </c:pt>
                <c:pt idx="90">
                  <c:v>9528.89</c:v>
                </c:pt>
                <c:pt idx="91">
                  <c:v>9656.34</c:v>
                </c:pt>
                <c:pt idx="92">
                  <c:v>9784.34</c:v>
                </c:pt>
                <c:pt idx="93">
                  <c:v>9912.9</c:v>
                </c:pt>
                <c:pt idx="94">
                  <c:v>10042.01</c:v>
                </c:pt>
                <c:pt idx="95">
                  <c:v>10171.69</c:v>
                </c:pt>
                <c:pt idx="96">
                  <c:v>10301.950000000001</c:v>
                </c:pt>
                <c:pt idx="97">
                  <c:v>10432.790000000001</c:v>
                </c:pt>
                <c:pt idx="98">
                  <c:v>10564.22</c:v>
                </c:pt>
                <c:pt idx="99">
                  <c:v>10696.25</c:v>
                </c:pt>
                <c:pt idx="100">
                  <c:v>10828.88</c:v>
                </c:pt>
                <c:pt idx="101">
                  <c:v>10962.12</c:v>
                </c:pt>
                <c:pt idx="102">
                  <c:v>11095.99</c:v>
                </c:pt>
                <c:pt idx="103">
                  <c:v>11230.48</c:v>
                </c:pt>
                <c:pt idx="104">
                  <c:v>11365.62</c:v>
                </c:pt>
                <c:pt idx="105">
                  <c:v>11501.39</c:v>
                </c:pt>
                <c:pt idx="106">
                  <c:v>11637.83</c:v>
                </c:pt>
                <c:pt idx="107">
                  <c:v>11774.93</c:v>
                </c:pt>
                <c:pt idx="108">
                  <c:v>11912.68</c:v>
                </c:pt>
                <c:pt idx="109">
                  <c:v>12051.13</c:v>
                </c:pt>
                <c:pt idx="110">
                  <c:v>12190.25</c:v>
                </c:pt>
                <c:pt idx="111">
                  <c:v>12330.08</c:v>
                </c:pt>
                <c:pt idx="112">
                  <c:v>12470.61</c:v>
                </c:pt>
                <c:pt idx="113">
                  <c:v>12611.86</c:v>
                </c:pt>
                <c:pt idx="114">
                  <c:v>12753.84</c:v>
                </c:pt>
                <c:pt idx="115">
                  <c:v>12896.56</c:v>
                </c:pt>
                <c:pt idx="116">
                  <c:v>13040.01</c:v>
                </c:pt>
                <c:pt idx="117">
                  <c:v>13184.21</c:v>
                </c:pt>
                <c:pt idx="118">
                  <c:v>13329.19</c:v>
                </c:pt>
                <c:pt idx="119">
                  <c:v>13474.93</c:v>
                </c:pt>
                <c:pt idx="120">
                  <c:v>13621.46</c:v>
                </c:pt>
                <c:pt idx="121">
                  <c:v>13768.78</c:v>
                </c:pt>
                <c:pt idx="122">
                  <c:v>13916.93</c:v>
                </c:pt>
                <c:pt idx="123">
                  <c:v>14065.86</c:v>
                </c:pt>
                <c:pt idx="124">
                  <c:v>14215.63</c:v>
                </c:pt>
                <c:pt idx="125">
                  <c:v>14366.24</c:v>
                </c:pt>
                <c:pt idx="126">
                  <c:v>14517.69</c:v>
                </c:pt>
                <c:pt idx="127">
                  <c:v>14670.01</c:v>
                </c:pt>
                <c:pt idx="128">
                  <c:v>14823.17</c:v>
                </c:pt>
                <c:pt idx="129">
                  <c:v>14976.96</c:v>
                </c:pt>
                <c:pt idx="130">
                  <c:v>15131.4</c:v>
                </c:pt>
                <c:pt idx="131">
                  <c:v>15286.43</c:v>
                </c:pt>
                <c:pt idx="132">
                  <c:v>15442.14</c:v>
                </c:pt>
                <c:pt idx="133">
                  <c:v>15598.46</c:v>
                </c:pt>
                <c:pt idx="134">
                  <c:v>15755.43</c:v>
                </c:pt>
                <c:pt idx="135">
                  <c:v>15913.04</c:v>
                </c:pt>
                <c:pt idx="136">
                  <c:v>16071.3</c:v>
                </c:pt>
                <c:pt idx="137">
                  <c:v>16230.2</c:v>
                </c:pt>
                <c:pt idx="138">
                  <c:v>16389.759999999998</c:v>
                </c:pt>
                <c:pt idx="139">
                  <c:v>16549.98</c:v>
                </c:pt>
                <c:pt idx="140">
                  <c:v>16710.830000000002</c:v>
                </c:pt>
                <c:pt idx="141">
                  <c:v>16872.36</c:v>
                </c:pt>
                <c:pt idx="142">
                  <c:v>17034.55</c:v>
                </c:pt>
                <c:pt idx="143">
                  <c:v>17197.400000000001</c:v>
                </c:pt>
                <c:pt idx="144">
                  <c:v>17360.93</c:v>
                </c:pt>
                <c:pt idx="145">
                  <c:v>17525.099999999999</c:v>
                </c:pt>
                <c:pt idx="146">
                  <c:v>17689.97</c:v>
                </c:pt>
                <c:pt idx="147">
                  <c:v>17855.52</c:v>
                </c:pt>
                <c:pt idx="148">
                  <c:v>18021.740000000002</c:v>
                </c:pt>
                <c:pt idx="149">
                  <c:v>18188.650000000001</c:v>
                </c:pt>
                <c:pt idx="150">
                  <c:v>18356.25</c:v>
                </c:pt>
                <c:pt idx="151">
                  <c:v>18524.54</c:v>
                </c:pt>
                <c:pt idx="152">
                  <c:v>18693.52</c:v>
                </c:pt>
                <c:pt idx="153">
                  <c:v>18863.18</c:v>
                </c:pt>
                <c:pt idx="154">
                  <c:v>19033.560000000001</c:v>
                </c:pt>
                <c:pt idx="155">
                  <c:v>19204.64</c:v>
                </c:pt>
                <c:pt idx="156">
                  <c:v>19376.43</c:v>
                </c:pt>
                <c:pt idx="157">
                  <c:v>19548.91</c:v>
                </c:pt>
                <c:pt idx="158">
                  <c:v>19722.11</c:v>
                </c:pt>
                <c:pt idx="159">
                  <c:v>19896.03</c:v>
                </c:pt>
                <c:pt idx="160">
                  <c:v>20070.66</c:v>
                </c:pt>
                <c:pt idx="161">
                  <c:v>20246.009999999998</c:v>
                </c:pt>
                <c:pt idx="162">
                  <c:v>20422.09</c:v>
                </c:pt>
                <c:pt idx="163">
                  <c:v>20598.89</c:v>
                </c:pt>
                <c:pt idx="164">
                  <c:v>20776.419999999998</c:v>
                </c:pt>
                <c:pt idx="165">
                  <c:v>20954.689999999999</c:v>
                </c:pt>
                <c:pt idx="166">
                  <c:v>21133.7</c:v>
                </c:pt>
                <c:pt idx="167">
                  <c:v>21313.43</c:v>
                </c:pt>
                <c:pt idx="168">
                  <c:v>21493.93</c:v>
                </c:pt>
                <c:pt idx="169">
                  <c:v>21675.16</c:v>
                </c:pt>
                <c:pt idx="170">
                  <c:v>21857.15</c:v>
                </c:pt>
                <c:pt idx="171">
                  <c:v>22039.89</c:v>
                </c:pt>
                <c:pt idx="172">
                  <c:v>22223.4</c:v>
                </c:pt>
                <c:pt idx="173">
                  <c:v>22407.65</c:v>
                </c:pt>
                <c:pt idx="174">
                  <c:v>22592.67</c:v>
                </c:pt>
                <c:pt idx="175">
                  <c:v>22778.45</c:v>
                </c:pt>
                <c:pt idx="176">
                  <c:v>22965.01</c:v>
                </c:pt>
                <c:pt idx="177">
                  <c:v>23152.34</c:v>
                </c:pt>
                <c:pt idx="178">
                  <c:v>23340.44</c:v>
                </c:pt>
                <c:pt idx="179">
                  <c:v>23529.33</c:v>
                </c:pt>
                <c:pt idx="180">
                  <c:v>23719.01</c:v>
                </c:pt>
                <c:pt idx="181">
                  <c:v>23909.46</c:v>
                </c:pt>
                <c:pt idx="182">
                  <c:v>24100.71</c:v>
                </c:pt>
                <c:pt idx="183">
                  <c:v>24292.75</c:v>
                </c:pt>
                <c:pt idx="184">
                  <c:v>24485.599999999999</c:v>
                </c:pt>
                <c:pt idx="185">
                  <c:v>24679.24</c:v>
                </c:pt>
                <c:pt idx="186">
                  <c:v>24873.69</c:v>
                </c:pt>
                <c:pt idx="187">
                  <c:v>25068.959999999999</c:v>
                </c:pt>
                <c:pt idx="188">
                  <c:v>25265.02</c:v>
                </c:pt>
                <c:pt idx="189">
                  <c:v>25461.91</c:v>
                </c:pt>
                <c:pt idx="190">
                  <c:v>25659.599999999999</c:v>
                </c:pt>
                <c:pt idx="191">
                  <c:v>25858.14</c:v>
                </c:pt>
                <c:pt idx="192">
                  <c:v>26057.51</c:v>
                </c:pt>
                <c:pt idx="193">
                  <c:v>26257.68</c:v>
                </c:pt>
                <c:pt idx="194">
                  <c:v>26458.71</c:v>
                </c:pt>
                <c:pt idx="195">
                  <c:v>26660.560000000001</c:v>
                </c:pt>
                <c:pt idx="196">
                  <c:v>26863.26</c:v>
                </c:pt>
                <c:pt idx="197">
                  <c:v>27066.799999999999</c:v>
                </c:pt>
                <c:pt idx="198">
                  <c:v>27271.19</c:v>
                </c:pt>
                <c:pt idx="199">
                  <c:v>27476.45</c:v>
                </c:pt>
                <c:pt idx="200">
                  <c:v>27682.54</c:v>
                </c:pt>
                <c:pt idx="201">
                  <c:v>27889.5</c:v>
                </c:pt>
                <c:pt idx="202">
                  <c:v>28097.33</c:v>
                </c:pt>
                <c:pt idx="203">
                  <c:v>28306.03</c:v>
                </c:pt>
                <c:pt idx="204">
                  <c:v>28515.599999999999</c:v>
                </c:pt>
                <c:pt idx="205">
                  <c:v>28726.04</c:v>
                </c:pt>
                <c:pt idx="206">
                  <c:v>28937.37</c:v>
                </c:pt>
                <c:pt idx="207">
                  <c:v>29149.57</c:v>
                </c:pt>
                <c:pt idx="208">
                  <c:v>29362.67</c:v>
                </c:pt>
                <c:pt idx="209">
                  <c:v>29576.65</c:v>
                </c:pt>
                <c:pt idx="210">
                  <c:v>29791.53</c:v>
                </c:pt>
                <c:pt idx="211">
                  <c:v>30007.3</c:v>
                </c:pt>
                <c:pt idx="212">
                  <c:v>30223.99</c:v>
                </c:pt>
                <c:pt idx="213">
                  <c:v>30441.58</c:v>
                </c:pt>
                <c:pt idx="214">
                  <c:v>30660.09</c:v>
                </c:pt>
                <c:pt idx="215">
                  <c:v>30879.5</c:v>
                </c:pt>
                <c:pt idx="216">
                  <c:v>31099.84</c:v>
                </c:pt>
                <c:pt idx="217">
                  <c:v>31321.11</c:v>
                </c:pt>
                <c:pt idx="218">
                  <c:v>31543.29</c:v>
                </c:pt>
                <c:pt idx="219">
                  <c:v>31766.41</c:v>
                </c:pt>
                <c:pt idx="220">
                  <c:v>31990.47</c:v>
                </c:pt>
                <c:pt idx="221">
                  <c:v>32215.46</c:v>
                </c:pt>
                <c:pt idx="222">
                  <c:v>32441.43</c:v>
                </c:pt>
                <c:pt idx="223">
                  <c:v>32668.31</c:v>
                </c:pt>
                <c:pt idx="224">
                  <c:v>32896.15</c:v>
                </c:pt>
                <c:pt idx="225">
                  <c:v>33124.959999999999</c:v>
                </c:pt>
                <c:pt idx="226">
                  <c:v>33354.71</c:v>
                </c:pt>
                <c:pt idx="227">
                  <c:v>33585.440000000002</c:v>
                </c:pt>
                <c:pt idx="228">
                  <c:v>33817.14</c:v>
                </c:pt>
                <c:pt idx="229">
                  <c:v>34049.800000000003</c:v>
                </c:pt>
                <c:pt idx="230">
                  <c:v>34283.46</c:v>
                </c:pt>
                <c:pt idx="231">
                  <c:v>34518.089999999997</c:v>
                </c:pt>
                <c:pt idx="232">
                  <c:v>34753.730000000003</c:v>
                </c:pt>
                <c:pt idx="233">
                  <c:v>34990.33</c:v>
                </c:pt>
                <c:pt idx="234">
                  <c:v>35227.94</c:v>
                </c:pt>
                <c:pt idx="235">
                  <c:v>35466.550000000003</c:v>
                </c:pt>
                <c:pt idx="236">
                  <c:v>35706.160000000003</c:v>
                </c:pt>
                <c:pt idx="237">
                  <c:v>35946.79</c:v>
                </c:pt>
                <c:pt idx="238">
                  <c:v>36188.410000000003</c:v>
                </c:pt>
                <c:pt idx="239">
                  <c:v>36431.08</c:v>
                </c:pt>
                <c:pt idx="240">
                  <c:v>36674.76</c:v>
                </c:pt>
                <c:pt idx="241">
                  <c:v>36917.879999999997</c:v>
                </c:pt>
                <c:pt idx="242">
                  <c:v>37162.019999999997</c:v>
                </c:pt>
                <c:pt idx="243">
                  <c:v>37407.199999999997</c:v>
                </c:pt>
                <c:pt idx="244">
                  <c:v>37653.410000000003</c:v>
                </c:pt>
                <c:pt idx="245">
                  <c:v>37900.660000000003</c:v>
                </c:pt>
                <c:pt idx="246">
                  <c:v>38148.959999999999</c:v>
                </c:pt>
                <c:pt idx="247">
                  <c:v>38398.28</c:v>
                </c:pt>
                <c:pt idx="248">
                  <c:v>38648.65</c:v>
                </c:pt>
                <c:pt idx="249">
                  <c:v>38900.089999999997</c:v>
                </c:pt>
                <c:pt idx="250">
                  <c:v>39152.6</c:v>
                </c:pt>
                <c:pt idx="251">
                  <c:v>39406.160000000003</c:v>
                </c:pt>
                <c:pt idx="252">
                  <c:v>39660.79</c:v>
                </c:pt>
                <c:pt idx="253">
                  <c:v>39914.660000000003</c:v>
                </c:pt>
                <c:pt idx="254">
                  <c:v>40169.61</c:v>
                </c:pt>
                <c:pt idx="255">
                  <c:v>40425.620000000003</c:v>
                </c:pt>
                <c:pt idx="256">
                  <c:v>40682.720000000001</c:v>
                </c:pt>
                <c:pt idx="257">
                  <c:v>40940.89</c:v>
                </c:pt>
                <c:pt idx="258">
                  <c:v>41200.18</c:v>
                </c:pt>
                <c:pt idx="259">
                  <c:v>41460.54</c:v>
                </c:pt>
                <c:pt idx="260">
                  <c:v>41722</c:v>
                </c:pt>
                <c:pt idx="261">
                  <c:v>41984.58</c:v>
                </c:pt>
                <c:pt idx="262">
                  <c:v>42248.26</c:v>
                </c:pt>
                <c:pt idx="263">
                  <c:v>42513.05</c:v>
                </c:pt>
                <c:pt idx="264">
                  <c:v>42778.97</c:v>
                </c:pt>
                <c:pt idx="265">
                  <c:v>43028.34</c:v>
                </c:pt>
                <c:pt idx="266">
                  <c:v>43279.77</c:v>
                </c:pt>
                <c:pt idx="267">
                  <c:v>43533.31</c:v>
                </c:pt>
                <c:pt idx="268">
                  <c:v>43788.959999999999</c:v>
                </c:pt>
                <c:pt idx="269">
                  <c:v>44046.77</c:v>
                </c:pt>
                <c:pt idx="270">
                  <c:v>44306.79</c:v>
                </c:pt>
                <c:pt idx="271">
                  <c:v>44569.01</c:v>
                </c:pt>
                <c:pt idx="272">
                  <c:v>44833.47</c:v>
                </c:pt>
                <c:pt idx="273">
                  <c:v>45100.22</c:v>
                </c:pt>
                <c:pt idx="274">
                  <c:v>45369.27</c:v>
                </c:pt>
                <c:pt idx="275">
                  <c:v>45640.65</c:v>
                </c:pt>
                <c:pt idx="276">
                  <c:v>45914.400000000001</c:v>
                </c:pt>
                <c:pt idx="277">
                  <c:v>46133.58</c:v>
                </c:pt>
                <c:pt idx="278">
                  <c:v>46354.37</c:v>
                </c:pt>
                <c:pt idx="279">
                  <c:v>46576.77</c:v>
                </c:pt>
                <c:pt idx="280">
                  <c:v>46800.81</c:v>
                </c:pt>
                <c:pt idx="281">
                  <c:v>47026.53</c:v>
                </c:pt>
                <c:pt idx="282">
                  <c:v>47253.94</c:v>
                </c:pt>
                <c:pt idx="283">
                  <c:v>47483.06</c:v>
                </c:pt>
                <c:pt idx="284">
                  <c:v>47713.93</c:v>
                </c:pt>
                <c:pt idx="285">
                  <c:v>47946.54</c:v>
                </c:pt>
                <c:pt idx="286">
                  <c:v>48180.94</c:v>
                </c:pt>
                <c:pt idx="287">
                  <c:v>48417.16</c:v>
                </c:pt>
                <c:pt idx="288">
                  <c:v>48655.199999999997</c:v>
                </c:pt>
                <c:pt idx="289">
                  <c:v>48821.71</c:v>
                </c:pt>
                <c:pt idx="290">
                  <c:v>48989.04</c:v>
                </c:pt>
                <c:pt idx="291">
                  <c:v>49157.18</c:v>
                </c:pt>
                <c:pt idx="292">
                  <c:v>49326.15</c:v>
                </c:pt>
                <c:pt idx="293">
                  <c:v>49495.97</c:v>
                </c:pt>
                <c:pt idx="294">
                  <c:v>49666.64</c:v>
                </c:pt>
                <c:pt idx="295">
                  <c:v>49838.16</c:v>
                </c:pt>
                <c:pt idx="296">
                  <c:v>50010.559999999998</c:v>
                </c:pt>
                <c:pt idx="297">
                  <c:v>50183.839999999997</c:v>
                </c:pt>
                <c:pt idx="298">
                  <c:v>50358.02</c:v>
                </c:pt>
                <c:pt idx="299">
                  <c:v>50533.11</c:v>
                </c:pt>
              </c:numCache>
            </c:numRef>
          </c:val>
          <c:smooth val="0"/>
          <c:extLst>
            <c:ext xmlns:c16="http://schemas.microsoft.com/office/drawing/2014/chart" uri="{C3380CC4-5D6E-409C-BE32-E72D297353CC}">
              <c16:uniqueId val="{00000000-C433-4DC5-A216-87F65FF04624}"/>
            </c:ext>
          </c:extLst>
        </c:ser>
        <c:ser>
          <c:idx val="3"/>
          <c:order val="1"/>
          <c:tx>
            <c:v>Garantie im Verlauf</c:v>
          </c:tx>
          <c:spPr>
            <a:ln w="25400" cap="rnd">
              <a:solidFill>
                <a:srgbClr val="D26400"/>
              </a:solidFill>
              <a:prstDash val="sysDash"/>
              <a:round/>
            </a:ln>
            <a:effectLst/>
          </c:spPr>
          <c:marker>
            <c:symbol val="circle"/>
            <c:size val="5"/>
            <c:spPr>
              <a:noFill/>
              <a:ln w="9525">
                <a:noFill/>
              </a:ln>
              <a:effectLst/>
            </c:spPr>
          </c:marker>
          <c:cat>
            <c:numRef>
              <c:f>'LZ 25 J'!$A$22:$A$321</c:f>
              <c:numCache>
                <c:formatCode>m/d/yyyy</c:formatCode>
                <c:ptCount val="300"/>
                <c:pt idx="0">
                  <c:v>44228</c:v>
                </c:pt>
                <c:pt idx="1">
                  <c:v>44256</c:v>
                </c:pt>
                <c:pt idx="2">
                  <c:v>44287</c:v>
                </c:pt>
                <c:pt idx="3">
                  <c:v>44317</c:v>
                </c:pt>
                <c:pt idx="4">
                  <c:v>44348</c:v>
                </c:pt>
                <c:pt idx="5">
                  <c:v>44378</c:v>
                </c:pt>
                <c:pt idx="6">
                  <c:v>44409</c:v>
                </c:pt>
                <c:pt idx="7">
                  <c:v>44440</c:v>
                </c:pt>
                <c:pt idx="8">
                  <c:v>44470</c:v>
                </c:pt>
                <c:pt idx="9">
                  <c:v>44501</c:v>
                </c:pt>
                <c:pt idx="10">
                  <c:v>44531</c:v>
                </c:pt>
                <c:pt idx="11">
                  <c:v>44562</c:v>
                </c:pt>
                <c:pt idx="12">
                  <c:v>44593</c:v>
                </c:pt>
                <c:pt idx="13">
                  <c:v>44621</c:v>
                </c:pt>
                <c:pt idx="14">
                  <c:v>44652</c:v>
                </c:pt>
                <c:pt idx="15">
                  <c:v>44682</c:v>
                </c:pt>
                <c:pt idx="16">
                  <c:v>44713</c:v>
                </c:pt>
                <c:pt idx="17">
                  <c:v>44743</c:v>
                </c:pt>
                <c:pt idx="18">
                  <c:v>44774</c:v>
                </c:pt>
                <c:pt idx="19">
                  <c:v>44805</c:v>
                </c:pt>
                <c:pt idx="20">
                  <c:v>44835</c:v>
                </c:pt>
                <c:pt idx="21">
                  <c:v>44866</c:v>
                </c:pt>
                <c:pt idx="22">
                  <c:v>44896</c:v>
                </c:pt>
                <c:pt idx="23">
                  <c:v>44927</c:v>
                </c:pt>
                <c:pt idx="24">
                  <c:v>44958</c:v>
                </c:pt>
                <c:pt idx="25">
                  <c:v>44986</c:v>
                </c:pt>
                <c:pt idx="26">
                  <c:v>45017</c:v>
                </c:pt>
                <c:pt idx="27">
                  <c:v>45047</c:v>
                </c:pt>
                <c:pt idx="28">
                  <c:v>45078</c:v>
                </c:pt>
                <c:pt idx="29">
                  <c:v>45108</c:v>
                </c:pt>
                <c:pt idx="30">
                  <c:v>45139</c:v>
                </c:pt>
                <c:pt idx="31">
                  <c:v>45170</c:v>
                </c:pt>
                <c:pt idx="32">
                  <c:v>45200</c:v>
                </c:pt>
                <c:pt idx="33">
                  <c:v>45231</c:v>
                </c:pt>
                <c:pt idx="34">
                  <c:v>45261</c:v>
                </c:pt>
                <c:pt idx="35">
                  <c:v>45292</c:v>
                </c:pt>
                <c:pt idx="36">
                  <c:v>45323</c:v>
                </c:pt>
                <c:pt idx="37">
                  <c:v>45352</c:v>
                </c:pt>
                <c:pt idx="38">
                  <c:v>45383</c:v>
                </c:pt>
                <c:pt idx="39">
                  <c:v>45413</c:v>
                </c:pt>
                <c:pt idx="40">
                  <c:v>45444</c:v>
                </c:pt>
                <c:pt idx="41">
                  <c:v>45474</c:v>
                </c:pt>
                <c:pt idx="42">
                  <c:v>45505</c:v>
                </c:pt>
                <c:pt idx="43">
                  <c:v>45536</c:v>
                </c:pt>
                <c:pt idx="44">
                  <c:v>45566</c:v>
                </c:pt>
                <c:pt idx="45">
                  <c:v>45597</c:v>
                </c:pt>
                <c:pt idx="46">
                  <c:v>45627</c:v>
                </c:pt>
                <c:pt idx="47">
                  <c:v>45658</c:v>
                </c:pt>
                <c:pt idx="48">
                  <c:v>45689</c:v>
                </c:pt>
                <c:pt idx="49">
                  <c:v>45717</c:v>
                </c:pt>
                <c:pt idx="50">
                  <c:v>45748</c:v>
                </c:pt>
                <c:pt idx="51">
                  <c:v>45778</c:v>
                </c:pt>
                <c:pt idx="52">
                  <c:v>45809</c:v>
                </c:pt>
                <c:pt idx="53">
                  <c:v>45839</c:v>
                </c:pt>
                <c:pt idx="54">
                  <c:v>45870</c:v>
                </c:pt>
                <c:pt idx="55">
                  <c:v>45901</c:v>
                </c:pt>
                <c:pt idx="56">
                  <c:v>45931</c:v>
                </c:pt>
                <c:pt idx="57">
                  <c:v>45962</c:v>
                </c:pt>
                <c:pt idx="58">
                  <c:v>45992</c:v>
                </c:pt>
                <c:pt idx="59">
                  <c:v>46023</c:v>
                </c:pt>
                <c:pt idx="60">
                  <c:v>46054</c:v>
                </c:pt>
                <c:pt idx="61">
                  <c:v>46082</c:v>
                </c:pt>
                <c:pt idx="62">
                  <c:v>46113</c:v>
                </c:pt>
                <c:pt idx="63">
                  <c:v>46143</c:v>
                </c:pt>
                <c:pt idx="64">
                  <c:v>46174</c:v>
                </c:pt>
                <c:pt idx="65">
                  <c:v>46204</c:v>
                </c:pt>
                <c:pt idx="66">
                  <c:v>46235</c:v>
                </c:pt>
                <c:pt idx="67">
                  <c:v>46266</c:v>
                </c:pt>
                <c:pt idx="68">
                  <c:v>46296</c:v>
                </c:pt>
                <c:pt idx="69">
                  <c:v>46327</c:v>
                </c:pt>
                <c:pt idx="70">
                  <c:v>46357</c:v>
                </c:pt>
                <c:pt idx="71">
                  <c:v>46388</c:v>
                </c:pt>
                <c:pt idx="72">
                  <c:v>46419</c:v>
                </c:pt>
                <c:pt idx="73">
                  <c:v>46447</c:v>
                </c:pt>
                <c:pt idx="74">
                  <c:v>46478</c:v>
                </c:pt>
                <c:pt idx="75">
                  <c:v>46508</c:v>
                </c:pt>
                <c:pt idx="76">
                  <c:v>46539</c:v>
                </c:pt>
                <c:pt idx="77">
                  <c:v>46569</c:v>
                </c:pt>
                <c:pt idx="78">
                  <c:v>46600</c:v>
                </c:pt>
                <c:pt idx="79">
                  <c:v>46631</c:v>
                </c:pt>
                <c:pt idx="80">
                  <c:v>46661</c:v>
                </c:pt>
                <c:pt idx="81">
                  <c:v>46692</c:v>
                </c:pt>
                <c:pt idx="82">
                  <c:v>46722</c:v>
                </c:pt>
                <c:pt idx="83">
                  <c:v>46753</c:v>
                </c:pt>
                <c:pt idx="84">
                  <c:v>46784</c:v>
                </c:pt>
                <c:pt idx="85">
                  <c:v>46813</c:v>
                </c:pt>
                <c:pt idx="86">
                  <c:v>46844</c:v>
                </c:pt>
                <c:pt idx="87">
                  <c:v>46874</c:v>
                </c:pt>
                <c:pt idx="88">
                  <c:v>46905</c:v>
                </c:pt>
                <c:pt idx="89">
                  <c:v>46935</c:v>
                </c:pt>
                <c:pt idx="90">
                  <c:v>46966</c:v>
                </c:pt>
                <c:pt idx="91">
                  <c:v>46997</c:v>
                </c:pt>
                <c:pt idx="92">
                  <c:v>47027</c:v>
                </c:pt>
                <c:pt idx="93">
                  <c:v>47058</c:v>
                </c:pt>
                <c:pt idx="94">
                  <c:v>47088</c:v>
                </c:pt>
                <c:pt idx="95">
                  <c:v>47119</c:v>
                </c:pt>
                <c:pt idx="96">
                  <c:v>47150</c:v>
                </c:pt>
                <c:pt idx="97">
                  <c:v>47178</c:v>
                </c:pt>
                <c:pt idx="98">
                  <c:v>47209</c:v>
                </c:pt>
                <c:pt idx="99">
                  <c:v>47239</c:v>
                </c:pt>
                <c:pt idx="100">
                  <c:v>47270</c:v>
                </c:pt>
                <c:pt idx="101">
                  <c:v>47300</c:v>
                </c:pt>
                <c:pt idx="102">
                  <c:v>47331</c:v>
                </c:pt>
                <c:pt idx="103">
                  <c:v>47362</c:v>
                </c:pt>
                <c:pt idx="104">
                  <c:v>47392</c:v>
                </c:pt>
                <c:pt idx="105">
                  <c:v>47423</c:v>
                </c:pt>
                <c:pt idx="106">
                  <c:v>47453</c:v>
                </c:pt>
                <c:pt idx="107">
                  <c:v>47484</c:v>
                </c:pt>
                <c:pt idx="108">
                  <c:v>47515</c:v>
                </c:pt>
                <c:pt idx="109">
                  <c:v>47543</c:v>
                </c:pt>
                <c:pt idx="110">
                  <c:v>47574</c:v>
                </c:pt>
                <c:pt idx="111">
                  <c:v>47604</c:v>
                </c:pt>
                <c:pt idx="112">
                  <c:v>47635</c:v>
                </c:pt>
                <c:pt idx="113">
                  <c:v>47665</c:v>
                </c:pt>
                <c:pt idx="114">
                  <c:v>47696</c:v>
                </c:pt>
                <c:pt idx="115">
                  <c:v>47727</c:v>
                </c:pt>
                <c:pt idx="116">
                  <c:v>47757</c:v>
                </c:pt>
                <c:pt idx="117">
                  <c:v>47788</c:v>
                </c:pt>
                <c:pt idx="118">
                  <c:v>47818</c:v>
                </c:pt>
                <c:pt idx="119">
                  <c:v>47849</c:v>
                </c:pt>
                <c:pt idx="120">
                  <c:v>47880</c:v>
                </c:pt>
                <c:pt idx="121">
                  <c:v>47908</c:v>
                </c:pt>
                <c:pt idx="122">
                  <c:v>47939</c:v>
                </c:pt>
                <c:pt idx="123">
                  <c:v>47969</c:v>
                </c:pt>
                <c:pt idx="124">
                  <c:v>48000</c:v>
                </c:pt>
                <c:pt idx="125">
                  <c:v>48030</c:v>
                </c:pt>
                <c:pt idx="126">
                  <c:v>48061</c:v>
                </c:pt>
                <c:pt idx="127">
                  <c:v>48092</c:v>
                </c:pt>
                <c:pt idx="128">
                  <c:v>48122</c:v>
                </c:pt>
                <c:pt idx="129">
                  <c:v>48153</c:v>
                </c:pt>
                <c:pt idx="130">
                  <c:v>48183</c:v>
                </c:pt>
                <c:pt idx="131">
                  <c:v>48214</c:v>
                </c:pt>
                <c:pt idx="132">
                  <c:v>48245</c:v>
                </c:pt>
                <c:pt idx="133">
                  <c:v>48274</c:v>
                </c:pt>
                <c:pt idx="134">
                  <c:v>48305</c:v>
                </c:pt>
                <c:pt idx="135">
                  <c:v>48335</c:v>
                </c:pt>
                <c:pt idx="136">
                  <c:v>48366</c:v>
                </c:pt>
                <c:pt idx="137">
                  <c:v>48396</c:v>
                </c:pt>
                <c:pt idx="138">
                  <c:v>48427</c:v>
                </c:pt>
                <c:pt idx="139">
                  <c:v>48458</c:v>
                </c:pt>
                <c:pt idx="140">
                  <c:v>48488</c:v>
                </c:pt>
                <c:pt idx="141">
                  <c:v>48519</c:v>
                </c:pt>
                <c:pt idx="142">
                  <c:v>48549</c:v>
                </c:pt>
                <c:pt idx="143">
                  <c:v>48580</c:v>
                </c:pt>
                <c:pt idx="144">
                  <c:v>48611</c:v>
                </c:pt>
                <c:pt idx="145">
                  <c:v>48639</c:v>
                </c:pt>
                <c:pt idx="146">
                  <c:v>48670</c:v>
                </c:pt>
                <c:pt idx="147">
                  <c:v>48700</c:v>
                </c:pt>
                <c:pt idx="148">
                  <c:v>48731</c:v>
                </c:pt>
                <c:pt idx="149">
                  <c:v>48761</c:v>
                </c:pt>
                <c:pt idx="150">
                  <c:v>48792</c:v>
                </c:pt>
                <c:pt idx="151">
                  <c:v>48823</c:v>
                </c:pt>
                <c:pt idx="152">
                  <c:v>48853</c:v>
                </c:pt>
                <c:pt idx="153">
                  <c:v>48884</c:v>
                </c:pt>
                <c:pt idx="154">
                  <c:v>48914</c:v>
                </c:pt>
                <c:pt idx="155">
                  <c:v>48945</c:v>
                </c:pt>
                <c:pt idx="156">
                  <c:v>48976</c:v>
                </c:pt>
                <c:pt idx="157">
                  <c:v>49004</c:v>
                </c:pt>
                <c:pt idx="158">
                  <c:v>49035</c:v>
                </c:pt>
                <c:pt idx="159">
                  <c:v>49065</c:v>
                </c:pt>
                <c:pt idx="160">
                  <c:v>49096</c:v>
                </c:pt>
                <c:pt idx="161">
                  <c:v>49126</c:v>
                </c:pt>
                <c:pt idx="162">
                  <c:v>49157</c:v>
                </c:pt>
                <c:pt idx="163">
                  <c:v>49188</c:v>
                </c:pt>
                <c:pt idx="164">
                  <c:v>49218</c:v>
                </c:pt>
                <c:pt idx="165">
                  <c:v>49249</c:v>
                </c:pt>
                <c:pt idx="166">
                  <c:v>49279</c:v>
                </c:pt>
                <c:pt idx="167">
                  <c:v>49310</c:v>
                </c:pt>
                <c:pt idx="168">
                  <c:v>49341</c:v>
                </c:pt>
                <c:pt idx="169">
                  <c:v>49369</c:v>
                </c:pt>
                <c:pt idx="170">
                  <c:v>49400</c:v>
                </c:pt>
                <c:pt idx="171">
                  <c:v>49430</c:v>
                </c:pt>
                <c:pt idx="172">
                  <c:v>49461</c:v>
                </c:pt>
                <c:pt idx="173">
                  <c:v>49491</c:v>
                </c:pt>
                <c:pt idx="174">
                  <c:v>49522</c:v>
                </c:pt>
                <c:pt idx="175">
                  <c:v>49553</c:v>
                </c:pt>
                <c:pt idx="176">
                  <c:v>49583</c:v>
                </c:pt>
                <c:pt idx="177">
                  <c:v>49614</c:v>
                </c:pt>
                <c:pt idx="178">
                  <c:v>49644</c:v>
                </c:pt>
                <c:pt idx="179">
                  <c:v>49675</c:v>
                </c:pt>
                <c:pt idx="180">
                  <c:v>49706</c:v>
                </c:pt>
                <c:pt idx="181">
                  <c:v>49735</c:v>
                </c:pt>
                <c:pt idx="182">
                  <c:v>49766</c:v>
                </c:pt>
                <c:pt idx="183">
                  <c:v>49796</c:v>
                </c:pt>
                <c:pt idx="184">
                  <c:v>49827</c:v>
                </c:pt>
                <c:pt idx="185">
                  <c:v>49857</c:v>
                </c:pt>
                <c:pt idx="186">
                  <c:v>49888</c:v>
                </c:pt>
                <c:pt idx="187">
                  <c:v>49919</c:v>
                </c:pt>
                <c:pt idx="188">
                  <c:v>49949</c:v>
                </c:pt>
                <c:pt idx="189">
                  <c:v>49980</c:v>
                </c:pt>
                <c:pt idx="190">
                  <c:v>50010</c:v>
                </c:pt>
                <c:pt idx="191">
                  <c:v>50041</c:v>
                </c:pt>
                <c:pt idx="192">
                  <c:v>50072</c:v>
                </c:pt>
                <c:pt idx="193">
                  <c:v>50100</c:v>
                </c:pt>
                <c:pt idx="194">
                  <c:v>50131</c:v>
                </c:pt>
                <c:pt idx="195">
                  <c:v>50161</c:v>
                </c:pt>
                <c:pt idx="196">
                  <c:v>50192</c:v>
                </c:pt>
                <c:pt idx="197">
                  <c:v>50222</c:v>
                </c:pt>
                <c:pt idx="198">
                  <c:v>50253</c:v>
                </c:pt>
                <c:pt idx="199">
                  <c:v>50284</c:v>
                </c:pt>
                <c:pt idx="200">
                  <c:v>50314</c:v>
                </c:pt>
                <c:pt idx="201">
                  <c:v>50345</c:v>
                </c:pt>
                <c:pt idx="202">
                  <c:v>50375</c:v>
                </c:pt>
                <c:pt idx="203">
                  <c:v>50406</c:v>
                </c:pt>
                <c:pt idx="204">
                  <c:v>50437</c:v>
                </c:pt>
                <c:pt idx="205">
                  <c:v>50465</c:v>
                </c:pt>
                <c:pt idx="206">
                  <c:v>50496</c:v>
                </c:pt>
                <c:pt idx="207">
                  <c:v>50526</c:v>
                </c:pt>
                <c:pt idx="208">
                  <c:v>50557</c:v>
                </c:pt>
                <c:pt idx="209">
                  <c:v>50587</c:v>
                </c:pt>
                <c:pt idx="210">
                  <c:v>50618</c:v>
                </c:pt>
                <c:pt idx="211">
                  <c:v>50649</c:v>
                </c:pt>
                <c:pt idx="212">
                  <c:v>50679</c:v>
                </c:pt>
                <c:pt idx="213">
                  <c:v>50710</c:v>
                </c:pt>
                <c:pt idx="214">
                  <c:v>50740</c:v>
                </c:pt>
                <c:pt idx="215">
                  <c:v>50771</c:v>
                </c:pt>
                <c:pt idx="216">
                  <c:v>50802</c:v>
                </c:pt>
                <c:pt idx="217">
                  <c:v>50830</c:v>
                </c:pt>
                <c:pt idx="218">
                  <c:v>50861</c:v>
                </c:pt>
                <c:pt idx="219">
                  <c:v>50891</c:v>
                </c:pt>
                <c:pt idx="220">
                  <c:v>50922</c:v>
                </c:pt>
                <c:pt idx="221">
                  <c:v>50952</c:v>
                </c:pt>
                <c:pt idx="222">
                  <c:v>50983</c:v>
                </c:pt>
                <c:pt idx="223">
                  <c:v>51014</c:v>
                </c:pt>
                <c:pt idx="224">
                  <c:v>51044</c:v>
                </c:pt>
                <c:pt idx="225">
                  <c:v>51075</c:v>
                </c:pt>
                <c:pt idx="226">
                  <c:v>51105</c:v>
                </c:pt>
                <c:pt idx="227">
                  <c:v>51136</c:v>
                </c:pt>
                <c:pt idx="228">
                  <c:v>51167</c:v>
                </c:pt>
                <c:pt idx="229">
                  <c:v>51196</c:v>
                </c:pt>
                <c:pt idx="230">
                  <c:v>51227</c:v>
                </c:pt>
                <c:pt idx="231">
                  <c:v>51257</c:v>
                </c:pt>
                <c:pt idx="232">
                  <c:v>51288</c:v>
                </c:pt>
                <c:pt idx="233">
                  <c:v>51318</c:v>
                </c:pt>
                <c:pt idx="234">
                  <c:v>51349</c:v>
                </c:pt>
                <c:pt idx="235">
                  <c:v>51380</c:v>
                </c:pt>
                <c:pt idx="236">
                  <c:v>51410</c:v>
                </c:pt>
                <c:pt idx="237">
                  <c:v>51441</c:v>
                </c:pt>
                <c:pt idx="238">
                  <c:v>51471</c:v>
                </c:pt>
                <c:pt idx="239">
                  <c:v>51502</c:v>
                </c:pt>
                <c:pt idx="240">
                  <c:v>51533</c:v>
                </c:pt>
                <c:pt idx="241">
                  <c:v>51561</c:v>
                </c:pt>
                <c:pt idx="242">
                  <c:v>51592</c:v>
                </c:pt>
                <c:pt idx="243">
                  <c:v>51622</c:v>
                </c:pt>
                <c:pt idx="244">
                  <c:v>51653</c:v>
                </c:pt>
                <c:pt idx="245">
                  <c:v>51683</c:v>
                </c:pt>
                <c:pt idx="246">
                  <c:v>51714</c:v>
                </c:pt>
                <c:pt idx="247">
                  <c:v>51745</c:v>
                </c:pt>
                <c:pt idx="248">
                  <c:v>51775</c:v>
                </c:pt>
                <c:pt idx="249">
                  <c:v>51806</c:v>
                </c:pt>
                <c:pt idx="250">
                  <c:v>51836</c:v>
                </c:pt>
                <c:pt idx="251">
                  <c:v>51867</c:v>
                </c:pt>
                <c:pt idx="252">
                  <c:v>51898</c:v>
                </c:pt>
                <c:pt idx="253">
                  <c:v>51926</c:v>
                </c:pt>
                <c:pt idx="254">
                  <c:v>51957</c:v>
                </c:pt>
                <c:pt idx="255">
                  <c:v>51987</c:v>
                </c:pt>
                <c:pt idx="256">
                  <c:v>52018</c:v>
                </c:pt>
                <c:pt idx="257">
                  <c:v>52048</c:v>
                </c:pt>
                <c:pt idx="258">
                  <c:v>52079</c:v>
                </c:pt>
                <c:pt idx="259">
                  <c:v>52110</c:v>
                </c:pt>
                <c:pt idx="260">
                  <c:v>52140</c:v>
                </c:pt>
                <c:pt idx="261">
                  <c:v>52171</c:v>
                </c:pt>
                <c:pt idx="262">
                  <c:v>52201</c:v>
                </c:pt>
                <c:pt idx="263">
                  <c:v>52232</c:v>
                </c:pt>
                <c:pt idx="264">
                  <c:v>52263</c:v>
                </c:pt>
                <c:pt idx="265">
                  <c:v>52291</c:v>
                </c:pt>
                <c:pt idx="266">
                  <c:v>52322</c:v>
                </c:pt>
                <c:pt idx="267">
                  <c:v>52352</c:v>
                </c:pt>
                <c:pt idx="268">
                  <c:v>52383</c:v>
                </c:pt>
                <c:pt idx="269">
                  <c:v>52413</c:v>
                </c:pt>
                <c:pt idx="270">
                  <c:v>52444</c:v>
                </c:pt>
                <c:pt idx="271">
                  <c:v>52475</c:v>
                </c:pt>
                <c:pt idx="272">
                  <c:v>52505</c:v>
                </c:pt>
                <c:pt idx="273">
                  <c:v>52536</c:v>
                </c:pt>
                <c:pt idx="274">
                  <c:v>52566</c:v>
                </c:pt>
                <c:pt idx="275">
                  <c:v>52597</c:v>
                </c:pt>
                <c:pt idx="276">
                  <c:v>52628</c:v>
                </c:pt>
                <c:pt idx="277">
                  <c:v>52657</c:v>
                </c:pt>
                <c:pt idx="278">
                  <c:v>52688</c:v>
                </c:pt>
                <c:pt idx="279">
                  <c:v>52718</c:v>
                </c:pt>
                <c:pt idx="280">
                  <c:v>52749</c:v>
                </c:pt>
                <c:pt idx="281">
                  <c:v>52779</c:v>
                </c:pt>
                <c:pt idx="282">
                  <c:v>52810</c:v>
                </c:pt>
                <c:pt idx="283">
                  <c:v>52841</c:v>
                </c:pt>
                <c:pt idx="284">
                  <c:v>52871</c:v>
                </c:pt>
                <c:pt idx="285">
                  <c:v>52902</c:v>
                </c:pt>
                <c:pt idx="286">
                  <c:v>52932</c:v>
                </c:pt>
                <c:pt idx="287">
                  <c:v>52963</c:v>
                </c:pt>
                <c:pt idx="288">
                  <c:v>52994</c:v>
                </c:pt>
                <c:pt idx="289">
                  <c:v>53022</c:v>
                </c:pt>
                <c:pt idx="290">
                  <c:v>53053</c:v>
                </c:pt>
                <c:pt idx="291">
                  <c:v>53083</c:v>
                </c:pt>
                <c:pt idx="292">
                  <c:v>53114</c:v>
                </c:pt>
                <c:pt idx="293">
                  <c:v>53144</c:v>
                </c:pt>
                <c:pt idx="294">
                  <c:v>53175</c:v>
                </c:pt>
                <c:pt idx="295">
                  <c:v>53206</c:v>
                </c:pt>
                <c:pt idx="296">
                  <c:v>53236</c:v>
                </c:pt>
                <c:pt idx="297">
                  <c:v>53267</c:v>
                </c:pt>
                <c:pt idx="298">
                  <c:v>53297</c:v>
                </c:pt>
                <c:pt idx="299">
                  <c:v>53328</c:v>
                </c:pt>
              </c:numCache>
            </c:numRef>
          </c:cat>
          <c:val>
            <c:numRef>
              <c:f>'LZ 25 J'!$U$23:$U$321</c:f>
              <c:numCache>
                <c:formatCode>#,##0.00</c:formatCode>
                <c:ptCount val="299"/>
                <c:pt idx="0">
                  <c:v>24000</c:v>
                </c:pt>
                <c:pt idx="1">
                  <c:v>24000</c:v>
                </c:pt>
                <c:pt idx="2">
                  <c:v>24000</c:v>
                </c:pt>
                <c:pt idx="3">
                  <c:v>24000</c:v>
                </c:pt>
                <c:pt idx="4">
                  <c:v>24000</c:v>
                </c:pt>
                <c:pt idx="5">
                  <c:v>24000</c:v>
                </c:pt>
                <c:pt idx="6">
                  <c:v>24000</c:v>
                </c:pt>
                <c:pt idx="7">
                  <c:v>24000</c:v>
                </c:pt>
                <c:pt idx="8">
                  <c:v>24000</c:v>
                </c:pt>
                <c:pt idx="9">
                  <c:v>24000</c:v>
                </c:pt>
                <c:pt idx="10">
                  <c:v>24000</c:v>
                </c:pt>
                <c:pt idx="11">
                  <c:v>24000</c:v>
                </c:pt>
                <c:pt idx="12">
                  <c:v>24000</c:v>
                </c:pt>
                <c:pt idx="13">
                  <c:v>24000</c:v>
                </c:pt>
                <c:pt idx="14">
                  <c:v>24000</c:v>
                </c:pt>
                <c:pt idx="15">
                  <c:v>24000</c:v>
                </c:pt>
                <c:pt idx="16">
                  <c:v>24000</c:v>
                </c:pt>
                <c:pt idx="17">
                  <c:v>24000</c:v>
                </c:pt>
                <c:pt idx="18">
                  <c:v>24000</c:v>
                </c:pt>
                <c:pt idx="19">
                  <c:v>24000</c:v>
                </c:pt>
                <c:pt idx="20">
                  <c:v>24000</c:v>
                </c:pt>
                <c:pt idx="21">
                  <c:v>24000</c:v>
                </c:pt>
                <c:pt idx="22">
                  <c:v>24000</c:v>
                </c:pt>
                <c:pt idx="23">
                  <c:v>24000</c:v>
                </c:pt>
                <c:pt idx="24">
                  <c:v>24000</c:v>
                </c:pt>
                <c:pt idx="25">
                  <c:v>24000</c:v>
                </c:pt>
                <c:pt idx="26">
                  <c:v>24000</c:v>
                </c:pt>
                <c:pt idx="27">
                  <c:v>24000</c:v>
                </c:pt>
                <c:pt idx="28">
                  <c:v>24000</c:v>
                </c:pt>
                <c:pt idx="29">
                  <c:v>24000</c:v>
                </c:pt>
                <c:pt idx="30">
                  <c:v>24000</c:v>
                </c:pt>
                <c:pt idx="31">
                  <c:v>24000</c:v>
                </c:pt>
                <c:pt idx="32">
                  <c:v>24000</c:v>
                </c:pt>
                <c:pt idx="33">
                  <c:v>24000</c:v>
                </c:pt>
                <c:pt idx="34">
                  <c:v>24000</c:v>
                </c:pt>
                <c:pt idx="35">
                  <c:v>24000</c:v>
                </c:pt>
                <c:pt idx="36">
                  <c:v>24000</c:v>
                </c:pt>
                <c:pt idx="37">
                  <c:v>24000</c:v>
                </c:pt>
                <c:pt idx="38">
                  <c:v>24000</c:v>
                </c:pt>
                <c:pt idx="39">
                  <c:v>24000</c:v>
                </c:pt>
                <c:pt idx="40">
                  <c:v>24000</c:v>
                </c:pt>
                <c:pt idx="41">
                  <c:v>24000</c:v>
                </c:pt>
                <c:pt idx="42">
                  <c:v>24000</c:v>
                </c:pt>
                <c:pt idx="43">
                  <c:v>24000</c:v>
                </c:pt>
                <c:pt idx="44">
                  <c:v>24000</c:v>
                </c:pt>
                <c:pt idx="45">
                  <c:v>24000</c:v>
                </c:pt>
                <c:pt idx="46">
                  <c:v>24000</c:v>
                </c:pt>
                <c:pt idx="47">
                  <c:v>24000</c:v>
                </c:pt>
                <c:pt idx="48">
                  <c:v>24000</c:v>
                </c:pt>
                <c:pt idx="49">
                  <c:v>24000</c:v>
                </c:pt>
                <c:pt idx="50">
                  <c:v>24000</c:v>
                </c:pt>
                <c:pt idx="51">
                  <c:v>24000</c:v>
                </c:pt>
                <c:pt idx="52">
                  <c:v>24000</c:v>
                </c:pt>
                <c:pt idx="53">
                  <c:v>24000</c:v>
                </c:pt>
                <c:pt idx="54">
                  <c:v>24000</c:v>
                </c:pt>
                <c:pt idx="55">
                  <c:v>24000</c:v>
                </c:pt>
                <c:pt idx="56">
                  <c:v>24000</c:v>
                </c:pt>
                <c:pt idx="57">
                  <c:v>24000</c:v>
                </c:pt>
                <c:pt idx="58">
                  <c:v>24000</c:v>
                </c:pt>
                <c:pt idx="59">
                  <c:v>24000</c:v>
                </c:pt>
                <c:pt idx="60">
                  <c:v>24000</c:v>
                </c:pt>
                <c:pt idx="61">
                  <c:v>24000</c:v>
                </c:pt>
                <c:pt idx="62">
                  <c:v>24000</c:v>
                </c:pt>
                <c:pt idx="63">
                  <c:v>24000</c:v>
                </c:pt>
                <c:pt idx="64">
                  <c:v>24000</c:v>
                </c:pt>
                <c:pt idx="65">
                  <c:v>24000</c:v>
                </c:pt>
                <c:pt idx="66">
                  <c:v>24000</c:v>
                </c:pt>
                <c:pt idx="67">
                  <c:v>24000</c:v>
                </c:pt>
                <c:pt idx="68">
                  <c:v>24000</c:v>
                </c:pt>
                <c:pt idx="69">
                  <c:v>24000</c:v>
                </c:pt>
                <c:pt idx="70">
                  <c:v>24000</c:v>
                </c:pt>
                <c:pt idx="71">
                  <c:v>24000</c:v>
                </c:pt>
                <c:pt idx="72">
                  <c:v>24000</c:v>
                </c:pt>
                <c:pt idx="73">
                  <c:v>24000</c:v>
                </c:pt>
                <c:pt idx="74">
                  <c:v>24000</c:v>
                </c:pt>
                <c:pt idx="75">
                  <c:v>24000</c:v>
                </c:pt>
                <c:pt idx="76">
                  <c:v>24000</c:v>
                </c:pt>
                <c:pt idx="77">
                  <c:v>24000</c:v>
                </c:pt>
                <c:pt idx="78">
                  <c:v>24000</c:v>
                </c:pt>
                <c:pt idx="79">
                  <c:v>24000</c:v>
                </c:pt>
                <c:pt idx="80">
                  <c:v>24000</c:v>
                </c:pt>
                <c:pt idx="81">
                  <c:v>24000</c:v>
                </c:pt>
                <c:pt idx="82">
                  <c:v>24000</c:v>
                </c:pt>
                <c:pt idx="83">
                  <c:v>30000</c:v>
                </c:pt>
                <c:pt idx="84">
                  <c:v>30000</c:v>
                </c:pt>
                <c:pt idx="85">
                  <c:v>30000</c:v>
                </c:pt>
                <c:pt idx="86">
                  <c:v>30000</c:v>
                </c:pt>
                <c:pt idx="87">
                  <c:v>30000</c:v>
                </c:pt>
                <c:pt idx="88">
                  <c:v>30000</c:v>
                </c:pt>
                <c:pt idx="89">
                  <c:v>30000</c:v>
                </c:pt>
                <c:pt idx="90">
                  <c:v>30000</c:v>
                </c:pt>
                <c:pt idx="91">
                  <c:v>30000</c:v>
                </c:pt>
                <c:pt idx="92">
                  <c:v>30000</c:v>
                </c:pt>
                <c:pt idx="93">
                  <c:v>30000</c:v>
                </c:pt>
                <c:pt idx="94">
                  <c:v>30000</c:v>
                </c:pt>
                <c:pt idx="95">
                  <c:v>30000</c:v>
                </c:pt>
                <c:pt idx="96">
                  <c:v>30000</c:v>
                </c:pt>
                <c:pt idx="97">
                  <c:v>30000</c:v>
                </c:pt>
                <c:pt idx="98">
                  <c:v>30000</c:v>
                </c:pt>
                <c:pt idx="99">
                  <c:v>30000</c:v>
                </c:pt>
                <c:pt idx="100">
                  <c:v>30000</c:v>
                </c:pt>
                <c:pt idx="101">
                  <c:v>30000</c:v>
                </c:pt>
                <c:pt idx="102">
                  <c:v>30000</c:v>
                </c:pt>
                <c:pt idx="103">
                  <c:v>30000</c:v>
                </c:pt>
                <c:pt idx="104">
                  <c:v>30000</c:v>
                </c:pt>
                <c:pt idx="105">
                  <c:v>30000</c:v>
                </c:pt>
                <c:pt idx="106">
                  <c:v>30000</c:v>
                </c:pt>
                <c:pt idx="107">
                  <c:v>30000</c:v>
                </c:pt>
                <c:pt idx="108">
                  <c:v>30000</c:v>
                </c:pt>
                <c:pt idx="109">
                  <c:v>30000</c:v>
                </c:pt>
                <c:pt idx="110">
                  <c:v>30000</c:v>
                </c:pt>
                <c:pt idx="111">
                  <c:v>30000</c:v>
                </c:pt>
                <c:pt idx="112">
                  <c:v>30000</c:v>
                </c:pt>
                <c:pt idx="113">
                  <c:v>30000</c:v>
                </c:pt>
                <c:pt idx="114">
                  <c:v>30000</c:v>
                </c:pt>
                <c:pt idx="115">
                  <c:v>30000</c:v>
                </c:pt>
                <c:pt idx="116">
                  <c:v>30000</c:v>
                </c:pt>
                <c:pt idx="117">
                  <c:v>30000</c:v>
                </c:pt>
                <c:pt idx="118">
                  <c:v>30000</c:v>
                </c:pt>
                <c:pt idx="119">
                  <c:v>30000</c:v>
                </c:pt>
                <c:pt idx="120">
                  <c:v>30000</c:v>
                </c:pt>
                <c:pt idx="121">
                  <c:v>30000</c:v>
                </c:pt>
                <c:pt idx="122">
                  <c:v>30000</c:v>
                </c:pt>
                <c:pt idx="123">
                  <c:v>30000</c:v>
                </c:pt>
                <c:pt idx="124">
                  <c:v>30000</c:v>
                </c:pt>
                <c:pt idx="125">
                  <c:v>30000</c:v>
                </c:pt>
                <c:pt idx="126">
                  <c:v>30000</c:v>
                </c:pt>
                <c:pt idx="127">
                  <c:v>30000</c:v>
                </c:pt>
                <c:pt idx="128">
                  <c:v>30000</c:v>
                </c:pt>
                <c:pt idx="129">
                  <c:v>30000</c:v>
                </c:pt>
                <c:pt idx="130">
                  <c:v>30000</c:v>
                </c:pt>
                <c:pt idx="131">
                  <c:v>30000</c:v>
                </c:pt>
                <c:pt idx="132">
                  <c:v>30000</c:v>
                </c:pt>
                <c:pt idx="133">
                  <c:v>30000</c:v>
                </c:pt>
                <c:pt idx="134">
                  <c:v>30000</c:v>
                </c:pt>
                <c:pt idx="135">
                  <c:v>30000</c:v>
                </c:pt>
                <c:pt idx="136">
                  <c:v>30000</c:v>
                </c:pt>
                <c:pt idx="137">
                  <c:v>30000</c:v>
                </c:pt>
                <c:pt idx="138">
                  <c:v>30000</c:v>
                </c:pt>
                <c:pt idx="139">
                  <c:v>30000</c:v>
                </c:pt>
                <c:pt idx="140">
                  <c:v>30000</c:v>
                </c:pt>
                <c:pt idx="141">
                  <c:v>30000</c:v>
                </c:pt>
                <c:pt idx="142">
                  <c:v>30000</c:v>
                </c:pt>
                <c:pt idx="143">
                  <c:v>30000</c:v>
                </c:pt>
                <c:pt idx="144">
                  <c:v>30000</c:v>
                </c:pt>
                <c:pt idx="145">
                  <c:v>30000</c:v>
                </c:pt>
                <c:pt idx="146">
                  <c:v>30000</c:v>
                </c:pt>
                <c:pt idx="147">
                  <c:v>30000</c:v>
                </c:pt>
                <c:pt idx="148">
                  <c:v>30000</c:v>
                </c:pt>
                <c:pt idx="149">
                  <c:v>30000</c:v>
                </c:pt>
                <c:pt idx="150">
                  <c:v>30000</c:v>
                </c:pt>
                <c:pt idx="151">
                  <c:v>30000</c:v>
                </c:pt>
                <c:pt idx="152">
                  <c:v>30000</c:v>
                </c:pt>
                <c:pt idx="153">
                  <c:v>30000</c:v>
                </c:pt>
                <c:pt idx="154">
                  <c:v>30000</c:v>
                </c:pt>
                <c:pt idx="155">
                  <c:v>30000</c:v>
                </c:pt>
                <c:pt idx="156">
                  <c:v>30000</c:v>
                </c:pt>
                <c:pt idx="157">
                  <c:v>30000</c:v>
                </c:pt>
                <c:pt idx="158">
                  <c:v>30000</c:v>
                </c:pt>
                <c:pt idx="159">
                  <c:v>30000</c:v>
                </c:pt>
                <c:pt idx="160">
                  <c:v>30000</c:v>
                </c:pt>
                <c:pt idx="161">
                  <c:v>30000</c:v>
                </c:pt>
                <c:pt idx="162">
                  <c:v>30000</c:v>
                </c:pt>
                <c:pt idx="163">
                  <c:v>30000</c:v>
                </c:pt>
                <c:pt idx="164">
                  <c:v>30000</c:v>
                </c:pt>
                <c:pt idx="165">
                  <c:v>30000</c:v>
                </c:pt>
                <c:pt idx="166">
                  <c:v>30000</c:v>
                </c:pt>
                <c:pt idx="167">
                  <c:v>30000</c:v>
                </c:pt>
                <c:pt idx="168">
                  <c:v>30000</c:v>
                </c:pt>
                <c:pt idx="169">
                  <c:v>30000</c:v>
                </c:pt>
                <c:pt idx="170">
                  <c:v>30000</c:v>
                </c:pt>
                <c:pt idx="171">
                  <c:v>30000</c:v>
                </c:pt>
                <c:pt idx="172">
                  <c:v>30000</c:v>
                </c:pt>
                <c:pt idx="173">
                  <c:v>30000</c:v>
                </c:pt>
                <c:pt idx="174">
                  <c:v>30000</c:v>
                </c:pt>
                <c:pt idx="175">
                  <c:v>30000</c:v>
                </c:pt>
                <c:pt idx="176">
                  <c:v>30000</c:v>
                </c:pt>
                <c:pt idx="177">
                  <c:v>30000</c:v>
                </c:pt>
                <c:pt idx="178">
                  <c:v>30000</c:v>
                </c:pt>
                <c:pt idx="179">
                  <c:v>30000</c:v>
                </c:pt>
                <c:pt idx="180">
                  <c:v>30000</c:v>
                </c:pt>
                <c:pt idx="181">
                  <c:v>30000</c:v>
                </c:pt>
                <c:pt idx="182">
                  <c:v>30000</c:v>
                </c:pt>
                <c:pt idx="183">
                  <c:v>30000</c:v>
                </c:pt>
                <c:pt idx="184">
                  <c:v>30000</c:v>
                </c:pt>
                <c:pt idx="185">
                  <c:v>30000</c:v>
                </c:pt>
                <c:pt idx="186">
                  <c:v>30000</c:v>
                </c:pt>
                <c:pt idx="187">
                  <c:v>30000</c:v>
                </c:pt>
                <c:pt idx="188">
                  <c:v>30000</c:v>
                </c:pt>
                <c:pt idx="189">
                  <c:v>30000</c:v>
                </c:pt>
                <c:pt idx="190">
                  <c:v>30000</c:v>
                </c:pt>
                <c:pt idx="191">
                  <c:v>30000</c:v>
                </c:pt>
                <c:pt idx="192">
                  <c:v>30000</c:v>
                </c:pt>
                <c:pt idx="193">
                  <c:v>30000</c:v>
                </c:pt>
                <c:pt idx="194">
                  <c:v>30000</c:v>
                </c:pt>
                <c:pt idx="195">
                  <c:v>30000</c:v>
                </c:pt>
                <c:pt idx="196">
                  <c:v>30000</c:v>
                </c:pt>
                <c:pt idx="197">
                  <c:v>30000</c:v>
                </c:pt>
                <c:pt idx="198">
                  <c:v>30000</c:v>
                </c:pt>
                <c:pt idx="199">
                  <c:v>30000</c:v>
                </c:pt>
                <c:pt idx="200">
                  <c:v>30000</c:v>
                </c:pt>
                <c:pt idx="201">
                  <c:v>30000</c:v>
                </c:pt>
                <c:pt idx="202">
                  <c:v>30000</c:v>
                </c:pt>
                <c:pt idx="203">
                  <c:v>30000</c:v>
                </c:pt>
                <c:pt idx="204">
                  <c:v>30000</c:v>
                </c:pt>
                <c:pt idx="205">
                  <c:v>30000</c:v>
                </c:pt>
                <c:pt idx="206">
                  <c:v>30000</c:v>
                </c:pt>
                <c:pt idx="207">
                  <c:v>30000</c:v>
                </c:pt>
                <c:pt idx="208">
                  <c:v>30000</c:v>
                </c:pt>
                <c:pt idx="209">
                  <c:v>30000</c:v>
                </c:pt>
                <c:pt idx="210">
                  <c:v>30000</c:v>
                </c:pt>
                <c:pt idx="211">
                  <c:v>30000</c:v>
                </c:pt>
                <c:pt idx="212">
                  <c:v>30000</c:v>
                </c:pt>
                <c:pt idx="213">
                  <c:v>30000</c:v>
                </c:pt>
                <c:pt idx="214">
                  <c:v>30000</c:v>
                </c:pt>
                <c:pt idx="215">
                  <c:v>30000</c:v>
                </c:pt>
                <c:pt idx="216">
                  <c:v>30000</c:v>
                </c:pt>
                <c:pt idx="217">
                  <c:v>30000</c:v>
                </c:pt>
                <c:pt idx="218">
                  <c:v>30000</c:v>
                </c:pt>
                <c:pt idx="219">
                  <c:v>30000</c:v>
                </c:pt>
                <c:pt idx="220">
                  <c:v>30000</c:v>
                </c:pt>
                <c:pt idx="221">
                  <c:v>30000</c:v>
                </c:pt>
                <c:pt idx="222">
                  <c:v>30000</c:v>
                </c:pt>
                <c:pt idx="223">
                  <c:v>30000</c:v>
                </c:pt>
                <c:pt idx="224">
                  <c:v>30000</c:v>
                </c:pt>
                <c:pt idx="225">
                  <c:v>30000</c:v>
                </c:pt>
                <c:pt idx="226">
                  <c:v>30000</c:v>
                </c:pt>
                <c:pt idx="227">
                  <c:v>30000</c:v>
                </c:pt>
                <c:pt idx="228">
                  <c:v>30000</c:v>
                </c:pt>
                <c:pt idx="229">
                  <c:v>30000</c:v>
                </c:pt>
                <c:pt idx="230">
                  <c:v>30000</c:v>
                </c:pt>
                <c:pt idx="231">
                  <c:v>30000</c:v>
                </c:pt>
                <c:pt idx="232">
                  <c:v>30000</c:v>
                </c:pt>
                <c:pt idx="233">
                  <c:v>30000</c:v>
                </c:pt>
                <c:pt idx="234">
                  <c:v>30000</c:v>
                </c:pt>
                <c:pt idx="235">
                  <c:v>30000</c:v>
                </c:pt>
                <c:pt idx="236">
                  <c:v>30000</c:v>
                </c:pt>
                <c:pt idx="237">
                  <c:v>30000</c:v>
                </c:pt>
                <c:pt idx="238">
                  <c:v>30000</c:v>
                </c:pt>
                <c:pt idx="239">
                  <c:v>32718.89</c:v>
                </c:pt>
                <c:pt idx="240">
                  <c:v>32718.89</c:v>
                </c:pt>
                <c:pt idx="241">
                  <c:v>32718.89</c:v>
                </c:pt>
                <c:pt idx="242">
                  <c:v>32718.89</c:v>
                </c:pt>
                <c:pt idx="243">
                  <c:v>32718.89</c:v>
                </c:pt>
                <c:pt idx="244">
                  <c:v>32718.89</c:v>
                </c:pt>
                <c:pt idx="245">
                  <c:v>32718.89</c:v>
                </c:pt>
                <c:pt idx="246">
                  <c:v>32718.89</c:v>
                </c:pt>
                <c:pt idx="247">
                  <c:v>32718.89</c:v>
                </c:pt>
                <c:pt idx="248">
                  <c:v>32718.89</c:v>
                </c:pt>
                <c:pt idx="249">
                  <c:v>32718.89</c:v>
                </c:pt>
                <c:pt idx="250">
                  <c:v>32718.89</c:v>
                </c:pt>
                <c:pt idx="251">
                  <c:v>35848.44</c:v>
                </c:pt>
                <c:pt idx="252">
                  <c:v>35848.44</c:v>
                </c:pt>
                <c:pt idx="253">
                  <c:v>35848.44</c:v>
                </c:pt>
                <c:pt idx="254">
                  <c:v>35848.44</c:v>
                </c:pt>
                <c:pt idx="255">
                  <c:v>35848.44</c:v>
                </c:pt>
                <c:pt idx="256">
                  <c:v>35848.44</c:v>
                </c:pt>
                <c:pt idx="257">
                  <c:v>35848.44</c:v>
                </c:pt>
                <c:pt idx="258">
                  <c:v>35848.44</c:v>
                </c:pt>
                <c:pt idx="259">
                  <c:v>35848.44</c:v>
                </c:pt>
                <c:pt idx="260">
                  <c:v>35848.44</c:v>
                </c:pt>
                <c:pt idx="261">
                  <c:v>35848.44</c:v>
                </c:pt>
                <c:pt idx="262">
                  <c:v>35848.44</c:v>
                </c:pt>
                <c:pt idx="263">
                  <c:v>39559.879999999997</c:v>
                </c:pt>
                <c:pt idx="264">
                  <c:v>39559.879999999997</c:v>
                </c:pt>
                <c:pt idx="265">
                  <c:v>39559.879999999997</c:v>
                </c:pt>
                <c:pt idx="266">
                  <c:v>39559.879999999997</c:v>
                </c:pt>
                <c:pt idx="267">
                  <c:v>39559.879999999997</c:v>
                </c:pt>
                <c:pt idx="268">
                  <c:v>39559.879999999997</c:v>
                </c:pt>
                <c:pt idx="269">
                  <c:v>39559.879999999997</c:v>
                </c:pt>
                <c:pt idx="270">
                  <c:v>39559.879999999997</c:v>
                </c:pt>
                <c:pt idx="271">
                  <c:v>39559.879999999997</c:v>
                </c:pt>
                <c:pt idx="272">
                  <c:v>39559.879999999997</c:v>
                </c:pt>
                <c:pt idx="273">
                  <c:v>39559.879999999997</c:v>
                </c:pt>
                <c:pt idx="274">
                  <c:v>39559.879999999997</c:v>
                </c:pt>
                <c:pt idx="275">
                  <c:v>44135.53</c:v>
                </c:pt>
                <c:pt idx="276">
                  <c:v>44135.53</c:v>
                </c:pt>
                <c:pt idx="277">
                  <c:v>44135.53</c:v>
                </c:pt>
                <c:pt idx="278">
                  <c:v>44135.53</c:v>
                </c:pt>
                <c:pt idx="279">
                  <c:v>44135.53</c:v>
                </c:pt>
                <c:pt idx="280">
                  <c:v>44135.53</c:v>
                </c:pt>
                <c:pt idx="281">
                  <c:v>44135.53</c:v>
                </c:pt>
                <c:pt idx="282">
                  <c:v>44135.53</c:v>
                </c:pt>
                <c:pt idx="283">
                  <c:v>44135.53</c:v>
                </c:pt>
                <c:pt idx="284">
                  <c:v>44135.53</c:v>
                </c:pt>
                <c:pt idx="285">
                  <c:v>44135.53</c:v>
                </c:pt>
                <c:pt idx="286">
                  <c:v>44135.53</c:v>
                </c:pt>
                <c:pt idx="287">
                  <c:v>49989.71</c:v>
                </c:pt>
                <c:pt idx="288">
                  <c:v>49989.71</c:v>
                </c:pt>
                <c:pt idx="289">
                  <c:v>49989.71</c:v>
                </c:pt>
                <c:pt idx="290">
                  <c:v>49989.71</c:v>
                </c:pt>
                <c:pt idx="291">
                  <c:v>49989.71</c:v>
                </c:pt>
                <c:pt idx="292">
                  <c:v>49989.71</c:v>
                </c:pt>
                <c:pt idx="293">
                  <c:v>49989.71</c:v>
                </c:pt>
                <c:pt idx="294">
                  <c:v>49989.71</c:v>
                </c:pt>
                <c:pt idx="295">
                  <c:v>49989.71</c:v>
                </c:pt>
                <c:pt idx="296">
                  <c:v>49989.71</c:v>
                </c:pt>
                <c:pt idx="297">
                  <c:v>49989.71</c:v>
                </c:pt>
                <c:pt idx="298">
                  <c:v>49989.71</c:v>
                </c:pt>
              </c:numCache>
            </c:numRef>
          </c:val>
          <c:smooth val="0"/>
          <c:extLst>
            <c:ext xmlns:c16="http://schemas.microsoft.com/office/drawing/2014/chart" uri="{C3380CC4-5D6E-409C-BE32-E72D297353CC}">
              <c16:uniqueId val="{00000001-C433-4DC5-A216-87F65FF04624}"/>
            </c:ext>
          </c:extLst>
        </c:ser>
        <c:ser>
          <c:idx val="0"/>
          <c:order val="2"/>
          <c:tx>
            <c:v>Startgarantie</c:v>
          </c:tx>
          <c:spPr>
            <a:ln w="28575" cap="rnd">
              <a:solidFill>
                <a:schemeClr val="bg1">
                  <a:lumMod val="50000"/>
                </a:schemeClr>
              </a:solidFill>
              <a:round/>
            </a:ln>
            <a:effectLst/>
          </c:spPr>
          <c:marker>
            <c:symbol val="circle"/>
            <c:size val="5"/>
            <c:spPr>
              <a:noFill/>
              <a:ln w="9525">
                <a:noFill/>
              </a:ln>
              <a:effectLst/>
            </c:spPr>
          </c:marker>
          <c:cat>
            <c:numRef>
              <c:f>'LZ 25 J'!$A$22:$A$321</c:f>
              <c:numCache>
                <c:formatCode>m/d/yyyy</c:formatCode>
                <c:ptCount val="300"/>
                <c:pt idx="0">
                  <c:v>44228</c:v>
                </c:pt>
                <c:pt idx="1">
                  <c:v>44256</c:v>
                </c:pt>
                <c:pt idx="2">
                  <c:v>44287</c:v>
                </c:pt>
                <c:pt idx="3">
                  <c:v>44317</c:v>
                </c:pt>
                <c:pt idx="4">
                  <c:v>44348</c:v>
                </c:pt>
                <c:pt idx="5">
                  <c:v>44378</c:v>
                </c:pt>
                <c:pt idx="6">
                  <c:v>44409</c:v>
                </c:pt>
                <c:pt idx="7">
                  <c:v>44440</c:v>
                </c:pt>
                <c:pt idx="8">
                  <c:v>44470</c:v>
                </c:pt>
                <c:pt idx="9">
                  <c:v>44501</c:v>
                </c:pt>
                <c:pt idx="10">
                  <c:v>44531</c:v>
                </c:pt>
                <c:pt idx="11">
                  <c:v>44562</c:v>
                </c:pt>
                <c:pt idx="12">
                  <c:v>44593</c:v>
                </c:pt>
                <c:pt idx="13">
                  <c:v>44621</c:v>
                </c:pt>
                <c:pt idx="14">
                  <c:v>44652</c:v>
                </c:pt>
                <c:pt idx="15">
                  <c:v>44682</c:v>
                </c:pt>
                <c:pt idx="16">
                  <c:v>44713</c:v>
                </c:pt>
                <c:pt idx="17">
                  <c:v>44743</c:v>
                </c:pt>
                <c:pt idx="18">
                  <c:v>44774</c:v>
                </c:pt>
                <c:pt idx="19">
                  <c:v>44805</c:v>
                </c:pt>
                <c:pt idx="20">
                  <c:v>44835</c:v>
                </c:pt>
                <c:pt idx="21">
                  <c:v>44866</c:v>
                </c:pt>
                <c:pt idx="22">
                  <c:v>44896</c:v>
                </c:pt>
                <c:pt idx="23">
                  <c:v>44927</c:v>
                </c:pt>
                <c:pt idx="24">
                  <c:v>44958</c:v>
                </c:pt>
                <c:pt idx="25">
                  <c:v>44986</c:v>
                </c:pt>
                <c:pt idx="26">
                  <c:v>45017</c:v>
                </c:pt>
                <c:pt idx="27">
                  <c:v>45047</c:v>
                </c:pt>
                <c:pt idx="28">
                  <c:v>45078</c:v>
                </c:pt>
                <c:pt idx="29">
                  <c:v>45108</c:v>
                </c:pt>
                <c:pt idx="30">
                  <c:v>45139</c:v>
                </c:pt>
                <c:pt idx="31">
                  <c:v>45170</c:v>
                </c:pt>
                <c:pt idx="32">
                  <c:v>45200</c:v>
                </c:pt>
                <c:pt idx="33">
                  <c:v>45231</c:v>
                </c:pt>
                <c:pt idx="34">
                  <c:v>45261</c:v>
                </c:pt>
                <c:pt idx="35">
                  <c:v>45292</c:v>
                </c:pt>
                <c:pt idx="36">
                  <c:v>45323</c:v>
                </c:pt>
                <c:pt idx="37">
                  <c:v>45352</c:v>
                </c:pt>
                <c:pt idx="38">
                  <c:v>45383</c:v>
                </c:pt>
                <c:pt idx="39">
                  <c:v>45413</c:v>
                </c:pt>
                <c:pt idx="40">
                  <c:v>45444</c:v>
                </c:pt>
                <c:pt idx="41">
                  <c:v>45474</c:v>
                </c:pt>
                <c:pt idx="42">
                  <c:v>45505</c:v>
                </c:pt>
                <c:pt idx="43">
                  <c:v>45536</c:v>
                </c:pt>
                <c:pt idx="44">
                  <c:v>45566</c:v>
                </c:pt>
                <c:pt idx="45">
                  <c:v>45597</c:v>
                </c:pt>
                <c:pt idx="46">
                  <c:v>45627</c:v>
                </c:pt>
                <c:pt idx="47">
                  <c:v>45658</c:v>
                </c:pt>
                <c:pt idx="48">
                  <c:v>45689</c:v>
                </c:pt>
                <c:pt idx="49">
                  <c:v>45717</c:v>
                </c:pt>
                <c:pt idx="50">
                  <c:v>45748</c:v>
                </c:pt>
                <c:pt idx="51">
                  <c:v>45778</c:v>
                </c:pt>
                <c:pt idx="52">
                  <c:v>45809</c:v>
                </c:pt>
                <c:pt idx="53">
                  <c:v>45839</c:v>
                </c:pt>
                <c:pt idx="54">
                  <c:v>45870</c:v>
                </c:pt>
                <c:pt idx="55">
                  <c:v>45901</c:v>
                </c:pt>
                <c:pt idx="56">
                  <c:v>45931</c:v>
                </c:pt>
                <c:pt idx="57">
                  <c:v>45962</c:v>
                </c:pt>
                <c:pt idx="58">
                  <c:v>45992</c:v>
                </c:pt>
                <c:pt idx="59">
                  <c:v>46023</c:v>
                </c:pt>
                <c:pt idx="60">
                  <c:v>46054</c:v>
                </c:pt>
                <c:pt idx="61">
                  <c:v>46082</c:v>
                </c:pt>
                <c:pt idx="62">
                  <c:v>46113</c:v>
                </c:pt>
                <c:pt idx="63">
                  <c:v>46143</c:v>
                </c:pt>
                <c:pt idx="64">
                  <c:v>46174</c:v>
                </c:pt>
                <c:pt idx="65">
                  <c:v>46204</c:v>
                </c:pt>
                <c:pt idx="66">
                  <c:v>46235</c:v>
                </c:pt>
                <c:pt idx="67">
                  <c:v>46266</c:v>
                </c:pt>
                <c:pt idx="68">
                  <c:v>46296</c:v>
                </c:pt>
                <c:pt idx="69">
                  <c:v>46327</c:v>
                </c:pt>
                <c:pt idx="70">
                  <c:v>46357</c:v>
                </c:pt>
                <c:pt idx="71">
                  <c:v>46388</c:v>
                </c:pt>
                <c:pt idx="72">
                  <c:v>46419</c:v>
                </c:pt>
                <c:pt idx="73">
                  <c:v>46447</c:v>
                </c:pt>
                <c:pt idx="74">
                  <c:v>46478</c:v>
                </c:pt>
                <c:pt idx="75">
                  <c:v>46508</c:v>
                </c:pt>
                <c:pt idx="76">
                  <c:v>46539</c:v>
                </c:pt>
                <c:pt idx="77">
                  <c:v>46569</c:v>
                </c:pt>
                <c:pt idx="78">
                  <c:v>46600</c:v>
                </c:pt>
                <c:pt idx="79">
                  <c:v>46631</c:v>
                </c:pt>
                <c:pt idx="80">
                  <c:v>46661</c:v>
                </c:pt>
                <c:pt idx="81">
                  <c:v>46692</c:v>
                </c:pt>
                <c:pt idx="82">
                  <c:v>46722</c:v>
                </c:pt>
                <c:pt idx="83">
                  <c:v>46753</c:v>
                </c:pt>
                <c:pt idx="84">
                  <c:v>46784</c:v>
                </c:pt>
                <c:pt idx="85">
                  <c:v>46813</c:v>
                </c:pt>
                <c:pt idx="86">
                  <c:v>46844</c:v>
                </c:pt>
                <c:pt idx="87">
                  <c:v>46874</c:v>
                </c:pt>
                <c:pt idx="88">
                  <c:v>46905</c:v>
                </c:pt>
                <c:pt idx="89">
                  <c:v>46935</c:v>
                </c:pt>
                <c:pt idx="90">
                  <c:v>46966</c:v>
                </c:pt>
                <c:pt idx="91">
                  <c:v>46997</c:v>
                </c:pt>
                <c:pt idx="92">
                  <c:v>47027</c:v>
                </c:pt>
                <c:pt idx="93">
                  <c:v>47058</c:v>
                </c:pt>
                <c:pt idx="94">
                  <c:v>47088</c:v>
                </c:pt>
                <c:pt idx="95">
                  <c:v>47119</c:v>
                </c:pt>
                <c:pt idx="96">
                  <c:v>47150</c:v>
                </c:pt>
                <c:pt idx="97">
                  <c:v>47178</c:v>
                </c:pt>
                <c:pt idx="98">
                  <c:v>47209</c:v>
                </c:pt>
                <c:pt idx="99">
                  <c:v>47239</c:v>
                </c:pt>
                <c:pt idx="100">
                  <c:v>47270</c:v>
                </c:pt>
                <c:pt idx="101">
                  <c:v>47300</c:v>
                </c:pt>
                <c:pt idx="102">
                  <c:v>47331</c:v>
                </c:pt>
                <c:pt idx="103">
                  <c:v>47362</c:v>
                </c:pt>
                <c:pt idx="104">
                  <c:v>47392</c:v>
                </c:pt>
                <c:pt idx="105">
                  <c:v>47423</c:v>
                </c:pt>
                <c:pt idx="106">
                  <c:v>47453</c:v>
                </c:pt>
                <c:pt idx="107">
                  <c:v>47484</c:v>
                </c:pt>
                <c:pt idx="108">
                  <c:v>47515</c:v>
                </c:pt>
                <c:pt idx="109">
                  <c:v>47543</c:v>
                </c:pt>
                <c:pt idx="110">
                  <c:v>47574</c:v>
                </c:pt>
                <c:pt idx="111">
                  <c:v>47604</c:v>
                </c:pt>
                <c:pt idx="112">
                  <c:v>47635</c:v>
                </c:pt>
                <c:pt idx="113">
                  <c:v>47665</c:v>
                </c:pt>
                <c:pt idx="114">
                  <c:v>47696</c:v>
                </c:pt>
                <c:pt idx="115">
                  <c:v>47727</c:v>
                </c:pt>
                <c:pt idx="116">
                  <c:v>47757</c:v>
                </c:pt>
                <c:pt idx="117">
                  <c:v>47788</c:v>
                </c:pt>
                <c:pt idx="118">
                  <c:v>47818</c:v>
                </c:pt>
                <c:pt idx="119">
                  <c:v>47849</c:v>
                </c:pt>
                <c:pt idx="120">
                  <c:v>47880</c:v>
                </c:pt>
                <c:pt idx="121">
                  <c:v>47908</c:v>
                </c:pt>
                <c:pt idx="122">
                  <c:v>47939</c:v>
                </c:pt>
                <c:pt idx="123">
                  <c:v>47969</c:v>
                </c:pt>
                <c:pt idx="124">
                  <c:v>48000</c:v>
                </c:pt>
                <c:pt idx="125">
                  <c:v>48030</c:v>
                </c:pt>
                <c:pt idx="126">
                  <c:v>48061</c:v>
                </c:pt>
                <c:pt idx="127">
                  <c:v>48092</c:v>
                </c:pt>
                <c:pt idx="128">
                  <c:v>48122</c:v>
                </c:pt>
                <c:pt idx="129">
                  <c:v>48153</c:v>
                </c:pt>
                <c:pt idx="130">
                  <c:v>48183</c:v>
                </c:pt>
                <c:pt idx="131">
                  <c:v>48214</c:v>
                </c:pt>
                <c:pt idx="132">
                  <c:v>48245</c:v>
                </c:pt>
                <c:pt idx="133">
                  <c:v>48274</c:v>
                </c:pt>
                <c:pt idx="134">
                  <c:v>48305</c:v>
                </c:pt>
                <c:pt idx="135">
                  <c:v>48335</c:v>
                </c:pt>
                <c:pt idx="136">
                  <c:v>48366</c:v>
                </c:pt>
                <c:pt idx="137">
                  <c:v>48396</c:v>
                </c:pt>
                <c:pt idx="138">
                  <c:v>48427</c:v>
                </c:pt>
                <c:pt idx="139">
                  <c:v>48458</c:v>
                </c:pt>
                <c:pt idx="140">
                  <c:v>48488</c:v>
                </c:pt>
                <c:pt idx="141">
                  <c:v>48519</c:v>
                </c:pt>
                <c:pt idx="142">
                  <c:v>48549</c:v>
                </c:pt>
                <c:pt idx="143">
                  <c:v>48580</c:v>
                </c:pt>
                <c:pt idx="144">
                  <c:v>48611</c:v>
                </c:pt>
                <c:pt idx="145">
                  <c:v>48639</c:v>
                </c:pt>
                <c:pt idx="146">
                  <c:v>48670</c:v>
                </c:pt>
                <c:pt idx="147">
                  <c:v>48700</c:v>
                </c:pt>
                <c:pt idx="148">
                  <c:v>48731</c:v>
                </c:pt>
                <c:pt idx="149">
                  <c:v>48761</c:v>
                </c:pt>
                <c:pt idx="150">
                  <c:v>48792</c:v>
                </c:pt>
                <c:pt idx="151">
                  <c:v>48823</c:v>
                </c:pt>
                <c:pt idx="152">
                  <c:v>48853</c:v>
                </c:pt>
                <c:pt idx="153">
                  <c:v>48884</c:v>
                </c:pt>
                <c:pt idx="154">
                  <c:v>48914</c:v>
                </c:pt>
                <c:pt idx="155">
                  <c:v>48945</c:v>
                </c:pt>
                <c:pt idx="156">
                  <c:v>48976</c:v>
                </c:pt>
                <c:pt idx="157">
                  <c:v>49004</c:v>
                </c:pt>
                <c:pt idx="158">
                  <c:v>49035</c:v>
                </c:pt>
                <c:pt idx="159">
                  <c:v>49065</c:v>
                </c:pt>
                <c:pt idx="160">
                  <c:v>49096</c:v>
                </c:pt>
                <c:pt idx="161">
                  <c:v>49126</c:v>
                </c:pt>
                <c:pt idx="162">
                  <c:v>49157</c:v>
                </c:pt>
                <c:pt idx="163">
                  <c:v>49188</c:v>
                </c:pt>
                <c:pt idx="164">
                  <c:v>49218</c:v>
                </c:pt>
                <c:pt idx="165">
                  <c:v>49249</c:v>
                </c:pt>
                <c:pt idx="166">
                  <c:v>49279</c:v>
                </c:pt>
                <c:pt idx="167">
                  <c:v>49310</c:v>
                </c:pt>
                <c:pt idx="168">
                  <c:v>49341</c:v>
                </c:pt>
                <c:pt idx="169">
                  <c:v>49369</c:v>
                </c:pt>
                <c:pt idx="170">
                  <c:v>49400</c:v>
                </c:pt>
                <c:pt idx="171">
                  <c:v>49430</c:v>
                </c:pt>
                <c:pt idx="172">
                  <c:v>49461</c:v>
                </c:pt>
                <c:pt idx="173">
                  <c:v>49491</c:v>
                </c:pt>
                <c:pt idx="174">
                  <c:v>49522</c:v>
                </c:pt>
                <c:pt idx="175">
                  <c:v>49553</c:v>
                </c:pt>
                <c:pt idx="176">
                  <c:v>49583</c:v>
                </c:pt>
                <c:pt idx="177">
                  <c:v>49614</c:v>
                </c:pt>
                <c:pt idx="178">
                  <c:v>49644</c:v>
                </c:pt>
                <c:pt idx="179">
                  <c:v>49675</c:v>
                </c:pt>
                <c:pt idx="180">
                  <c:v>49706</c:v>
                </c:pt>
                <c:pt idx="181">
                  <c:v>49735</c:v>
                </c:pt>
                <c:pt idx="182">
                  <c:v>49766</c:v>
                </c:pt>
                <c:pt idx="183">
                  <c:v>49796</c:v>
                </c:pt>
                <c:pt idx="184">
                  <c:v>49827</c:v>
                </c:pt>
                <c:pt idx="185">
                  <c:v>49857</c:v>
                </c:pt>
                <c:pt idx="186">
                  <c:v>49888</c:v>
                </c:pt>
                <c:pt idx="187">
                  <c:v>49919</c:v>
                </c:pt>
                <c:pt idx="188">
                  <c:v>49949</c:v>
                </c:pt>
                <c:pt idx="189">
                  <c:v>49980</c:v>
                </c:pt>
                <c:pt idx="190">
                  <c:v>50010</c:v>
                </c:pt>
                <c:pt idx="191">
                  <c:v>50041</c:v>
                </c:pt>
                <c:pt idx="192">
                  <c:v>50072</c:v>
                </c:pt>
                <c:pt idx="193">
                  <c:v>50100</c:v>
                </c:pt>
                <c:pt idx="194">
                  <c:v>50131</c:v>
                </c:pt>
                <c:pt idx="195">
                  <c:v>50161</c:v>
                </c:pt>
                <c:pt idx="196">
                  <c:v>50192</c:v>
                </c:pt>
                <c:pt idx="197">
                  <c:v>50222</c:v>
                </c:pt>
                <c:pt idx="198">
                  <c:v>50253</c:v>
                </c:pt>
                <c:pt idx="199">
                  <c:v>50284</c:v>
                </c:pt>
                <c:pt idx="200">
                  <c:v>50314</c:v>
                </c:pt>
                <c:pt idx="201">
                  <c:v>50345</c:v>
                </c:pt>
                <c:pt idx="202">
                  <c:v>50375</c:v>
                </c:pt>
                <c:pt idx="203">
                  <c:v>50406</c:v>
                </c:pt>
                <c:pt idx="204">
                  <c:v>50437</c:v>
                </c:pt>
                <c:pt idx="205">
                  <c:v>50465</c:v>
                </c:pt>
                <c:pt idx="206">
                  <c:v>50496</c:v>
                </c:pt>
                <c:pt idx="207">
                  <c:v>50526</c:v>
                </c:pt>
                <c:pt idx="208">
                  <c:v>50557</c:v>
                </c:pt>
                <c:pt idx="209">
                  <c:v>50587</c:v>
                </c:pt>
                <c:pt idx="210">
                  <c:v>50618</c:v>
                </c:pt>
                <c:pt idx="211">
                  <c:v>50649</c:v>
                </c:pt>
                <c:pt idx="212">
                  <c:v>50679</c:v>
                </c:pt>
                <c:pt idx="213">
                  <c:v>50710</c:v>
                </c:pt>
                <c:pt idx="214">
                  <c:v>50740</c:v>
                </c:pt>
                <c:pt idx="215">
                  <c:v>50771</c:v>
                </c:pt>
                <c:pt idx="216">
                  <c:v>50802</c:v>
                </c:pt>
                <c:pt idx="217">
                  <c:v>50830</c:v>
                </c:pt>
                <c:pt idx="218">
                  <c:v>50861</c:v>
                </c:pt>
                <c:pt idx="219">
                  <c:v>50891</c:v>
                </c:pt>
                <c:pt idx="220">
                  <c:v>50922</c:v>
                </c:pt>
                <c:pt idx="221">
                  <c:v>50952</c:v>
                </c:pt>
                <c:pt idx="222">
                  <c:v>50983</c:v>
                </c:pt>
                <c:pt idx="223">
                  <c:v>51014</c:v>
                </c:pt>
                <c:pt idx="224">
                  <c:v>51044</c:v>
                </c:pt>
                <c:pt idx="225">
                  <c:v>51075</c:v>
                </c:pt>
                <c:pt idx="226">
                  <c:v>51105</c:v>
                </c:pt>
                <c:pt idx="227">
                  <c:v>51136</c:v>
                </c:pt>
                <c:pt idx="228">
                  <c:v>51167</c:v>
                </c:pt>
                <c:pt idx="229">
                  <c:v>51196</c:v>
                </c:pt>
                <c:pt idx="230">
                  <c:v>51227</c:v>
                </c:pt>
                <c:pt idx="231">
                  <c:v>51257</c:v>
                </c:pt>
                <c:pt idx="232">
                  <c:v>51288</c:v>
                </c:pt>
                <c:pt idx="233">
                  <c:v>51318</c:v>
                </c:pt>
                <c:pt idx="234">
                  <c:v>51349</c:v>
                </c:pt>
                <c:pt idx="235">
                  <c:v>51380</c:v>
                </c:pt>
                <c:pt idx="236">
                  <c:v>51410</c:v>
                </c:pt>
                <c:pt idx="237">
                  <c:v>51441</c:v>
                </c:pt>
                <c:pt idx="238">
                  <c:v>51471</c:v>
                </c:pt>
                <c:pt idx="239">
                  <c:v>51502</c:v>
                </c:pt>
                <c:pt idx="240">
                  <c:v>51533</c:v>
                </c:pt>
                <c:pt idx="241">
                  <c:v>51561</c:v>
                </c:pt>
                <c:pt idx="242">
                  <c:v>51592</c:v>
                </c:pt>
                <c:pt idx="243">
                  <c:v>51622</c:v>
                </c:pt>
                <c:pt idx="244">
                  <c:v>51653</c:v>
                </c:pt>
                <c:pt idx="245">
                  <c:v>51683</c:v>
                </c:pt>
                <c:pt idx="246">
                  <c:v>51714</c:v>
                </c:pt>
                <c:pt idx="247">
                  <c:v>51745</c:v>
                </c:pt>
                <c:pt idx="248">
                  <c:v>51775</c:v>
                </c:pt>
                <c:pt idx="249">
                  <c:v>51806</c:v>
                </c:pt>
                <c:pt idx="250">
                  <c:v>51836</c:v>
                </c:pt>
                <c:pt idx="251">
                  <c:v>51867</c:v>
                </c:pt>
                <c:pt idx="252">
                  <c:v>51898</c:v>
                </c:pt>
                <c:pt idx="253">
                  <c:v>51926</c:v>
                </c:pt>
                <c:pt idx="254">
                  <c:v>51957</c:v>
                </c:pt>
                <c:pt idx="255">
                  <c:v>51987</c:v>
                </c:pt>
                <c:pt idx="256">
                  <c:v>52018</c:v>
                </c:pt>
                <c:pt idx="257">
                  <c:v>52048</c:v>
                </c:pt>
                <c:pt idx="258">
                  <c:v>52079</c:v>
                </c:pt>
                <c:pt idx="259">
                  <c:v>52110</c:v>
                </c:pt>
                <c:pt idx="260">
                  <c:v>52140</c:v>
                </c:pt>
                <c:pt idx="261">
                  <c:v>52171</c:v>
                </c:pt>
                <c:pt idx="262">
                  <c:v>52201</c:v>
                </c:pt>
                <c:pt idx="263">
                  <c:v>52232</c:v>
                </c:pt>
                <c:pt idx="264">
                  <c:v>52263</c:v>
                </c:pt>
                <c:pt idx="265">
                  <c:v>52291</c:v>
                </c:pt>
                <c:pt idx="266">
                  <c:v>52322</c:v>
                </c:pt>
                <c:pt idx="267">
                  <c:v>52352</c:v>
                </c:pt>
                <c:pt idx="268">
                  <c:v>52383</c:v>
                </c:pt>
                <c:pt idx="269">
                  <c:v>52413</c:v>
                </c:pt>
                <c:pt idx="270">
                  <c:v>52444</c:v>
                </c:pt>
                <c:pt idx="271">
                  <c:v>52475</c:v>
                </c:pt>
                <c:pt idx="272">
                  <c:v>52505</c:v>
                </c:pt>
                <c:pt idx="273">
                  <c:v>52536</c:v>
                </c:pt>
                <c:pt idx="274">
                  <c:v>52566</c:v>
                </c:pt>
                <c:pt idx="275">
                  <c:v>52597</c:v>
                </c:pt>
                <c:pt idx="276">
                  <c:v>52628</c:v>
                </c:pt>
                <c:pt idx="277">
                  <c:v>52657</c:v>
                </c:pt>
                <c:pt idx="278">
                  <c:v>52688</c:v>
                </c:pt>
                <c:pt idx="279">
                  <c:v>52718</c:v>
                </c:pt>
                <c:pt idx="280">
                  <c:v>52749</c:v>
                </c:pt>
                <c:pt idx="281">
                  <c:v>52779</c:v>
                </c:pt>
                <c:pt idx="282">
                  <c:v>52810</c:v>
                </c:pt>
                <c:pt idx="283">
                  <c:v>52841</c:v>
                </c:pt>
                <c:pt idx="284">
                  <c:v>52871</c:v>
                </c:pt>
                <c:pt idx="285">
                  <c:v>52902</c:v>
                </c:pt>
                <c:pt idx="286">
                  <c:v>52932</c:v>
                </c:pt>
                <c:pt idx="287">
                  <c:v>52963</c:v>
                </c:pt>
                <c:pt idx="288">
                  <c:v>52994</c:v>
                </c:pt>
                <c:pt idx="289">
                  <c:v>53022</c:v>
                </c:pt>
                <c:pt idx="290">
                  <c:v>53053</c:v>
                </c:pt>
                <c:pt idx="291">
                  <c:v>53083</c:v>
                </c:pt>
                <c:pt idx="292">
                  <c:v>53114</c:v>
                </c:pt>
                <c:pt idx="293">
                  <c:v>53144</c:v>
                </c:pt>
                <c:pt idx="294">
                  <c:v>53175</c:v>
                </c:pt>
                <c:pt idx="295">
                  <c:v>53206</c:v>
                </c:pt>
                <c:pt idx="296">
                  <c:v>53236</c:v>
                </c:pt>
                <c:pt idx="297">
                  <c:v>53267</c:v>
                </c:pt>
                <c:pt idx="298">
                  <c:v>53297</c:v>
                </c:pt>
                <c:pt idx="299">
                  <c:v>53328</c:v>
                </c:pt>
              </c:numCache>
            </c:numRef>
          </c:cat>
          <c:val>
            <c:numRef>
              <c:f>'LZ 25 J'!$T$22:$T$321</c:f>
              <c:numCache>
                <c:formatCode>#,##0.00</c:formatCode>
                <c:ptCount val="300"/>
                <c:pt idx="0">
                  <c:v>24000</c:v>
                </c:pt>
                <c:pt idx="1">
                  <c:v>24000</c:v>
                </c:pt>
                <c:pt idx="2">
                  <c:v>24000</c:v>
                </c:pt>
                <c:pt idx="3">
                  <c:v>24000</c:v>
                </c:pt>
                <c:pt idx="4">
                  <c:v>24000</c:v>
                </c:pt>
                <c:pt idx="5">
                  <c:v>24000</c:v>
                </c:pt>
                <c:pt idx="6">
                  <c:v>24000</c:v>
                </c:pt>
                <c:pt idx="7">
                  <c:v>24000</c:v>
                </c:pt>
                <c:pt idx="8">
                  <c:v>24000</c:v>
                </c:pt>
                <c:pt idx="9">
                  <c:v>24000</c:v>
                </c:pt>
                <c:pt idx="10">
                  <c:v>24000</c:v>
                </c:pt>
                <c:pt idx="11">
                  <c:v>24000</c:v>
                </c:pt>
                <c:pt idx="12">
                  <c:v>24000</c:v>
                </c:pt>
                <c:pt idx="13">
                  <c:v>24000</c:v>
                </c:pt>
                <c:pt idx="14">
                  <c:v>24000</c:v>
                </c:pt>
                <c:pt idx="15">
                  <c:v>24000</c:v>
                </c:pt>
                <c:pt idx="16">
                  <c:v>24000</c:v>
                </c:pt>
                <c:pt idx="17">
                  <c:v>24000</c:v>
                </c:pt>
                <c:pt idx="18">
                  <c:v>24000</c:v>
                </c:pt>
                <c:pt idx="19">
                  <c:v>24000</c:v>
                </c:pt>
                <c:pt idx="20">
                  <c:v>24000</c:v>
                </c:pt>
                <c:pt idx="21">
                  <c:v>24000</c:v>
                </c:pt>
                <c:pt idx="22">
                  <c:v>24000</c:v>
                </c:pt>
                <c:pt idx="23">
                  <c:v>24000</c:v>
                </c:pt>
                <c:pt idx="24">
                  <c:v>24000</c:v>
                </c:pt>
                <c:pt idx="25">
                  <c:v>24000</c:v>
                </c:pt>
                <c:pt idx="26">
                  <c:v>24000</c:v>
                </c:pt>
                <c:pt idx="27">
                  <c:v>24000</c:v>
                </c:pt>
                <c:pt idx="28">
                  <c:v>24000</c:v>
                </c:pt>
                <c:pt idx="29">
                  <c:v>24000</c:v>
                </c:pt>
                <c:pt idx="30">
                  <c:v>24000</c:v>
                </c:pt>
                <c:pt idx="31">
                  <c:v>24000</c:v>
                </c:pt>
                <c:pt idx="32">
                  <c:v>24000</c:v>
                </c:pt>
                <c:pt idx="33">
                  <c:v>24000</c:v>
                </c:pt>
                <c:pt idx="34">
                  <c:v>24000</c:v>
                </c:pt>
                <c:pt idx="35">
                  <c:v>24000</c:v>
                </c:pt>
                <c:pt idx="36">
                  <c:v>24000</c:v>
                </c:pt>
                <c:pt idx="37">
                  <c:v>24000</c:v>
                </c:pt>
                <c:pt idx="38">
                  <c:v>24000</c:v>
                </c:pt>
                <c:pt idx="39">
                  <c:v>24000</c:v>
                </c:pt>
                <c:pt idx="40">
                  <c:v>24000</c:v>
                </c:pt>
                <c:pt idx="41">
                  <c:v>24000</c:v>
                </c:pt>
                <c:pt idx="42">
                  <c:v>24000</c:v>
                </c:pt>
                <c:pt idx="43">
                  <c:v>24000</c:v>
                </c:pt>
                <c:pt idx="44">
                  <c:v>24000</c:v>
                </c:pt>
                <c:pt idx="45">
                  <c:v>24000</c:v>
                </c:pt>
                <c:pt idx="46">
                  <c:v>24000</c:v>
                </c:pt>
                <c:pt idx="47">
                  <c:v>24000</c:v>
                </c:pt>
                <c:pt idx="48">
                  <c:v>24000</c:v>
                </c:pt>
                <c:pt idx="49">
                  <c:v>24000</c:v>
                </c:pt>
                <c:pt idx="50">
                  <c:v>24000</c:v>
                </c:pt>
                <c:pt idx="51">
                  <c:v>24000</c:v>
                </c:pt>
                <c:pt idx="52">
                  <c:v>24000</c:v>
                </c:pt>
                <c:pt idx="53">
                  <c:v>24000</c:v>
                </c:pt>
                <c:pt idx="54">
                  <c:v>24000</c:v>
                </c:pt>
                <c:pt idx="55">
                  <c:v>24000</c:v>
                </c:pt>
                <c:pt idx="56">
                  <c:v>24000</c:v>
                </c:pt>
                <c:pt idx="57">
                  <c:v>24000</c:v>
                </c:pt>
                <c:pt idx="58">
                  <c:v>24000</c:v>
                </c:pt>
                <c:pt idx="59">
                  <c:v>24000</c:v>
                </c:pt>
                <c:pt idx="60">
                  <c:v>24000</c:v>
                </c:pt>
                <c:pt idx="61">
                  <c:v>24000</c:v>
                </c:pt>
                <c:pt idx="62">
                  <c:v>24000</c:v>
                </c:pt>
                <c:pt idx="63">
                  <c:v>24000</c:v>
                </c:pt>
                <c:pt idx="64">
                  <c:v>24000</c:v>
                </c:pt>
                <c:pt idx="65">
                  <c:v>24000</c:v>
                </c:pt>
                <c:pt idx="66">
                  <c:v>24000</c:v>
                </c:pt>
                <c:pt idx="67">
                  <c:v>24000</c:v>
                </c:pt>
                <c:pt idx="68">
                  <c:v>24000</c:v>
                </c:pt>
                <c:pt idx="69">
                  <c:v>24000</c:v>
                </c:pt>
                <c:pt idx="70">
                  <c:v>24000</c:v>
                </c:pt>
                <c:pt idx="71">
                  <c:v>24000</c:v>
                </c:pt>
                <c:pt idx="72">
                  <c:v>24000</c:v>
                </c:pt>
                <c:pt idx="73">
                  <c:v>24000</c:v>
                </c:pt>
                <c:pt idx="74">
                  <c:v>24000</c:v>
                </c:pt>
                <c:pt idx="75">
                  <c:v>24000</c:v>
                </c:pt>
                <c:pt idx="76">
                  <c:v>24000</c:v>
                </c:pt>
                <c:pt idx="77">
                  <c:v>24000</c:v>
                </c:pt>
                <c:pt idx="78">
                  <c:v>24000</c:v>
                </c:pt>
                <c:pt idx="79">
                  <c:v>24000</c:v>
                </c:pt>
                <c:pt idx="80">
                  <c:v>24000</c:v>
                </c:pt>
                <c:pt idx="81">
                  <c:v>24000</c:v>
                </c:pt>
                <c:pt idx="82">
                  <c:v>24000</c:v>
                </c:pt>
                <c:pt idx="83">
                  <c:v>24000</c:v>
                </c:pt>
                <c:pt idx="84">
                  <c:v>24000</c:v>
                </c:pt>
                <c:pt idx="85">
                  <c:v>24000</c:v>
                </c:pt>
                <c:pt idx="86">
                  <c:v>24000</c:v>
                </c:pt>
                <c:pt idx="87">
                  <c:v>24000</c:v>
                </c:pt>
                <c:pt idx="88">
                  <c:v>24000</c:v>
                </c:pt>
                <c:pt idx="89">
                  <c:v>24000</c:v>
                </c:pt>
                <c:pt idx="90">
                  <c:v>24000</c:v>
                </c:pt>
                <c:pt idx="91">
                  <c:v>24000</c:v>
                </c:pt>
                <c:pt idx="92">
                  <c:v>24000</c:v>
                </c:pt>
                <c:pt idx="93">
                  <c:v>24000</c:v>
                </c:pt>
                <c:pt idx="94">
                  <c:v>24000</c:v>
                </c:pt>
                <c:pt idx="95">
                  <c:v>24000</c:v>
                </c:pt>
                <c:pt idx="96">
                  <c:v>24000</c:v>
                </c:pt>
                <c:pt idx="97">
                  <c:v>24000</c:v>
                </c:pt>
                <c:pt idx="98">
                  <c:v>24000</c:v>
                </c:pt>
                <c:pt idx="99">
                  <c:v>24000</c:v>
                </c:pt>
                <c:pt idx="100">
                  <c:v>24000</c:v>
                </c:pt>
                <c:pt idx="101">
                  <c:v>24000</c:v>
                </c:pt>
                <c:pt idx="102">
                  <c:v>24000</c:v>
                </c:pt>
                <c:pt idx="103">
                  <c:v>24000</c:v>
                </c:pt>
                <c:pt idx="104">
                  <c:v>24000</c:v>
                </c:pt>
                <c:pt idx="105">
                  <c:v>24000</c:v>
                </c:pt>
                <c:pt idx="106">
                  <c:v>24000</c:v>
                </c:pt>
                <c:pt idx="107">
                  <c:v>24000</c:v>
                </c:pt>
                <c:pt idx="108">
                  <c:v>24000</c:v>
                </c:pt>
                <c:pt idx="109">
                  <c:v>24000</c:v>
                </c:pt>
                <c:pt idx="110">
                  <c:v>24000</c:v>
                </c:pt>
                <c:pt idx="111">
                  <c:v>24000</c:v>
                </c:pt>
                <c:pt idx="112">
                  <c:v>24000</c:v>
                </c:pt>
                <c:pt idx="113">
                  <c:v>24000</c:v>
                </c:pt>
                <c:pt idx="114">
                  <c:v>24000</c:v>
                </c:pt>
                <c:pt idx="115">
                  <c:v>24000</c:v>
                </c:pt>
                <c:pt idx="116">
                  <c:v>24000</c:v>
                </c:pt>
                <c:pt idx="117">
                  <c:v>24000</c:v>
                </c:pt>
                <c:pt idx="118">
                  <c:v>24000</c:v>
                </c:pt>
                <c:pt idx="119">
                  <c:v>24000</c:v>
                </c:pt>
                <c:pt idx="120">
                  <c:v>24000</c:v>
                </c:pt>
                <c:pt idx="121">
                  <c:v>24000</c:v>
                </c:pt>
                <c:pt idx="122">
                  <c:v>24000</c:v>
                </c:pt>
                <c:pt idx="123">
                  <c:v>24000</c:v>
                </c:pt>
                <c:pt idx="124">
                  <c:v>24000</c:v>
                </c:pt>
                <c:pt idx="125">
                  <c:v>24000</c:v>
                </c:pt>
                <c:pt idx="126">
                  <c:v>24000</c:v>
                </c:pt>
                <c:pt idx="127">
                  <c:v>24000</c:v>
                </c:pt>
                <c:pt idx="128">
                  <c:v>24000</c:v>
                </c:pt>
                <c:pt idx="129">
                  <c:v>24000</c:v>
                </c:pt>
                <c:pt idx="130">
                  <c:v>24000</c:v>
                </c:pt>
                <c:pt idx="131">
                  <c:v>24000</c:v>
                </c:pt>
                <c:pt idx="132">
                  <c:v>24000</c:v>
                </c:pt>
                <c:pt idx="133">
                  <c:v>24000</c:v>
                </c:pt>
                <c:pt idx="134">
                  <c:v>24000</c:v>
                </c:pt>
                <c:pt idx="135">
                  <c:v>24000</c:v>
                </c:pt>
                <c:pt idx="136">
                  <c:v>24000</c:v>
                </c:pt>
                <c:pt idx="137">
                  <c:v>24000</c:v>
                </c:pt>
                <c:pt idx="138">
                  <c:v>24000</c:v>
                </c:pt>
                <c:pt idx="139">
                  <c:v>24000</c:v>
                </c:pt>
                <c:pt idx="140">
                  <c:v>24000</c:v>
                </c:pt>
                <c:pt idx="141">
                  <c:v>24000</c:v>
                </c:pt>
                <c:pt idx="142">
                  <c:v>24000</c:v>
                </c:pt>
                <c:pt idx="143">
                  <c:v>24000</c:v>
                </c:pt>
                <c:pt idx="144">
                  <c:v>24000</c:v>
                </c:pt>
                <c:pt idx="145">
                  <c:v>24000</c:v>
                </c:pt>
                <c:pt idx="146">
                  <c:v>24000</c:v>
                </c:pt>
                <c:pt idx="147">
                  <c:v>24000</c:v>
                </c:pt>
                <c:pt idx="148">
                  <c:v>24000</c:v>
                </c:pt>
                <c:pt idx="149">
                  <c:v>24000</c:v>
                </c:pt>
                <c:pt idx="150">
                  <c:v>24000</c:v>
                </c:pt>
                <c:pt idx="151">
                  <c:v>24000</c:v>
                </c:pt>
                <c:pt idx="152">
                  <c:v>24000</c:v>
                </c:pt>
                <c:pt idx="153">
                  <c:v>24000</c:v>
                </c:pt>
                <c:pt idx="154">
                  <c:v>24000</c:v>
                </c:pt>
                <c:pt idx="155">
                  <c:v>24000</c:v>
                </c:pt>
                <c:pt idx="156">
                  <c:v>24000</c:v>
                </c:pt>
                <c:pt idx="157">
                  <c:v>24000</c:v>
                </c:pt>
                <c:pt idx="158">
                  <c:v>24000</c:v>
                </c:pt>
                <c:pt idx="159">
                  <c:v>24000</c:v>
                </c:pt>
                <c:pt idx="160">
                  <c:v>24000</c:v>
                </c:pt>
                <c:pt idx="161">
                  <c:v>24000</c:v>
                </c:pt>
                <c:pt idx="162">
                  <c:v>24000</c:v>
                </c:pt>
                <c:pt idx="163">
                  <c:v>24000</c:v>
                </c:pt>
                <c:pt idx="164">
                  <c:v>24000</c:v>
                </c:pt>
                <c:pt idx="165">
                  <c:v>24000</c:v>
                </c:pt>
                <c:pt idx="166">
                  <c:v>24000</c:v>
                </c:pt>
                <c:pt idx="167">
                  <c:v>24000</c:v>
                </c:pt>
                <c:pt idx="168">
                  <c:v>24000</c:v>
                </c:pt>
                <c:pt idx="169">
                  <c:v>24000</c:v>
                </c:pt>
                <c:pt idx="170">
                  <c:v>24000</c:v>
                </c:pt>
                <c:pt idx="171">
                  <c:v>24000</c:v>
                </c:pt>
                <c:pt idx="172">
                  <c:v>24000</c:v>
                </c:pt>
                <c:pt idx="173">
                  <c:v>24000</c:v>
                </c:pt>
                <c:pt idx="174">
                  <c:v>24000</c:v>
                </c:pt>
                <c:pt idx="175">
                  <c:v>24000</c:v>
                </c:pt>
                <c:pt idx="176">
                  <c:v>24000</c:v>
                </c:pt>
                <c:pt idx="177">
                  <c:v>24000</c:v>
                </c:pt>
                <c:pt idx="178">
                  <c:v>24000</c:v>
                </c:pt>
                <c:pt idx="179">
                  <c:v>24000</c:v>
                </c:pt>
                <c:pt idx="180">
                  <c:v>24000</c:v>
                </c:pt>
                <c:pt idx="181">
                  <c:v>24000</c:v>
                </c:pt>
                <c:pt idx="182">
                  <c:v>24000</c:v>
                </c:pt>
                <c:pt idx="183">
                  <c:v>24000</c:v>
                </c:pt>
                <c:pt idx="184">
                  <c:v>24000</c:v>
                </c:pt>
                <c:pt idx="185">
                  <c:v>24000</c:v>
                </c:pt>
                <c:pt idx="186">
                  <c:v>24000</c:v>
                </c:pt>
                <c:pt idx="187">
                  <c:v>24000</c:v>
                </c:pt>
                <c:pt idx="188">
                  <c:v>24000</c:v>
                </c:pt>
                <c:pt idx="189">
                  <c:v>24000</c:v>
                </c:pt>
                <c:pt idx="190">
                  <c:v>24000</c:v>
                </c:pt>
                <c:pt idx="191">
                  <c:v>24000</c:v>
                </c:pt>
                <c:pt idx="192">
                  <c:v>24000</c:v>
                </c:pt>
                <c:pt idx="193">
                  <c:v>24000</c:v>
                </c:pt>
                <c:pt idx="194">
                  <c:v>24000</c:v>
                </c:pt>
                <c:pt idx="195">
                  <c:v>24000</c:v>
                </c:pt>
                <c:pt idx="196">
                  <c:v>24000</c:v>
                </c:pt>
                <c:pt idx="197">
                  <c:v>24000</c:v>
                </c:pt>
                <c:pt idx="198">
                  <c:v>24000</c:v>
                </c:pt>
                <c:pt idx="199">
                  <c:v>24000</c:v>
                </c:pt>
                <c:pt idx="200">
                  <c:v>24000</c:v>
                </c:pt>
                <c:pt idx="201">
                  <c:v>24000</c:v>
                </c:pt>
                <c:pt idx="202">
                  <c:v>24000</c:v>
                </c:pt>
                <c:pt idx="203">
                  <c:v>24000</c:v>
                </c:pt>
                <c:pt idx="204">
                  <c:v>24000</c:v>
                </c:pt>
                <c:pt idx="205">
                  <c:v>24000</c:v>
                </c:pt>
                <c:pt idx="206">
                  <c:v>24000</c:v>
                </c:pt>
                <c:pt idx="207">
                  <c:v>24000</c:v>
                </c:pt>
                <c:pt idx="208">
                  <c:v>24000</c:v>
                </c:pt>
                <c:pt idx="209">
                  <c:v>24000</c:v>
                </c:pt>
                <c:pt idx="210">
                  <c:v>24000</c:v>
                </c:pt>
                <c:pt idx="211">
                  <c:v>24000</c:v>
                </c:pt>
                <c:pt idx="212">
                  <c:v>24000</c:v>
                </c:pt>
                <c:pt idx="213">
                  <c:v>24000</c:v>
                </c:pt>
                <c:pt idx="214">
                  <c:v>24000</c:v>
                </c:pt>
                <c:pt idx="215">
                  <c:v>24000</c:v>
                </c:pt>
                <c:pt idx="216">
                  <c:v>24000</c:v>
                </c:pt>
                <c:pt idx="217">
                  <c:v>24000</c:v>
                </c:pt>
                <c:pt idx="218">
                  <c:v>24000</c:v>
                </c:pt>
                <c:pt idx="219">
                  <c:v>24000</c:v>
                </c:pt>
                <c:pt idx="220">
                  <c:v>24000</c:v>
                </c:pt>
                <c:pt idx="221">
                  <c:v>24000</c:v>
                </c:pt>
                <c:pt idx="222">
                  <c:v>24000</c:v>
                </c:pt>
                <c:pt idx="223">
                  <c:v>24000</c:v>
                </c:pt>
                <c:pt idx="224">
                  <c:v>24000</c:v>
                </c:pt>
                <c:pt idx="225">
                  <c:v>24000</c:v>
                </c:pt>
                <c:pt idx="226">
                  <c:v>24000</c:v>
                </c:pt>
                <c:pt idx="227">
                  <c:v>24000</c:v>
                </c:pt>
                <c:pt idx="228">
                  <c:v>24000</c:v>
                </c:pt>
                <c:pt idx="229">
                  <c:v>24000</c:v>
                </c:pt>
                <c:pt idx="230">
                  <c:v>24000</c:v>
                </c:pt>
                <c:pt idx="231">
                  <c:v>24000</c:v>
                </c:pt>
                <c:pt idx="232">
                  <c:v>24000</c:v>
                </c:pt>
                <c:pt idx="233">
                  <c:v>24000</c:v>
                </c:pt>
                <c:pt idx="234">
                  <c:v>24000</c:v>
                </c:pt>
                <c:pt idx="235">
                  <c:v>24000</c:v>
                </c:pt>
                <c:pt idx="236">
                  <c:v>24000</c:v>
                </c:pt>
                <c:pt idx="237">
                  <c:v>24000</c:v>
                </c:pt>
                <c:pt idx="238">
                  <c:v>24000</c:v>
                </c:pt>
                <c:pt idx="239">
                  <c:v>24000</c:v>
                </c:pt>
                <c:pt idx="240">
                  <c:v>24000</c:v>
                </c:pt>
                <c:pt idx="241">
                  <c:v>24000</c:v>
                </c:pt>
                <c:pt idx="242">
                  <c:v>24000</c:v>
                </c:pt>
                <c:pt idx="243">
                  <c:v>24000</c:v>
                </c:pt>
                <c:pt idx="244">
                  <c:v>24000</c:v>
                </c:pt>
                <c:pt idx="245">
                  <c:v>24000</c:v>
                </c:pt>
                <c:pt idx="246">
                  <c:v>24000</c:v>
                </c:pt>
                <c:pt idx="247">
                  <c:v>24000</c:v>
                </c:pt>
                <c:pt idx="248">
                  <c:v>24000</c:v>
                </c:pt>
                <c:pt idx="249">
                  <c:v>24000</c:v>
                </c:pt>
                <c:pt idx="250">
                  <c:v>24000</c:v>
                </c:pt>
                <c:pt idx="251">
                  <c:v>24000</c:v>
                </c:pt>
                <c:pt idx="252">
                  <c:v>24000</c:v>
                </c:pt>
                <c:pt idx="253">
                  <c:v>24000</c:v>
                </c:pt>
                <c:pt idx="254">
                  <c:v>24000</c:v>
                </c:pt>
                <c:pt idx="255">
                  <c:v>24000</c:v>
                </c:pt>
                <c:pt idx="256">
                  <c:v>24000</c:v>
                </c:pt>
                <c:pt idx="257">
                  <c:v>24000</c:v>
                </c:pt>
                <c:pt idx="258">
                  <c:v>24000</c:v>
                </c:pt>
                <c:pt idx="259">
                  <c:v>24000</c:v>
                </c:pt>
                <c:pt idx="260">
                  <c:v>24000</c:v>
                </c:pt>
                <c:pt idx="261">
                  <c:v>24000</c:v>
                </c:pt>
                <c:pt idx="262">
                  <c:v>24000</c:v>
                </c:pt>
                <c:pt idx="263">
                  <c:v>24000</c:v>
                </c:pt>
                <c:pt idx="264">
                  <c:v>24000</c:v>
                </c:pt>
                <c:pt idx="265">
                  <c:v>24000</c:v>
                </c:pt>
                <c:pt idx="266">
                  <c:v>24000</c:v>
                </c:pt>
                <c:pt idx="267">
                  <c:v>24000</c:v>
                </c:pt>
                <c:pt idx="268">
                  <c:v>24000</c:v>
                </c:pt>
                <c:pt idx="269">
                  <c:v>24000</c:v>
                </c:pt>
                <c:pt idx="270">
                  <c:v>24000</c:v>
                </c:pt>
                <c:pt idx="271">
                  <c:v>24000</c:v>
                </c:pt>
                <c:pt idx="272">
                  <c:v>24000</c:v>
                </c:pt>
                <c:pt idx="273">
                  <c:v>24000</c:v>
                </c:pt>
                <c:pt idx="274">
                  <c:v>24000</c:v>
                </c:pt>
                <c:pt idx="275">
                  <c:v>24000</c:v>
                </c:pt>
                <c:pt idx="276">
                  <c:v>24000</c:v>
                </c:pt>
                <c:pt idx="277">
                  <c:v>24000</c:v>
                </c:pt>
                <c:pt idx="278">
                  <c:v>24000</c:v>
                </c:pt>
                <c:pt idx="279">
                  <c:v>24000</c:v>
                </c:pt>
                <c:pt idx="280">
                  <c:v>24000</c:v>
                </c:pt>
                <c:pt idx="281">
                  <c:v>24000</c:v>
                </c:pt>
                <c:pt idx="282">
                  <c:v>24000</c:v>
                </c:pt>
                <c:pt idx="283">
                  <c:v>24000</c:v>
                </c:pt>
                <c:pt idx="284">
                  <c:v>24000</c:v>
                </c:pt>
                <c:pt idx="285">
                  <c:v>24000</c:v>
                </c:pt>
                <c:pt idx="286">
                  <c:v>24000</c:v>
                </c:pt>
                <c:pt idx="287">
                  <c:v>24000</c:v>
                </c:pt>
                <c:pt idx="288">
                  <c:v>24000</c:v>
                </c:pt>
                <c:pt idx="289">
                  <c:v>24000</c:v>
                </c:pt>
                <c:pt idx="290">
                  <c:v>24000</c:v>
                </c:pt>
                <c:pt idx="291">
                  <c:v>24000</c:v>
                </c:pt>
                <c:pt idx="292">
                  <c:v>24000</c:v>
                </c:pt>
                <c:pt idx="293">
                  <c:v>24000</c:v>
                </c:pt>
                <c:pt idx="294">
                  <c:v>24000</c:v>
                </c:pt>
                <c:pt idx="295">
                  <c:v>24000</c:v>
                </c:pt>
                <c:pt idx="296">
                  <c:v>24000</c:v>
                </c:pt>
                <c:pt idx="297">
                  <c:v>24000</c:v>
                </c:pt>
                <c:pt idx="298">
                  <c:v>24000</c:v>
                </c:pt>
                <c:pt idx="299">
                  <c:v>24000</c:v>
                </c:pt>
              </c:numCache>
            </c:numRef>
          </c:val>
          <c:smooth val="0"/>
          <c:extLst>
            <c:ext xmlns:c16="http://schemas.microsoft.com/office/drawing/2014/chart" uri="{C3380CC4-5D6E-409C-BE32-E72D297353CC}">
              <c16:uniqueId val="{00000003-C433-4DC5-A216-87F65FF04624}"/>
            </c:ext>
          </c:extLst>
        </c:ser>
        <c:dLbls>
          <c:showLegendKey val="0"/>
          <c:showVal val="0"/>
          <c:showCatName val="0"/>
          <c:showSerName val="0"/>
          <c:showPercent val="0"/>
          <c:showBubbleSize val="0"/>
        </c:dLbls>
        <c:marker val="1"/>
        <c:smooth val="0"/>
        <c:axId val="426834168"/>
        <c:axId val="426840072"/>
      </c:lineChart>
      <c:catAx>
        <c:axId val="426834168"/>
        <c:scaling>
          <c:orientation val="minMax"/>
        </c:scaling>
        <c:delete val="0"/>
        <c:axPos val="b"/>
        <c:numFmt formatCode="m/d/yy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500" b="0" i="0" u="none" strike="noStrike" kern="1200" baseline="0">
                <a:solidFill>
                  <a:schemeClr val="tx1">
                    <a:lumMod val="65000"/>
                    <a:lumOff val="35000"/>
                  </a:schemeClr>
                </a:solidFill>
                <a:latin typeface="+mn-lt"/>
                <a:ea typeface="+mn-ea"/>
                <a:cs typeface="+mn-cs"/>
              </a:defRPr>
            </a:pPr>
            <a:endParaRPr lang="de-DE"/>
          </a:p>
        </c:txPr>
        <c:crossAx val="426840072"/>
        <c:crosses val="autoZero"/>
        <c:auto val="0"/>
        <c:lblAlgn val="ctr"/>
        <c:lblOffset val="100"/>
        <c:tickLblSkip val="6"/>
        <c:noMultiLvlLbl val="0"/>
      </c:catAx>
      <c:valAx>
        <c:axId val="426840072"/>
        <c:scaling>
          <c:orientation val="minMax"/>
          <c:max val="75000"/>
        </c:scaling>
        <c:delete val="0"/>
        <c:axPos val="l"/>
        <c:majorGridlines>
          <c:spPr>
            <a:ln w="9525" cap="flat" cmpd="sng" algn="ctr">
              <a:solidFill>
                <a:schemeClr val="tx1">
                  <a:lumMod val="15000"/>
                  <a:lumOff val="85000"/>
                </a:schemeClr>
              </a:solidFill>
              <a:round/>
            </a:ln>
            <a:effectLst/>
          </c:spPr>
        </c:majorGridlines>
        <c:numFmt formatCode="#,##0.00\ &quot;€&quot;" sourceLinked="0"/>
        <c:majorTickMark val="in"/>
        <c:minorTickMark val="none"/>
        <c:tickLblPos val="nextTo"/>
        <c:spPr>
          <a:noFill/>
          <a:ln>
            <a:solidFill>
              <a:schemeClr val="accent1"/>
            </a:solidFill>
          </a:ln>
          <a:effectLst/>
        </c:spPr>
        <c:txPr>
          <a:bodyPr rot="-60000000" spcFirstLastPara="1" vertOverflow="ellipsis" vert="horz" wrap="square" anchor="ctr" anchorCtr="1"/>
          <a:lstStyle/>
          <a:p>
            <a:pPr>
              <a:defRPr sz="500" b="0" i="0" u="none" strike="noStrike" kern="1200" baseline="0">
                <a:solidFill>
                  <a:schemeClr val="tx1">
                    <a:lumMod val="65000"/>
                    <a:lumOff val="35000"/>
                  </a:schemeClr>
                </a:solidFill>
                <a:latin typeface="+mn-lt"/>
                <a:ea typeface="+mn-ea"/>
                <a:cs typeface="+mn-cs"/>
              </a:defRPr>
            </a:pPr>
            <a:endParaRPr lang="de-DE"/>
          </a:p>
        </c:txPr>
        <c:crossAx val="426834168"/>
        <c:crosses val="autoZero"/>
        <c:crossBetween val="between"/>
        <c:majorUnit val="5000"/>
      </c:valAx>
      <c:spPr>
        <a:noFill/>
        <a:ln>
          <a:noFill/>
        </a:ln>
        <a:effectLst/>
      </c:spPr>
    </c:plotArea>
    <c:legend>
      <c:legendPos val="b"/>
      <c:layout>
        <c:manualLayout>
          <c:xMode val="edge"/>
          <c:yMode val="edge"/>
          <c:x val="0.80952399156424615"/>
          <c:y val="0.68596356474557174"/>
          <c:w val="0.1767968528849313"/>
          <c:h val="0.19820264118299424"/>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de-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1"/>
            <a:ext cx="3104739" cy="5241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9075" tIns="49538" rIns="99075" bIns="49538" numCol="1" anchor="t" anchorCtr="0" compatLnSpc="1">
            <a:prstTxWarp prst="textNoShape">
              <a:avLst/>
            </a:prstTxWarp>
          </a:bodyPr>
          <a:lstStyle>
            <a:lvl1pPr algn="l">
              <a:lnSpc>
                <a:spcPct val="100000"/>
              </a:lnSpc>
              <a:defRPr sz="1100"/>
            </a:lvl1pPr>
          </a:lstStyle>
          <a:p>
            <a:endParaRPr lang="de-DE" altLang="de-DE" dirty="0"/>
          </a:p>
        </p:txBody>
      </p:sp>
      <p:sp>
        <p:nvSpPr>
          <p:cNvPr id="4099" name="Rectangle 3"/>
          <p:cNvSpPr>
            <a:spLocks noGrp="1" noChangeArrowheads="1"/>
          </p:cNvSpPr>
          <p:nvPr>
            <p:ph type="dt" sz="quarter" idx="1"/>
          </p:nvPr>
        </p:nvSpPr>
        <p:spPr bwMode="auto">
          <a:xfrm>
            <a:off x="3999324" y="1"/>
            <a:ext cx="3104739" cy="5241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9075" tIns="49538" rIns="99075" bIns="49538" numCol="1" anchor="t" anchorCtr="0" compatLnSpc="1">
            <a:prstTxWarp prst="textNoShape">
              <a:avLst/>
            </a:prstTxWarp>
          </a:bodyPr>
          <a:lstStyle>
            <a:lvl1pPr algn="r">
              <a:lnSpc>
                <a:spcPct val="100000"/>
              </a:lnSpc>
              <a:defRPr sz="1100"/>
            </a:lvl1pPr>
          </a:lstStyle>
          <a:p>
            <a:endParaRPr lang="de-DE" altLang="de-DE" dirty="0"/>
          </a:p>
        </p:txBody>
      </p:sp>
      <p:sp>
        <p:nvSpPr>
          <p:cNvPr id="4100" name="Rectangle 4"/>
          <p:cNvSpPr>
            <a:spLocks noGrp="1" noChangeArrowheads="1"/>
          </p:cNvSpPr>
          <p:nvPr>
            <p:ph type="ftr" sz="quarter" idx="2"/>
          </p:nvPr>
        </p:nvSpPr>
        <p:spPr bwMode="auto">
          <a:xfrm>
            <a:off x="0" y="9710445"/>
            <a:ext cx="3104739" cy="5241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9075" tIns="49538" rIns="99075" bIns="49538" numCol="1" anchor="b" anchorCtr="0" compatLnSpc="1">
            <a:prstTxWarp prst="textNoShape">
              <a:avLst/>
            </a:prstTxWarp>
          </a:bodyPr>
          <a:lstStyle>
            <a:lvl1pPr algn="l">
              <a:lnSpc>
                <a:spcPct val="100000"/>
              </a:lnSpc>
              <a:defRPr sz="1100"/>
            </a:lvl1pPr>
          </a:lstStyle>
          <a:p>
            <a:endParaRPr lang="de-DE" altLang="de-DE" dirty="0"/>
          </a:p>
        </p:txBody>
      </p:sp>
      <p:sp>
        <p:nvSpPr>
          <p:cNvPr id="4101" name="Rectangle 5"/>
          <p:cNvSpPr>
            <a:spLocks noGrp="1" noChangeArrowheads="1"/>
          </p:cNvSpPr>
          <p:nvPr>
            <p:ph type="sldNum" sz="quarter" idx="3"/>
          </p:nvPr>
        </p:nvSpPr>
        <p:spPr bwMode="auto">
          <a:xfrm>
            <a:off x="3999325" y="9710445"/>
            <a:ext cx="3103095" cy="5241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9075" tIns="49538" rIns="99075" bIns="49538" numCol="1" anchor="b" anchorCtr="0" compatLnSpc="1">
            <a:prstTxWarp prst="textNoShape">
              <a:avLst/>
            </a:prstTxWarp>
          </a:bodyPr>
          <a:lstStyle>
            <a:lvl1pPr algn="r">
              <a:lnSpc>
                <a:spcPct val="100000"/>
              </a:lnSpc>
              <a:defRPr sz="1100"/>
            </a:lvl1pPr>
          </a:lstStyle>
          <a:p>
            <a:fld id="{D6AF175E-AF4E-417F-9980-D3EEF4030B9D}" type="slidenum">
              <a:rPr lang="de-DE" altLang="de-DE"/>
              <a:pPr/>
              <a:t>‹Nr.›</a:t>
            </a:fld>
            <a:endParaRPr lang="de-DE" altLang="de-DE" dirty="0"/>
          </a:p>
        </p:txBody>
      </p:sp>
    </p:spTree>
    <p:extLst>
      <p:ext uri="{BB962C8B-B14F-4D97-AF65-F5344CB8AC3E}">
        <p14:creationId xmlns:p14="http://schemas.microsoft.com/office/powerpoint/2010/main" val="22559134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1"/>
            <a:ext cx="3104739" cy="5241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9075" tIns="49538" rIns="99075" bIns="49538" numCol="1" anchor="t" anchorCtr="0" compatLnSpc="1">
            <a:prstTxWarp prst="textNoShape">
              <a:avLst/>
            </a:prstTxWarp>
          </a:bodyPr>
          <a:lstStyle>
            <a:lvl1pPr algn="l">
              <a:lnSpc>
                <a:spcPct val="100000"/>
              </a:lnSpc>
              <a:defRPr sz="1100"/>
            </a:lvl1pPr>
          </a:lstStyle>
          <a:p>
            <a:endParaRPr lang="de-DE" altLang="de-DE" dirty="0"/>
          </a:p>
        </p:txBody>
      </p:sp>
      <p:sp>
        <p:nvSpPr>
          <p:cNvPr id="6147" name="Rectangle 3"/>
          <p:cNvSpPr>
            <a:spLocks noGrp="1" noChangeArrowheads="1"/>
          </p:cNvSpPr>
          <p:nvPr>
            <p:ph type="dt" idx="1"/>
          </p:nvPr>
        </p:nvSpPr>
        <p:spPr bwMode="auto">
          <a:xfrm>
            <a:off x="3999324" y="1"/>
            <a:ext cx="3104739" cy="5241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9075" tIns="49538" rIns="99075" bIns="49538" numCol="1" anchor="t" anchorCtr="0" compatLnSpc="1">
            <a:prstTxWarp prst="textNoShape">
              <a:avLst/>
            </a:prstTxWarp>
          </a:bodyPr>
          <a:lstStyle>
            <a:lvl1pPr algn="r">
              <a:lnSpc>
                <a:spcPct val="100000"/>
              </a:lnSpc>
              <a:defRPr sz="1100"/>
            </a:lvl1pPr>
          </a:lstStyle>
          <a:p>
            <a:endParaRPr lang="de-DE" altLang="de-DE" dirty="0"/>
          </a:p>
        </p:txBody>
      </p:sp>
      <p:sp>
        <p:nvSpPr>
          <p:cNvPr id="6148" name="Rectangle 4"/>
          <p:cNvSpPr>
            <a:spLocks noGrp="1" noRot="1" noChangeAspect="1" noChangeArrowheads="1" noTextEdit="1"/>
          </p:cNvSpPr>
          <p:nvPr>
            <p:ph type="sldImg" idx="2"/>
          </p:nvPr>
        </p:nvSpPr>
        <p:spPr bwMode="auto">
          <a:xfrm>
            <a:off x="180975" y="754063"/>
            <a:ext cx="6742113" cy="3792537"/>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6149" name="Rectangle 5"/>
          <p:cNvSpPr>
            <a:spLocks noGrp="1" noChangeArrowheads="1"/>
          </p:cNvSpPr>
          <p:nvPr>
            <p:ph type="body" sz="quarter" idx="3"/>
          </p:nvPr>
        </p:nvSpPr>
        <p:spPr bwMode="auto">
          <a:xfrm>
            <a:off x="1016276" y="4875656"/>
            <a:ext cx="5071512" cy="45131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de-DE" dirty="0"/>
              <a:t>Textmasterformate durch Klicken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6150" name="Rectangle 6"/>
          <p:cNvSpPr>
            <a:spLocks noGrp="1" noChangeArrowheads="1"/>
          </p:cNvSpPr>
          <p:nvPr>
            <p:ph type="ftr" sz="quarter" idx="4"/>
          </p:nvPr>
        </p:nvSpPr>
        <p:spPr bwMode="auto">
          <a:xfrm>
            <a:off x="0" y="9710445"/>
            <a:ext cx="3104739" cy="5241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9075" tIns="49538" rIns="99075" bIns="49538" numCol="1" anchor="b" anchorCtr="0" compatLnSpc="1">
            <a:prstTxWarp prst="textNoShape">
              <a:avLst/>
            </a:prstTxWarp>
          </a:bodyPr>
          <a:lstStyle>
            <a:lvl1pPr algn="l">
              <a:lnSpc>
                <a:spcPct val="100000"/>
              </a:lnSpc>
              <a:defRPr sz="1100"/>
            </a:lvl1pPr>
          </a:lstStyle>
          <a:p>
            <a:endParaRPr lang="de-DE" altLang="de-DE" dirty="0"/>
          </a:p>
        </p:txBody>
      </p:sp>
      <p:sp>
        <p:nvSpPr>
          <p:cNvPr id="6151" name="Rectangle 7"/>
          <p:cNvSpPr>
            <a:spLocks noGrp="1" noChangeArrowheads="1"/>
          </p:cNvSpPr>
          <p:nvPr>
            <p:ph type="sldNum" sz="quarter" idx="5"/>
          </p:nvPr>
        </p:nvSpPr>
        <p:spPr bwMode="auto">
          <a:xfrm>
            <a:off x="3999324" y="9710445"/>
            <a:ext cx="3104739" cy="5241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9075" tIns="49538" rIns="99075" bIns="49538" numCol="1" anchor="b" anchorCtr="0" compatLnSpc="1">
            <a:prstTxWarp prst="textNoShape">
              <a:avLst/>
            </a:prstTxWarp>
          </a:bodyPr>
          <a:lstStyle>
            <a:lvl1pPr algn="r">
              <a:lnSpc>
                <a:spcPct val="100000"/>
              </a:lnSpc>
              <a:defRPr sz="1100"/>
            </a:lvl1pPr>
          </a:lstStyle>
          <a:p>
            <a:fld id="{314C52C9-2A93-411D-9726-F06F86CA61DC}" type="slidenum">
              <a:rPr lang="de-DE" altLang="de-DE"/>
              <a:pPr/>
              <a:t>‹Nr.›</a:t>
            </a:fld>
            <a:endParaRPr lang="de-DE" altLang="de-DE" dirty="0"/>
          </a:p>
        </p:txBody>
      </p:sp>
    </p:spTree>
    <p:extLst>
      <p:ext uri="{BB962C8B-B14F-4D97-AF65-F5344CB8AC3E}">
        <p14:creationId xmlns:p14="http://schemas.microsoft.com/office/powerpoint/2010/main" val="3697999602"/>
      </p:ext>
    </p:extLst>
  </p:cSld>
  <p:clrMap bg1="lt1" tx1="dk1" bg2="lt2" tx2="dk2" accent1="accent1" accent2="accent2" accent3="accent3" accent4="accent4" accent5="accent5" accent6="accent6" hlink="hlink" folHlink="folHlink"/>
  <p:notesStyle>
    <a:lvl1pPr algn="l" rtl="0" fontAlgn="base">
      <a:spcBef>
        <a:spcPct val="20000"/>
      </a:spcBef>
      <a:spcAft>
        <a:spcPct val="0"/>
      </a:spcAft>
      <a:defRPr sz="1200" kern="1200">
        <a:solidFill>
          <a:schemeClr val="tx1"/>
        </a:solidFill>
        <a:latin typeface="Arial" pitchFamily="34" charset="0"/>
        <a:ea typeface="+mn-ea"/>
        <a:cs typeface="Arial" pitchFamily="34" charset="0"/>
      </a:defRPr>
    </a:lvl1pPr>
    <a:lvl2pPr marL="179388" indent="-177800" algn="l" rtl="0" fontAlgn="base">
      <a:spcBef>
        <a:spcPct val="20000"/>
      </a:spcBef>
      <a:spcAft>
        <a:spcPct val="0"/>
      </a:spcAft>
      <a:buSzPct val="80000"/>
      <a:buFont typeface="Wingdings" pitchFamily="2" charset="2"/>
      <a:buChar char="§"/>
      <a:defRPr sz="1000" kern="1200">
        <a:solidFill>
          <a:schemeClr val="tx1"/>
        </a:solidFill>
        <a:latin typeface="Arial" pitchFamily="34" charset="0"/>
        <a:ea typeface="+mn-ea"/>
        <a:cs typeface="Arial" pitchFamily="34" charset="0"/>
      </a:defRPr>
    </a:lvl2pPr>
    <a:lvl3pPr marL="358775" indent="-177800" algn="l" rtl="0" fontAlgn="base">
      <a:spcBef>
        <a:spcPct val="20000"/>
      </a:spcBef>
      <a:spcAft>
        <a:spcPct val="0"/>
      </a:spcAft>
      <a:buSzPct val="80000"/>
      <a:buFont typeface="Wingdings" pitchFamily="2" charset="2"/>
      <a:buChar char="§"/>
      <a:defRPr sz="1000" kern="1200">
        <a:solidFill>
          <a:schemeClr val="tx1"/>
        </a:solidFill>
        <a:latin typeface="Arial" pitchFamily="34" charset="0"/>
        <a:ea typeface="+mn-ea"/>
        <a:cs typeface="Arial" pitchFamily="34" charset="0"/>
      </a:defRPr>
    </a:lvl3pPr>
    <a:lvl4pPr marL="538163" indent="-177800" algn="l" rtl="0" fontAlgn="base">
      <a:spcBef>
        <a:spcPct val="20000"/>
      </a:spcBef>
      <a:spcAft>
        <a:spcPct val="0"/>
      </a:spcAft>
      <a:buSzPct val="80000"/>
      <a:buFont typeface="Wingdings" pitchFamily="2" charset="2"/>
      <a:buChar char="§"/>
      <a:defRPr sz="1000" kern="1200">
        <a:solidFill>
          <a:schemeClr val="tx1"/>
        </a:solidFill>
        <a:latin typeface="Arial" pitchFamily="34" charset="0"/>
        <a:ea typeface="+mn-ea"/>
        <a:cs typeface="Arial" pitchFamily="34" charset="0"/>
      </a:defRPr>
    </a:lvl4pPr>
    <a:lvl5pPr marL="717550" indent="-177800" algn="l" rtl="0" fontAlgn="base">
      <a:spcBef>
        <a:spcPct val="20000"/>
      </a:spcBef>
      <a:spcAft>
        <a:spcPct val="0"/>
      </a:spcAft>
      <a:buSzPct val="80000"/>
      <a:buFont typeface="Wingdings" pitchFamily="2" charset="2"/>
      <a:buChar char="§"/>
      <a:defRPr sz="10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1</a:t>
            </a:fld>
            <a:endParaRPr lang="de-DE" altLang="de-DE" dirty="0"/>
          </a:p>
        </p:txBody>
      </p:sp>
    </p:spTree>
    <p:extLst>
      <p:ext uri="{BB962C8B-B14F-4D97-AF65-F5344CB8AC3E}">
        <p14:creationId xmlns:p14="http://schemas.microsoft.com/office/powerpoint/2010/main" val="10926552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neue Produktgeneration wird zunächst nur für die auf der rechten Seite dargestellten Produktvarianten des SI Global Garant </a:t>
            </a:r>
            <a:r>
              <a:rPr lang="de-DE" dirty="0" err="1"/>
              <a:t>Invest</a:t>
            </a:r>
            <a:r>
              <a:rPr lang="de-DE" dirty="0"/>
              <a:t> umgesetzt</a:t>
            </a:r>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10</a:t>
            </a:fld>
            <a:endParaRPr lang="de-DE" altLang="de-DE" dirty="0"/>
          </a:p>
        </p:txBody>
      </p:sp>
    </p:spTree>
    <p:extLst>
      <p:ext uri="{BB962C8B-B14F-4D97-AF65-F5344CB8AC3E}">
        <p14:creationId xmlns:p14="http://schemas.microsoft.com/office/powerpoint/2010/main" val="1472364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76229F4-BCF0-4E6B-BF9F-DE4D024B0D7E}" type="slidenum">
              <a:rPr lang="de-DE" smtClean="0"/>
              <a:t>11</a:t>
            </a:fld>
            <a:endParaRPr lang="de-DE"/>
          </a:p>
        </p:txBody>
      </p:sp>
    </p:spTree>
    <p:extLst>
      <p:ext uri="{BB962C8B-B14F-4D97-AF65-F5344CB8AC3E}">
        <p14:creationId xmlns:p14="http://schemas.microsoft.com/office/powerpoint/2010/main" val="1162725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 2007 ist der Höchst-Rechnungszins von 2,25% auf aktuell 0,9% gesunken. Eine weitere Absenkung auf 0,5% oder gar 0,25% war bereits für das Jahr 2021 im Gespräch, wird aber erst einmal nicht umgesetzt. Ganz aktuell (2.12.2020) hat sich aber die Deutsche </a:t>
            </a:r>
            <a:r>
              <a:rPr lang="de-DE" dirty="0" err="1"/>
              <a:t>Aktuarvereinigung</a:t>
            </a:r>
            <a:r>
              <a:rPr lang="de-DE" dirty="0"/>
              <a:t> wieder zu Wort gemeldet und empfiehlt eine Absenkung zum 01.01.2022 auf 0,25%. Die Beschlussfassung hierfür liegt beim Bundesfinanzministerium. Aber sicher ist, der Gesetzgeber zwingt uns zu handeln beim Thema Garantie. </a:t>
            </a:r>
          </a:p>
          <a:p>
            <a:endParaRPr lang="de-DE" dirty="0"/>
          </a:p>
          <a:p>
            <a:r>
              <a:rPr lang="de-DE" dirty="0"/>
              <a:t>Aber wieso hat der Rechnungszins Relevanz für eine Fondspolice wie den SI Global Garant </a:t>
            </a:r>
            <a:r>
              <a:rPr lang="de-DE" dirty="0" err="1"/>
              <a:t>Invest</a:t>
            </a:r>
            <a:r>
              <a:rPr lang="de-DE" dirty="0"/>
              <a:t>?</a:t>
            </a:r>
          </a:p>
          <a:p>
            <a:endParaRPr lang="de-DE" dirty="0"/>
          </a:p>
          <a:p>
            <a:r>
              <a:rPr lang="de-DE" dirty="0"/>
              <a:t>Links zu den dargestellten Artikeln:</a:t>
            </a:r>
          </a:p>
          <a:p>
            <a:r>
              <a:rPr lang="de-DE" dirty="0"/>
              <a:t>https://www.procontra-online.de/artikel/date/2020/03/verwirrung-um-garantiezins-senkung/</a:t>
            </a:r>
          </a:p>
          <a:p>
            <a:r>
              <a:rPr lang="de-DE" dirty="0"/>
              <a:t>https://www.procontra-online.de/artikel/date/2020/08/politisch-verzoegert-lv-garantiezins-bleibt-vorerst-bei-09-prozent/</a:t>
            </a:r>
          </a:p>
          <a:p>
            <a:endParaRPr lang="de-DE" dirty="0"/>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12</a:t>
            </a:fld>
            <a:endParaRPr lang="de-DE" altLang="de-DE" dirty="0"/>
          </a:p>
        </p:txBody>
      </p:sp>
    </p:spTree>
    <p:extLst>
      <p:ext uri="{BB962C8B-B14F-4D97-AF65-F5344CB8AC3E}">
        <p14:creationId xmlns:p14="http://schemas.microsoft.com/office/powerpoint/2010/main" val="10777693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Was sind die Optionen einer Gesellschaft, wenn der Rechnungszins gesenkt wird. Bsp. auf 0,25%</a:t>
            </a:r>
          </a:p>
          <a:p>
            <a:endParaRPr lang="de-DE" dirty="0"/>
          </a:p>
          <a:p>
            <a:r>
              <a:rPr lang="de-DE" dirty="0"/>
              <a:t>Eine Absenkung des Rechnungszinses auf beispielsweise 0,25% würde zu folgenden Optionen führen:</a:t>
            </a:r>
          </a:p>
          <a:p>
            <a:pPr marL="171450" indent="-171450">
              <a:buFont typeface="Arial" panose="020B0604020202020204" pitchFamily="34" charset="0"/>
              <a:buChar char="•"/>
            </a:pPr>
            <a:r>
              <a:rPr lang="de-DE" dirty="0"/>
              <a:t>Reduzierung der laufenden Kosten um 94% ODER (Provisionskürzung nicht gewünscht, das wollen wir nicht!)</a:t>
            </a:r>
          </a:p>
          <a:p>
            <a:pPr marL="171450" indent="-171450">
              <a:buFont typeface="Arial" panose="020B0604020202020204" pitchFamily="34" charset="0"/>
              <a:buChar char="•"/>
            </a:pPr>
            <a:r>
              <a:rPr lang="de-DE" dirty="0"/>
              <a:t>Erhöhung der Mindestansparzeit auf 94 Jahre ODER</a:t>
            </a:r>
          </a:p>
          <a:p>
            <a:pPr marL="171450" indent="-171450">
              <a:buFont typeface="Arial" panose="020B0604020202020204" pitchFamily="34" charset="0"/>
              <a:buChar char="•"/>
            </a:pPr>
            <a:r>
              <a:rPr lang="de-DE" dirty="0"/>
              <a:t>Absenkung der maximal möglichen Garantie auf 80%</a:t>
            </a:r>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Wir haben nicht wie die Allianz bereits gesenkt, sondern versuchen die Garantie zu halten solange es uns möglich ist.  Sollte der Rechnungszins im nächsten Jahr gesenkt werden, sind auch wir in der Pflicht zu handeln….was dann? </a:t>
            </a:r>
          </a:p>
          <a:p>
            <a:endParaRPr lang="de-DE" dirty="0"/>
          </a:p>
          <a:p>
            <a:endParaRPr lang="de-DE" dirty="0"/>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13</a:t>
            </a:fld>
            <a:endParaRPr lang="de-DE" altLang="de-DE" dirty="0"/>
          </a:p>
        </p:txBody>
      </p:sp>
    </p:spTree>
    <p:extLst>
      <p:ext uri="{BB962C8B-B14F-4D97-AF65-F5344CB8AC3E}">
        <p14:creationId xmlns:p14="http://schemas.microsoft.com/office/powerpoint/2010/main" val="26788098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buClr>
                <a:schemeClr val="tx1"/>
              </a:buClr>
              <a:buSzPct val="101000"/>
            </a:pPr>
            <a:r>
              <a:rPr lang="de-DE" sz="1200" dirty="0"/>
              <a:t>Stuttgarter:</a:t>
            </a:r>
          </a:p>
          <a:p>
            <a:pPr marL="171450" indent="-171450" algn="l">
              <a:buClr>
                <a:schemeClr val="tx1"/>
              </a:buClr>
              <a:buSzPct val="101000"/>
              <a:buFont typeface="Arial" panose="020B0604020202020204" pitchFamily="34" charset="0"/>
              <a:buChar char="•"/>
            </a:pPr>
            <a:r>
              <a:rPr lang="de-DE" sz="1200" dirty="0" err="1"/>
              <a:t>FlexRente</a:t>
            </a:r>
            <a:r>
              <a:rPr lang="de-DE" sz="1200" dirty="0"/>
              <a:t> index-safe max. 90 %</a:t>
            </a:r>
          </a:p>
          <a:p>
            <a:pPr marL="171450" indent="-171450" algn="l">
              <a:buClr>
                <a:schemeClr val="tx1"/>
              </a:buClr>
              <a:buSzPct val="101000"/>
              <a:buFont typeface="Arial" panose="020B0604020202020204" pitchFamily="34" charset="0"/>
              <a:buChar char="•"/>
            </a:pPr>
            <a:r>
              <a:rPr lang="de-DE" sz="1200" dirty="0" err="1"/>
              <a:t>FlexRente</a:t>
            </a:r>
            <a:r>
              <a:rPr lang="de-DE" sz="1200" dirty="0"/>
              <a:t> performance-safe max. 80 %</a:t>
            </a:r>
          </a:p>
          <a:p>
            <a:pPr marL="171450" indent="-171450" algn="l">
              <a:buClr>
                <a:schemeClr val="tx1"/>
              </a:buClr>
              <a:buSzPct val="101000"/>
              <a:buFont typeface="Arial" panose="020B0604020202020204" pitchFamily="34" charset="0"/>
              <a:buChar char="•"/>
            </a:pPr>
            <a:r>
              <a:rPr lang="de-DE" sz="1200" dirty="0" err="1"/>
              <a:t>FlexRente</a:t>
            </a:r>
            <a:r>
              <a:rPr lang="de-DE" sz="1200" dirty="0"/>
              <a:t> </a:t>
            </a:r>
            <a:r>
              <a:rPr lang="de-DE" sz="1200" dirty="0" err="1"/>
              <a:t>invest</a:t>
            </a:r>
            <a:r>
              <a:rPr lang="de-DE" sz="1200" dirty="0"/>
              <a:t> 0 %</a:t>
            </a:r>
          </a:p>
          <a:p>
            <a:pPr marL="171450" indent="-171450" algn="l">
              <a:buClr>
                <a:schemeClr val="tx1"/>
              </a:buClr>
              <a:buSzPct val="101000"/>
              <a:buFont typeface="Arial" panose="020B0604020202020204" pitchFamily="34" charset="0"/>
              <a:buChar char="•"/>
            </a:pPr>
            <a:endParaRPr lang="de-DE" sz="1200" dirty="0"/>
          </a:p>
          <a:p>
            <a:pPr marL="0" indent="0" algn="l">
              <a:buClr>
                <a:schemeClr val="tx1"/>
              </a:buClr>
              <a:buSzPct val="101000"/>
              <a:buFont typeface="Arial" panose="020B0604020202020204" pitchFamily="34" charset="0"/>
              <a:buNone/>
            </a:pPr>
            <a:r>
              <a:rPr lang="de-DE" sz="1200" dirty="0"/>
              <a:t>Volkswohlbund:</a:t>
            </a:r>
          </a:p>
          <a:p>
            <a:pPr marL="171450" indent="-171450" algn="l">
              <a:buClr>
                <a:schemeClr val="tx1"/>
              </a:buClr>
              <a:buSzPct val="101000"/>
              <a:buFont typeface="Arial" panose="020B0604020202020204" pitchFamily="34" charset="0"/>
              <a:buChar char="•"/>
            </a:pPr>
            <a:r>
              <a:rPr lang="de-DE" sz="1200" dirty="0"/>
              <a:t>(FR) Fondsgebundene Rentenversicherung max. 80 %</a:t>
            </a:r>
          </a:p>
          <a:p>
            <a:pPr marL="171450" indent="-171450" algn="l">
              <a:buClr>
                <a:schemeClr val="tx1"/>
              </a:buClr>
              <a:buSzPct val="101000"/>
              <a:buFont typeface="Arial" panose="020B0604020202020204" pitchFamily="34" charset="0"/>
              <a:buChar char="•"/>
            </a:pPr>
            <a:r>
              <a:rPr lang="de-DE" sz="1200" dirty="0"/>
              <a:t>(FPR) </a:t>
            </a:r>
            <a:r>
              <a:rPr lang="de-DE" sz="1200" dirty="0" err="1"/>
              <a:t>Fondsfittery</a:t>
            </a:r>
            <a:r>
              <a:rPr lang="de-DE" sz="1200" dirty="0"/>
              <a:t> Fondsgebundene Rentenversicherung mit </a:t>
            </a:r>
            <a:r>
              <a:rPr lang="de-DE" sz="1200" dirty="0" err="1"/>
              <a:t>gemanageten</a:t>
            </a:r>
            <a:r>
              <a:rPr lang="de-DE" sz="1200" dirty="0"/>
              <a:t> Portfolios 0 %</a:t>
            </a:r>
          </a:p>
          <a:p>
            <a:endParaRPr lang="de-DE" dirty="0"/>
          </a:p>
          <a:p>
            <a:r>
              <a:rPr lang="de-DE" dirty="0"/>
              <a:t>HDI:</a:t>
            </a:r>
          </a:p>
          <a:p>
            <a:pPr marL="171450" indent="-171450" algn="l">
              <a:buClr>
                <a:schemeClr val="tx1"/>
              </a:buClr>
              <a:buSzPct val="101000"/>
              <a:buFont typeface="Arial" panose="020B0604020202020204" pitchFamily="34" charset="0"/>
              <a:buChar char="•"/>
            </a:pPr>
            <a:r>
              <a:rPr lang="de-DE" sz="1200" dirty="0" err="1"/>
              <a:t>TwoTrust</a:t>
            </a:r>
            <a:r>
              <a:rPr lang="de-DE" sz="1200" dirty="0"/>
              <a:t> Fokus max. 80 %</a:t>
            </a:r>
          </a:p>
          <a:p>
            <a:pPr marL="171450" indent="-171450" algn="l">
              <a:buClr>
                <a:schemeClr val="tx1"/>
              </a:buClr>
              <a:buSzPct val="101000"/>
              <a:buFont typeface="Arial" panose="020B0604020202020204" pitchFamily="34" charset="0"/>
              <a:buChar char="•"/>
            </a:pPr>
            <a:r>
              <a:rPr lang="de-DE" sz="1200" dirty="0" err="1"/>
              <a:t>TwoTrust</a:t>
            </a:r>
            <a:r>
              <a:rPr lang="de-DE" sz="1200" dirty="0"/>
              <a:t> Vario max. 80 %</a:t>
            </a:r>
          </a:p>
          <a:p>
            <a:pPr marL="171450" indent="-171450" algn="l">
              <a:buClr>
                <a:schemeClr val="tx1"/>
              </a:buClr>
              <a:buSzPct val="101000"/>
              <a:buFont typeface="Arial" panose="020B0604020202020204" pitchFamily="34" charset="0"/>
              <a:buChar char="•"/>
            </a:pPr>
            <a:endParaRPr lang="de-DE" sz="1200" dirty="0"/>
          </a:p>
          <a:p>
            <a:pPr marL="0" indent="0" algn="l">
              <a:buClr>
                <a:schemeClr val="tx1"/>
              </a:buClr>
              <a:buSzPct val="101000"/>
              <a:buFont typeface="Arial" panose="020B0604020202020204" pitchFamily="34" charset="0"/>
              <a:buNone/>
            </a:pPr>
            <a:r>
              <a:rPr lang="de-DE" sz="1200" dirty="0"/>
              <a:t>Gothaer</a:t>
            </a:r>
          </a:p>
          <a:p>
            <a:pPr marL="171450" marR="0" lvl="0" indent="-171450" algn="l" defTabSz="914400" rtl="0" eaLnBrk="1" fontAlgn="base" latinLnBrk="0" hangingPunct="1">
              <a:lnSpc>
                <a:spcPct val="100000"/>
              </a:lnSpc>
              <a:spcBef>
                <a:spcPct val="20000"/>
              </a:spcBef>
              <a:spcAft>
                <a:spcPct val="0"/>
              </a:spcAft>
              <a:buClr>
                <a:schemeClr val="tx1"/>
              </a:buClr>
              <a:buSzPct val="101000"/>
              <a:buFont typeface="Arial" panose="020B0604020202020204" pitchFamily="34" charset="0"/>
              <a:buChar char="•"/>
              <a:tabLst/>
              <a:defRPr/>
            </a:pPr>
            <a:r>
              <a:rPr lang="de-DE" sz="1200" dirty="0" err="1"/>
              <a:t>GarantieRente</a:t>
            </a:r>
            <a:r>
              <a:rPr lang="de-DE" sz="1200" dirty="0"/>
              <a:t> Performance max. 90 %</a:t>
            </a:r>
          </a:p>
          <a:p>
            <a:pPr marL="171450" marR="0" lvl="0" indent="-171450" algn="l" defTabSz="914400" rtl="0" eaLnBrk="1" fontAlgn="base" latinLnBrk="0" hangingPunct="1">
              <a:lnSpc>
                <a:spcPct val="100000"/>
              </a:lnSpc>
              <a:spcBef>
                <a:spcPct val="20000"/>
              </a:spcBef>
              <a:spcAft>
                <a:spcPct val="0"/>
              </a:spcAft>
              <a:buClr>
                <a:schemeClr val="tx1"/>
              </a:buClr>
              <a:buSzPct val="101000"/>
              <a:buFont typeface="Arial" panose="020B0604020202020204" pitchFamily="34" charset="0"/>
              <a:buChar char="•"/>
              <a:tabLst/>
              <a:defRPr/>
            </a:pPr>
            <a:endParaRPr lang="de-DE" sz="1200" dirty="0"/>
          </a:p>
          <a:p>
            <a:pPr marL="0" marR="0" lvl="0" indent="0" algn="l" defTabSz="914400" rtl="0" eaLnBrk="1" fontAlgn="base" latinLnBrk="0" hangingPunct="1">
              <a:lnSpc>
                <a:spcPct val="100000"/>
              </a:lnSpc>
              <a:spcBef>
                <a:spcPct val="20000"/>
              </a:spcBef>
              <a:spcAft>
                <a:spcPct val="0"/>
              </a:spcAft>
              <a:buClr>
                <a:schemeClr val="tx1"/>
              </a:buClr>
              <a:buSzPct val="101000"/>
              <a:buFont typeface="Arial" panose="020B0604020202020204" pitchFamily="34" charset="0"/>
              <a:buNone/>
              <a:tabLst/>
              <a:defRPr/>
            </a:pPr>
            <a:r>
              <a:rPr lang="de-DE" sz="1200" dirty="0"/>
              <a:t>Alte Leipziger</a:t>
            </a:r>
          </a:p>
          <a:p>
            <a:pPr marL="171450" marR="0" lvl="0" indent="-171450" algn="l" defTabSz="914400" rtl="0" eaLnBrk="1" fontAlgn="base" latinLnBrk="0" hangingPunct="1">
              <a:lnSpc>
                <a:spcPct val="100000"/>
              </a:lnSpc>
              <a:spcBef>
                <a:spcPct val="20000"/>
              </a:spcBef>
              <a:spcAft>
                <a:spcPct val="0"/>
              </a:spcAft>
              <a:buClr>
                <a:schemeClr val="tx1"/>
              </a:buClr>
              <a:buSzPct val="101000"/>
              <a:buFont typeface="Arial" panose="020B0604020202020204" pitchFamily="34" charset="0"/>
              <a:buChar char="•"/>
              <a:tabLst/>
              <a:defRPr/>
            </a:pPr>
            <a:r>
              <a:rPr lang="de-DE" sz="1200" dirty="0" err="1"/>
              <a:t>Alfonds</a:t>
            </a:r>
            <a:r>
              <a:rPr lang="de-DE" sz="1200" dirty="0"/>
              <a:t> (FR15) max. 90 %</a:t>
            </a:r>
          </a:p>
          <a:p>
            <a:pPr marL="171450" marR="0" lvl="0" indent="-171450" algn="l" defTabSz="914400" rtl="0" eaLnBrk="1" fontAlgn="base" latinLnBrk="0" hangingPunct="1">
              <a:lnSpc>
                <a:spcPct val="100000"/>
              </a:lnSpc>
              <a:spcBef>
                <a:spcPct val="20000"/>
              </a:spcBef>
              <a:spcAft>
                <a:spcPct val="0"/>
              </a:spcAft>
              <a:buClr>
                <a:schemeClr val="tx1"/>
              </a:buClr>
              <a:buSzPct val="101000"/>
              <a:buFont typeface="Arial" panose="020B0604020202020204" pitchFamily="34" charset="0"/>
              <a:buChar char="•"/>
              <a:tabLst/>
              <a:defRPr/>
            </a:pPr>
            <a:endParaRPr lang="de-DE" sz="1200" dirty="0"/>
          </a:p>
          <a:p>
            <a:pPr marL="0" marR="0" lvl="0" indent="0" algn="l" defTabSz="914400" rtl="0" eaLnBrk="1" fontAlgn="base" latinLnBrk="0" hangingPunct="1">
              <a:lnSpc>
                <a:spcPct val="100000"/>
              </a:lnSpc>
              <a:spcBef>
                <a:spcPct val="20000"/>
              </a:spcBef>
              <a:spcAft>
                <a:spcPct val="0"/>
              </a:spcAft>
              <a:buClr>
                <a:schemeClr val="tx1"/>
              </a:buClr>
              <a:buSzPct val="101000"/>
              <a:buFont typeface="Arial" panose="020B0604020202020204" pitchFamily="34" charset="0"/>
              <a:buNone/>
              <a:tabLst/>
              <a:defRPr/>
            </a:pPr>
            <a:r>
              <a:rPr lang="de-DE" sz="1200" dirty="0"/>
              <a:t>PROVINZIAL </a:t>
            </a:r>
            <a:r>
              <a:rPr lang="de-DE" sz="1200" dirty="0" err="1"/>
              <a:t>NordWest</a:t>
            </a:r>
            <a:r>
              <a:rPr lang="de-DE" sz="1200" dirty="0"/>
              <a:t> LV</a:t>
            </a:r>
          </a:p>
          <a:p>
            <a:pPr marL="171450" marR="0" lvl="0" indent="-171450" algn="l" defTabSz="914400" rtl="0" eaLnBrk="1" fontAlgn="base" latinLnBrk="0" hangingPunct="1">
              <a:lnSpc>
                <a:spcPct val="100000"/>
              </a:lnSpc>
              <a:spcBef>
                <a:spcPct val="20000"/>
              </a:spcBef>
              <a:spcAft>
                <a:spcPct val="0"/>
              </a:spcAft>
              <a:buClr>
                <a:schemeClr val="tx1"/>
              </a:buClr>
              <a:buSzPct val="101000"/>
              <a:buFont typeface="Arial" panose="020B0604020202020204" pitchFamily="34" charset="0"/>
              <a:buChar char="•"/>
              <a:tabLst/>
              <a:defRPr/>
            </a:pPr>
            <a:r>
              <a:rPr lang="de-DE" sz="1200" dirty="0" err="1"/>
              <a:t>GarantRente</a:t>
            </a:r>
            <a:r>
              <a:rPr lang="de-DE" sz="1200" dirty="0"/>
              <a:t> Vario max. 80 %</a:t>
            </a:r>
          </a:p>
          <a:p>
            <a:pPr marL="171450" marR="0" lvl="0" indent="-171450" algn="l" defTabSz="914400" rtl="0" eaLnBrk="1" fontAlgn="base" latinLnBrk="0" hangingPunct="1">
              <a:lnSpc>
                <a:spcPct val="100000"/>
              </a:lnSpc>
              <a:spcBef>
                <a:spcPct val="20000"/>
              </a:spcBef>
              <a:spcAft>
                <a:spcPct val="0"/>
              </a:spcAft>
              <a:buClr>
                <a:schemeClr val="tx1"/>
              </a:buClr>
              <a:buSzPct val="101000"/>
              <a:buFont typeface="Arial" panose="020B0604020202020204" pitchFamily="34" charset="0"/>
              <a:buChar char="•"/>
              <a:tabLst/>
              <a:defRPr/>
            </a:pPr>
            <a:endParaRPr lang="de-DE" sz="1200" dirty="0"/>
          </a:p>
          <a:p>
            <a:pPr marL="0" marR="0" lvl="0" indent="0" algn="l" defTabSz="914400" rtl="0" eaLnBrk="1" fontAlgn="base" latinLnBrk="0" hangingPunct="1">
              <a:lnSpc>
                <a:spcPct val="100000"/>
              </a:lnSpc>
              <a:spcBef>
                <a:spcPct val="20000"/>
              </a:spcBef>
              <a:spcAft>
                <a:spcPct val="0"/>
              </a:spcAft>
              <a:buClr>
                <a:schemeClr val="tx1"/>
              </a:buClr>
              <a:buSzPct val="101000"/>
              <a:buFont typeface="Arial" panose="020B0604020202020204" pitchFamily="34" charset="0"/>
              <a:buNone/>
              <a:tabLst/>
              <a:defRPr/>
            </a:pPr>
            <a:r>
              <a:rPr lang="de-DE" sz="1200" dirty="0"/>
              <a:t>Basler</a:t>
            </a:r>
          </a:p>
          <a:p>
            <a:pPr marL="171450" marR="0" lvl="0" indent="-171450" algn="l" defTabSz="914400" rtl="0" eaLnBrk="1" fontAlgn="base" latinLnBrk="0" hangingPunct="1">
              <a:lnSpc>
                <a:spcPct val="100000"/>
              </a:lnSpc>
              <a:spcBef>
                <a:spcPct val="20000"/>
              </a:spcBef>
              <a:spcAft>
                <a:spcPct val="0"/>
              </a:spcAft>
              <a:buClr>
                <a:schemeClr val="tx1"/>
              </a:buClr>
              <a:buSzPct val="101000"/>
              <a:buFont typeface="Arial" panose="020B0604020202020204" pitchFamily="34" charset="0"/>
              <a:buChar char="•"/>
              <a:tabLst/>
              <a:defRPr/>
            </a:pPr>
            <a:r>
              <a:rPr lang="de-DE" sz="1200" dirty="0"/>
              <a:t>Private Rente Invest Garant 10-80%</a:t>
            </a:r>
          </a:p>
          <a:p>
            <a:pPr marL="171450" marR="0" lvl="0" indent="-171450" algn="l" defTabSz="914400" rtl="0" eaLnBrk="1" fontAlgn="base" latinLnBrk="0" hangingPunct="1">
              <a:lnSpc>
                <a:spcPct val="100000"/>
              </a:lnSpc>
              <a:spcBef>
                <a:spcPct val="20000"/>
              </a:spcBef>
              <a:spcAft>
                <a:spcPct val="0"/>
              </a:spcAft>
              <a:buClr>
                <a:schemeClr val="tx1"/>
              </a:buClr>
              <a:buSzPct val="101000"/>
              <a:buFont typeface="Arial" panose="020B0604020202020204" pitchFamily="34" charset="0"/>
              <a:buChar char="•"/>
              <a:tabLst/>
              <a:defRPr/>
            </a:pPr>
            <a:r>
              <a:rPr lang="de-DE" sz="1200" dirty="0"/>
              <a:t>Basler Invest Vario max. 90 %</a:t>
            </a:r>
          </a:p>
          <a:p>
            <a:pPr marL="171450" marR="0" lvl="0" indent="-171450" algn="l" defTabSz="914400" rtl="0" eaLnBrk="1" fontAlgn="base" latinLnBrk="0" hangingPunct="1">
              <a:lnSpc>
                <a:spcPct val="100000"/>
              </a:lnSpc>
              <a:spcBef>
                <a:spcPct val="20000"/>
              </a:spcBef>
              <a:spcAft>
                <a:spcPct val="0"/>
              </a:spcAft>
              <a:buClr>
                <a:schemeClr val="tx1"/>
              </a:buClr>
              <a:buSzPct val="101000"/>
              <a:buFont typeface="Arial" panose="020B0604020202020204" pitchFamily="34" charset="0"/>
              <a:buChar char="•"/>
              <a:tabLst/>
              <a:defRPr/>
            </a:pPr>
            <a:endParaRPr lang="de-DE" sz="1200" dirty="0"/>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14</a:t>
            </a:fld>
            <a:endParaRPr lang="de-DE" altLang="de-DE" dirty="0"/>
          </a:p>
        </p:txBody>
      </p:sp>
    </p:spTree>
    <p:extLst>
      <p:ext uri="{BB962C8B-B14F-4D97-AF65-F5344CB8AC3E}">
        <p14:creationId xmlns:p14="http://schemas.microsoft.com/office/powerpoint/2010/main" val="20545896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gesamte Markt muss auf diese Situation reagieren und Konsequenzen ziehen. Allianz als Marktführer reagiert mit Absenkung der Garantie. </a:t>
            </a:r>
          </a:p>
          <a:p>
            <a:endParaRPr lang="de-DE" dirty="0"/>
          </a:p>
          <a:p>
            <a:r>
              <a:rPr lang="de-DE" dirty="0"/>
              <a:t>https://www.handelsblatt.com/finanzen/banken-versicherungen/allianz-beendet-aera-zaesur-bei-lebensversicherungen-was-das-ende-der-beitragsgarantie-fuer-versicherte-bedeutet/26581728.html</a:t>
            </a:r>
          </a:p>
          <a:p>
            <a:r>
              <a:rPr lang="de-DE" dirty="0"/>
              <a:t>https://www.handelsblatt.com/finanzen/banken-versicherungen/markus-riess-im-interview-ergo-chef-betont-die-klassische-police-hat-sich-ueberlebt/26608202.html</a:t>
            </a:r>
          </a:p>
          <a:p>
            <a:endParaRPr lang="de-DE" dirty="0"/>
          </a:p>
          <a:p>
            <a:r>
              <a:rPr lang="de-DE" dirty="0"/>
              <a:t>Während sich in den vergangen Jahren der Markt im Bereich der klassischen Garantien konsolidiert hat, erfolgt das nun im weiteren Verlauf im Bereich der fondsgebundenen Garantien.</a:t>
            </a:r>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15</a:t>
            </a:fld>
            <a:endParaRPr lang="de-DE" altLang="de-DE" dirty="0"/>
          </a:p>
        </p:txBody>
      </p:sp>
    </p:spTree>
    <p:extLst>
      <p:ext uri="{BB962C8B-B14F-4D97-AF65-F5344CB8AC3E}">
        <p14:creationId xmlns:p14="http://schemas.microsoft.com/office/powerpoint/2010/main" val="5201457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 erst einmal ist wichtig, dass die SIGGI ein Drei-Topf Modelle bleiben wird. An der Anlagestrategie hat sich im weitesten Sinne nichts verändert. Durch die Rechnungszinssenkung die uns bekannter Weise im nächsten Jahr oder darauf kommendem Jahr treffen wird, sind auch wir gezwungen etwas zu verändern. </a:t>
            </a:r>
          </a:p>
          <a:p>
            <a:endParaRPr lang="de-DE" dirty="0"/>
          </a:p>
          <a:p>
            <a:r>
              <a:rPr lang="de-DE" dirty="0"/>
              <a:t>SI Global Garant </a:t>
            </a:r>
            <a:r>
              <a:rPr lang="de-DE" dirty="0" err="1"/>
              <a:t>Invest</a:t>
            </a:r>
            <a:r>
              <a:rPr lang="de-DE" dirty="0"/>
              <a:t> ist ein so genanntes dynamisches 3-Topf-Hybrid. Die Töpfe 1 und 2 bilden im Zusammenspiel die vereinbarte Garantie ab. </a:t>
            </a:r>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16</a:t>
            </a:fld>
            <a:endParaRPr lang="de-DE" altLang="de-DE" dirty="0"/>
          </a:p>
        </p:txBody>
      </p:sp>
    </p:spTree>
    <p:extLst>
      <p:ext uri="{BB962C8B-B14F-4D97-AF65-F5344CB8AC3E}">
        <p14:creationId xmlns:p14="http://schemas.microsoft.com/office/powerpoint/2010/main" val="16525031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Verkaufsstory: Never </a:t>
            </a:r>
            <a:r>
              <a:rPr lang="de-DE" dirty="0" err="1"/>
              <a:t>changes</a:t>
            </a:r>
            <a:r>
              <a:rPr lang="de-DE" dirty="0"/>
              <a:t> a </a:t>
            </a:r>
            <a:r>
              <a:rPr lang="de-DE" dirty="0" err="1"/>
              <a:t>winning</a:t>
            </a:r>
            <a:r>
              <a:rPr lang="de-DE" dirty="0"/>
              <a:t> </a:t>
            </a:r>
            <a:r>
              <a:rPr lang="de-DE" dirty="0" err="1"/>
              <a:t>team</a:t>
            </a:r>
            <a:r>
              <a:rPr lang="de-DE" dirty="0"/>
              <a:t>. </a:t>
            </a:r>
          </a:p>
          <a:p>
            <a:endParaRPr lang="de-DE" dirty="0"/>
          </a:p>
          <a:p>
            <a:r>
              <a:rPr lang="de-DE" dirty="0"/>
              <a:t>Auch wir mussten an der Stellschraube Garantie „drehen“ und uns darauf vorbereiten, dass die Senkung kommt. Aber…</a:t>
            </a:r>
          </a:p>
          <a:p>
            <a:endParaRPr lang="de-DE" dirty="0"/>
          </a:p>
          <a:p>
            <a:r>
              <a:rPr lang="de-DE" dirty="0"/>
              <a:t>Eine kleine Veränderung, verändert ein funktionierendes System nicht. Oder anders gesagt: </a:t>
            </a:r>
            <a:r>
              <a:rPr lang="de-DE" dirty="0" err="1"/>
              <a:t>One</a:t>
            </a:r>
            <a:r>
              <a:rPr lang="de-DE" dirty="0"/>
              <a:t> </a:t>
            </a:r>
            <a:r>
              <a:rPr lang="de-DE" dirty="0" err="1"/>
              <a:t>changes</a:t>
            </a:r>
            <a:r>
              <a:rPr lang="de-DE" dirty="0"/>
              <a:t> </a:t>
            </a:r>
            <a:r>
              <a:rPr lang="de-DE" dirty="0" err="1"/>
              <a:t>never</a:t>
            </a:r>
            <a:r>
              <a:rPr lang="de-DE" dirty="0"/>
              <a:t> </a:t>
            </a:r>
            <a:r>
              <a:rPr lang="de-DE" dirty="0" err="1"/>
              <a:t>change</a:t>
            </a:r>
            <a:r>
              <a:rPr lang="de-DE" dirty="0"/>
              <a:t> a </a:t>
            </a:r>
            <a:r>
              <a:rPr lang="de-DE" dirty="0" err="1"/>
              <a:t>winning</a:t>
            </a:r>
            <a:r>
              <a:rPr lang="de-DE" dirty="0"/>
              <a:t> </a:t>
            </a:r>
            <a:r>
              <a:rPr lang="de-DE" dirty="0" err="1"/>
              <a:t>team</a:t>
            </a:r>
            <a:r>
              <a:rPr lang="de-DE" dirty="0"/>
              <a:t>. Das Produkt SIGGI PG 2021 ist nochmal modifiziert und leistungsstärker. Selbst wenn der Gesetzgeber uns im kommenden Jahr zwingen sollte an der Garantie-Schraube zu drehen, wird dies das Produkt im Gesamten und die Leistung nicht schmälern. </a:t>
            </a:r>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17</a:t>
            </a:fld>
            <a:endParaRPr lang="de-DE" altLang="de-DE" dirty="0"/>
          </a:p>
        </p:txBody>
      </p:sp>
    </p:spTree>
    <p:extLst>
      <p:ext uri="{BB962C8B-B14F-4D97-AF65-F5344CB8AC3E}">
        <p14:creationId xmlns:p14="http://schemas.microsoft.com/office/powerpoint/2010/main" val="31944137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Veränderungen im Überblick</a:t>
            </a:r>
          </a:p>
          <a:p>
            <a:endParaRPr lang="de-DE" dirty="0"/>
          </a:p>
          <a:p>
            <a:r>
              <a:rPr lang="de-DE" dirty="0"/>
              <a:t>Die Bausteine Sicherheit+ und Ablaufmanagement+ ermöglichen neue Möglichkeiten der Sicherheit und unterstützen die Bruttobeitragsgarantie. </a:t>
            </a:r>
          </a:p>
          <a:p>
            <a:endParaRPr lang="de-DE" dirty="0"/>
          </a:p>
          <a:p>
            <a:r>
              <a:rPr lang="de-DE" dirty="0"/>
              <a:t>Auch wenn für das kommende Jahr (noch) eine Beitragsgarantie von 100% möglich sein wird ist diese zeitlich begrenzt. Im der laufenden Präsentation zeigen wir auf, warum die Modifizierungen diese Veränderung gut abfedern können.</a:t>
            </a:r>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18</a:t>
            </a:fld>
            <a:endParaRPr lang="de-DE" altLang="de-DE" dirty="0"/>
          </a:p>
        </p:txBody>
      </p:sp>
    </p:spTree>
    <p:extLst>
      <p:ext uri="{BB962C8B-B14F-4D97-AF65-F5344CB8AC3E}">
        <p14:creationId xmlns:p14="http://schemas.microsoft.com/office/powerpoint/2010/main" val="42656000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Veränderungen im Überblick</a:t>
            </a:r>
          </a:p>
          <a:p>
            <a:endParaRPr lang="de-DE" dirty="0"/>
          </a:p>
          <a:p>
            <a:r>
              <a:rPr lang="de-DE" dirty="0"/>
              <a:t>Die Bausteine Sicherheit+ und Ablaufmanagement+ ermöglichen neue Möglichkeiten der Sicherheit und unterstützen die Bruttobeitragsgarantie. </a:t>
            </a:r>
          </a:p>
          <a:p>
            <a:endParaRPr lang="de-DE" dirty="0"/>
          </a:p>
          <a:p>
            <a:r>
              <a:rPr lang="de-DE" dirty="0"/>
              <a:t>Auch wenn für das kommende Jahr (noch) eine Beitragsgarantie von 100% möglich sein wird ist diese zeitlich begrenzt. Im der laufenden Präsentation zeigen wir auf, warum die Modifizierungen diese Veränderung gut abfedern können.</a:t>
            </a:r>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19</a:t>
            </a:fld>
            <a:endParaRPr lang="de-DE" altLang="de-DE" dirty="0"/>
          </a:p>
        </p:txBody>
      </p:sp>
    </p:spTree>
    <p:extLst>
      <p:ext uri="{BB962C8B-B14F-4D97-AF65-F5344CB8AC3E}">
        <p14:creationId xmlns:p14="http://schemas.microsoft.com/office/powerpoint/2010/main" val="3434012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Verkaufsstory: Never </a:t>
            </a:r>
            <a:r>
              <a:rPr lang="de-DE" dirty="0" err="1"/>
              <a:t>change</a:t>
            </a:r>
            <a:r>
              <a:rPr lang="de-DE" dirty="0"/>
              <a:t> a </a:t>
            </a:r>
            <a:r>
              <a:rPr lang="de-DE" dirty="0" err="1"/>
              <a:t>winning</a:t>
            </a:r>
            <a:r>
              <a:rPr lang="de-DE" dirty="0"/>
              <a:t> </a:t>
            </a:r>
            <a:r>
              <a:rPr lang="de-DE" dirty="0" err="1"/>
              <a:t>team</a:t>
            </a:r>
            <a:r>
              <a:rPr lang="de-DE" dirty="0"/>
              <a:t>. </a:t>
            </a:r>
          </a:p>
          <a:p>
            <a:endParaRPr lang="de-DE" dirty="0"/>
          </a:p>
          <a:p>
            <a:r>
              <a:rPr lang="de-DE" dirty="0"/>
              <a:t>Warum soll man ein Produkt erneuern, wenn es funktioniert? Warum etwas austauschen, was in den letzten 10 Jahren hervorragende Leistungen gebracht hat? SIGGI hat sich im letzten Jahrzehnt bewiesen und auf dem Markt positioniert. Bis heute ist das System des Drei-Topf Hybridmodelle eins der leistungsstärksten Systeme auf dem deutschen Versicherungsmarkt. Nur wenige Versicherer können das was wir könne: Flexibilität, Sicherheit und Rendite optimal kombinieren. Wir stellen uns nach dem letzten Jahrzehnt nicht neu auf, weil wir es nicht müssen…weil wir es nicht wollen! </a:t>
            </a:r>
          </a:p>
          <a:p>
            <a:endParaRPr lang="de-DE" dirty="0"/>
          </a:p>
          <a:p>
            <a:r>
              <a:rPr lang="de-DE" dirty="0"/>
              <a:t>Wir konnten durch die Corona Pandemie erneut beweisen, dass unser Produkt auch in schwierigen Marktsituationen stabile Rückkaufswerte ausweist und damit das wichtigste Schützt…das Geld respektive die Rendite ihrer Kunden. Sicherheit ist und bleibt bei uns einer der wichtigsten Grundfeiler unserer SIGGI. </a:t>
            </a:r>
          </a:p>
          <a:p>
            <a:endParaRPr lang="de-DE" dirty="0"/>
          </a:p>
          <a:p>
            <a:r>
              <a:rPr lang="de-DE" dirty="0"/>
              <a:t>Aber wir sind heute nicht hier um über zum </a:t>
            </a:r>
            <a:r>
              <a:rPr lang="de-DE" dirty="0" err="1"/>
              <a:t>Xten</a:t>
            </a:r>
            <a:r>
              <a:rPr lang="de-DE" dirty="0"/>
              <a:t> Mal über das </a:t>
            </a:r>
            <a:r>
              <a:rPr lang="de-DE" dirty="0" err="1"/>
              <a:t>Produtk</a:t>
            </a:r>
            <a:r>
              <a:rPr lang="de-DE" dirty="0"/>
              <a:t> SIGGI zu sprechen, wir sind hier um Verbesserungen vorzustellen, die das Produkt SIGGI modifiziert haben.  </a:t>
            </a:r>
          </a:p>
          <a:p>
            <a:r>
              <a:rPr lang="de-DE" dirty="0"/>
              <a:t>Starten wir mit Altbekanntem…</a:t>
            </a:r>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2</a:t>
            </a:fld>
            <a:endParaRPr lang="de-DE" altLang="de-DE" dirty="0"/>
          </a:p>
        </p:txBody>
      </p:sp>
    </p:spTree>
    <p:extLst>
      <p:ext uri="{BB962C8B-B14F-4D97-AF65-F5344CB8AC3E}">
        <p14:creationId xmlns:p14="http://schemas.microsoft.com/office/powerpoint/2010/main" val="433484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Mit dem Garantieplan „Sicherheit+“ wird nach Ablauf der Passivphase (die ersten 5 Vertragsjahren) regelmäßig geprüft, ob das vorhandene Vertragsguthaben ausreichend ist, um das vorhandene Garantieniveau zu erhöhen. Gerade für Kunden, die mit einer reduzierten anfänglichen Garantie (z.B. 80%) gestartet sind, ist dieser Baustein entwickelt worden. Sobald es rechnerisch möglich ist, wird im ersten Schritt die Garantie dann auf 100% der Beitragssumme erhöht. Die weiteren Schritte sind auf der Folie dargestellt.</a:t>
            </a:r>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21</a:t>
            </a:fld>
            <a:endParaRPr lang="de-DE" altLang="de-DE" dirty="0"/>
          </a:p>
        </p:txBody>
      </p:sp>
    </p:spTree>
    <p:extLst>
      <p:ext uri="{BB962C8B-B14F-4D97-AF65-F5344CB8AC3E}">
        <p14:creationId xmlns:p14="http://schemas.microsoft.com/office/powerpoint/2010/main" val="30220818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Möglichkeit 1</a:t>
            </a:r>
          </a:p>
          <a:p>
            <a:endParaRPr lang="de-DE" dirty="0"/>
          </a:p>
          <a:p>
            <a:r>
              <a:rPr lang="de-DE" dirty="0"/>
              <a:t>Mit dem Garantieplan „Sicherheit+“ wird nach Ablauf der Passivphase (die ersten 5 Vertragsjahren) regelmäßig geprüft, ob das vorhandene Vertragsguthaben ausreichend ist, um das vorhandene Garantieniveau zu erhöhen. Gerade für Kunden, die mit einer reduzierten anfänglichen Garantie (z.B. 80%) gestartet sind, ist dieser Baustein entwickelt worden. Sobald es rechnerisch möglich ist, wird im ersten Schritt die Garantie dann auf 100% der Beitragssumme erhöht. Die weiteren Schritte sind auf der Folie dargestellt.</a:t>
            </a:r>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22</a:t>
            </a:fld>
            <a:endParaRPr lang="de-DE" altLang="de-DE" dirty="0"/>
          </a:p>
        </p:txBody>
      </p:sp>
    </p:spTree>
    <p:extLst>
      <p:ext uri="{BB962C8B-B14F-4D97-AF65-F5344CB8AC3E}">
        <p14:creationId xmlns:p14="http://schemas.microsoft.com/office/powerpoint/2010/main" val="25873651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Möglichkeit 2 Teil 1</a:t>
            </a:r>
          </a:p>
          <a:p>
            <a:endParaRPr lang="de-DE" dirty="0"/>
          </a:p>
          <a:p>
            <a:r>
              <a:rPr lang="de-DE" dirty="0"/>
              <a:t>Mit dem Garantieplan „Sicherheit+“ wird nach Ablauf der Passivphase (die ersten 5 Vertragsjahren) regelmäßig geprüft, ob das vorhandene Vertragsguthaben ausreichend ist, um das vorhandene Garantieniveau zu erhöhen. Gerade für Kunden, die mit einer reduzierten anfänglichen Garantie (z.B. 80%) gestartet sind, ist dieser Baustein entwickelt worden. Sobald es rechnerisch möglich ist, wird im ersten Schritt die Garantie dann auf 100% der Beitragssumme erhöht. Die weiteren Schritte sind auf der Folie dargestellt.</a:t>
            </a:r>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23</a:t>
            </a:fld>
            <a:endParaRPr lang="de-DE" altLang="de-DE" dirty="0"/>
          </a:p>
        </p:txBody>
      </p:sp>
    </p:spTree>
    <p:extLst>
      <p:ext uri="{BB962C8B-B14F-4D97-AF65-F5344CB8AC3E}">
        <p14:creationId xmlns:p14="http://schemas.microsoft.com/office/powerpoint/2010/main" val="30116222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Möglichkeit 2 Teil 2</a:t>
            </a:r>
          </a:p>
          <a:p>
            <a:endParaRPr lang="de-DE" dirty="0"/>
          </a:p>
          <a:p>
            <a:r>
              <a:rPr lang="de-DE" dirty="0"/>
              <a:t>Mit dem Garantieplan „Sicherheit+“ wird nach Ablauf der Passivphase (die ersten 5 Vertragsjahren) regelmäßig geprüft, ob das vorhandene Vertragsguthaben ausreichend ist, um das vorhandene Garantieniveau zu erhöhen. Gerade für Kunden, die mit einer reduzierten anfänglichen Garantie (z.B. 80%) gestartet sind, ist dieser Baustein entwickelt worden. Sobald es rechnerisch möglich ist, wird im ersten Schritt die Garantie dann auf 100% der Beitragssumme erhöht. Die weiteren Schritte sind auf der Folie dargestellt.</a:t>
            </a:r>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24</a:t>
            </a:fld>
            <a:endParaRPr lang="de-DE" altLang="de-DE" dirty="0"/>
          </a:p>
        </p:txBody>
      </p:sp>
    </p:spTree>
    <p:extLst>
      <p:ext uri="{BB962C8B-B14F-4D97-AF65-F5344CB8AC3E}">
        <p14:creationId xmlns:p14="http://schemas.microsoft.com/office/powerpoint/2010/main" val="29437506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25</a:t>
            </a:fld>
            <a:endParaRPr lang="de-DE" altLang="de-DE" dirty="0"/>
          </a:p>
        </p:txBody>
      </p:sp>
    </p:spTree>
    <p:extLst>
      <p:ext uri="{BB962C8B-B14F-4D97-AF65-F5344CB8AC3E}">
        <p14:creationId xmlns:p14="http://schemas.microsoft.com/office/powerpoint/2010/main" val="33575022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Ablaufmanagement+ soll dafür sorgen, dass erwirtschaftete Erträge nicht kurz vor dem Rentenbeginn verloren gehen. Daher wird in der Phase 1 das Guthaben in der freien Fondsanlage (Topf 3) sukzessive und schrittweise in den sehr sicherheitsorientierten Fonds (Zielfonds: </a:t>
            </a:r>
            <a:r>
              <a:rPr lang="de-DE" dirty="0" err="1"/>
              <a:t>HANSAaccura</a:t>
            </a:r>
            <a:r>
              <a:rPr lang="de-DE" dirty="0"/>
              <a:t>) umgeschichtet. In der Phase 2 – wenn also das gesamte Guthaben im 3. Topf in den </a:t>
            </a:r>
            <a:r>
              <a:rPr lang="de-DE" dirty="0" err="1"/>
              <a:t>HANSAaccura</a:t>
            </a:r>
            <a:r>
              <a:rPr lang="de-DE" dirty="0"/>
              <a:t> umgeschichtet wurde – wird dann noch jährlich überprüft, ob das vorhandene Gesamtguthaben ausreichend ist, um ein höheres Garantieniveau festzuschreiben. Auf diese Art werden bereits erzielte Renditen gesichert und vor einem Wertverlust durch Kursrückschläge geschützt.</a:t>
            </a:r>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26</a:t>
            </a:fld>
            <a:endParaRPr lang="de-DE" altLang="de-DE" dirty="0"/>
          </a:p>
        </p:txBody>
      </p:sp>
    </p:spTree>
    <p:extLst>
      <p:ext uri="{BB962C8B-B14F-4D97-AF65-F5344CB8AC3E}">
        <p14:creationId xmlns:p14="http://schemas.microsoft.com/office/powerpoint/2010/main" val="20133509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Ablaufmanagement+ soll dafür sorgen, dass erwirtschaftete Erträge nicht kurz vor dem Rentenbeginn verloren gehen. Daher wird in der Phase 1 das Guthaben in der freien Fondsanlage (Topf 3) sukzessive und schrittweise in den sehr sicherheitsorientierten Fonds (Zielfonds: </a:t>
            </a:r>
            <a:r>
              <a:rPr lang="de-DE" dirty="0" err="1"/>
              <a:t>HANSAaccura</a:t>
            </a:r>
            <a:r>
              <a:rPr lang="de-DE" dirty="0"/>
              <a:t>) umgeschichtet. In der Phase 2 – wenn also das gesamte Guthaben im 3. Topf in den </a:t>
            </a:r>
            <a:r>
              <a:rPr lang="de-DE" dirty="0" err="1"/>
              <a:t>HANSAaccura</a:t>
            </a:r>
            <a:r>
              <a:rPr lang="de-DE" dirty="0"/>
              <a:t> umgeschichtet wurde – wird dann noch jährlich überprüft, ob das vorhandene Gesamtguthaben ausreichend ist, um ein höheres Garantieniveau festzuschreiben. Auf diese Art werden bereits erzielte Renditen gesichert und vor einem Wertverlust durch Kursrückschläge geschützt.</a:t>
            </a:r>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27</a:t>
            </a:fld>
            <a:endParaRPr lang="de-DE" altLang="de-DE" dirty="0"/>
          </a:p>
        </p:txBody>
      </p:sp>
    </p:spTree>
    <p:extLst>
      <p:ext uri="{BB962C8B-B14F-4D97-AF65-F5344CB8AC3E}">
        <p14:creationId xmlns:p14="http://schemas.microsoft.com/office/powerpoint/2010/main" val="38232812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29</a:t>
            </a:fld>
            <a:endParaRPr lang="de-DE" altLang="de-DE" dirty="0"/>
          </a:p>
        </p:txBody>
      </p:sp>
    </p:spTree>
    <p:extLst>
      <p:ext uri="{BB962C8B-B14F-4D97-AF65-F5344CB8AC3E}">
        <p14:creationId xmlns:p14="http://schemas.microsoft.com/office/powerpoint/2010/main" val="40085775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ist beispielhaft zu sehen, wie sich bei einem idealtypischen Verlauf die Sicherheitsbausteine „Sicherheit+“ und „Ablaufmanagement+“ auswirken. Durch Sicherheit+ wird das Garantieniveau in der Aktiv-Phase (nach etwa 7 Jahren) auf 100% erhöht. Im Rahmen des Ablaufmanagement+ erfolgt dann eine weitere schrittweise Erhöhung auf schließlich 166% der Beitragssumme – bei einer anfänglichen Garantie von 80%</a:t>
            </a:r>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30</a:t>
            </a:fld>
            <a:endParaRPr lang="de-DE" altLang="de-DE" dirty="0"/>
          </a:p>
        </p:txBody>
      </p:sp>
    </p:spTree>
    <p:extLst>
      <p:ext uri="{BB962C8B-B14F-4D97-AF65-F5344CB8AC3E}">
        <p14:creationId xmlns:p14="http://schemas.microsoft.com/office/powerpoint/2010/main" val="8679220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ist zu sehen, wie sich die Sicherheitsbausteine auf die prognostizierten Ablaufleistungen (Kapital und Rente) auswirken können. Es ist zu erkennen, dass eine reduzierte anfängliche Garantie (hier: 80%) dazu führt, dass mehr Geld in der chancenorientierten Fondsanlage investiert werden kann, was sich in den höheren erwarteten Gesamtleistung niederschlägt. Auch ist zu erkennen, dass der Einschluss von Sicherheit+ in der mittleren 80%-Variante ein bisschen Renditechancen „kostet“, dennoch aber zu höheren erwarteten Gesamtleistungen führt als die 100%-Variante. Deshalb klare Empfehlung: Vereinbaren Sie zu Vertragsbeginn ein reduziertes Garantieniveau und schließen Sie – je nach Sicherheitsbedürfnis des Kunden – den Baustein Sicherheit+ zusätzlich mit ein (Ablaufmanagement+ ist ohnehin in jeden Vertrag erst einmal fest eingeschlossen)</a:t>
            </a:r>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31</a:t>
            </a:fld>
            <a:endParaRPr lang="de-DE" altLang="de-DE" dirty="0"/>
          </a:p>
        </p:txBody>
      </p:sp>
    </p:spTree>
    <p:extLst>
      <p:ext uri="{BB962C8B-B14F-4D97-AF65-F5344CB8AC3E}">
        <p14:creationId xmlns:p14="http://schemas.microsoft.com/office/powerpoint/2010/main" val="1796562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de-DE" dirty="0"/>
              <a:t>Starten wir mit Altbekanntem…</a:t>
            </a:r>
          </a:p>
          <a:p>
            <a:endParaRPr lang="de-DE" dirty="0"/>
          </a:p>
          <a:p>
            <a:r>
              <a:rPr lang="de-DE" dirty="0"/>
              <a:t>Die wichtigsten Merkmale von SIGGI sind…</a:t>
            </a:r>
          </a:p>
          <a:p>
            <a:r>
              <a:rPr lang="de-DE" dirty="0"/>
              <a:t>Hervorragende Ablaufleistungen und auch Rückkaufswerte während der Ansparzeit. Denn das wichtigste Versprechen was wir unseren Kunden geben ist die Sicherheit ihr Geld zu verwalten. </a:t>
            </a:r>
          </a:p>
          <a:p>
            <a:r>
              <a:rPr lang="de-DE" dirty="0"/>
              <a:t>Wir können heute mit der Erfahrung des letzten Jahrzehnt sagen, dass SIGGI auch in schwierigen Zeiten wie z.B. Griechenlandkrise, Brexit, Trump-Regierung in den USA und die jüngsten und noch aktuelle Corona-Zeiten das Produkt SIGGI und das Modelle dahinter das Geld ihrer Kunden sicher und so Renditestark wie möglich verwaltet. Die Rückkaufswerte und aktuellen Vertragsstände sprechen für sich…</a:t>
            </a:r>
          </a:p>
          <a:p>
            <a:r>
              <a:rPr lang="de-DE" dirty="0"/>
              <a:t>Nutzen Sie gerne das OVB Portal um täglich die Ablaufwerte ihrer Kunden mit einem Mausklick selber zu berechnen. </a:t>
            </a:r>
          </a:p>
          <a:p>
            <a:endParaRPr lang="de-DE" dirty="0"/>
          </a:p>
          <a:p>
            <a:r>
              <a:rPr lang="de-DE" dirty="0"/>
              <a:t>Volle Flexibilität: </a:t>
            </a:r>
          </a:p>
          <a:p>
            <a:r>
              <a:rPr lang="de-DE" dirty="0"/>
              <a:t>Auch das hat sich bei SIGGI nicht geändert. </a:t>
            </a:r>
          </a:p>
          <a:p>
            <a:r>
              <a:rPr lang="de-DE" dirty="0"/>
              <a:t>Das Leben ist nicht planbar und so kommt es im Alltag immer wieder vor, dass unterschiedliche Lebensereignisse dazu führen, dass unsere Kunden eine Beitragspause oder Beitragsfreistellung beantragen müssen, bereits eingezahlt Geld wieder ausgezahlt werden muss oder umgekehrt Gelder eingezahlt werden müssen.  Auch in der neuen SIGGI Produktgeneration hat sich hier nichts an den Bedingungen geändert. Das Produkt passt sich optimal und individuelle an die Lebensphasen ihrer Kunden an. </a:t>
            </a:r>
          </a:p>
          <a:p>
            <a:endParaRPr lang="de-DE" dirty="0"/>
          </a:p>
          <a:p>
            <a:r>
              <a:rPr lang="de-DE" dirty="0"/>
              <a:t>Ausgewählte Top-Fonds: </a:t>
            </a:r>
          </a:p>
          <a:p>
            <a:r>
              <a:rPr lang="de-DE" dirty="0"/>
              <a:t>Hier haben wir nochmal deutlich verbessert….</a:t>
            </a:r>
          </a:p>
          <a:p>
            <a:r>
              <a:rPr lang="de-DE" dirty="0"/>
              <a:t>Wie gewohnt managen wir unsere empfohlen Fonds über unsere eigene Fondsverwaltung Signal Iduna Asset Management und passen diese im Anlagenkonzept passgerecht an das Produkt SIGGI an.  Zusätzlich bieten wir für </a:t>
            </a:r>
            <a:r>
              <a:rPr lang="de-DE" dirty="0" err="1"/>
              <a:t>Aktienafine</a:t>
            </a:r>
            <a:r>
              <a:rPr lang="de-DE" dirty="0"/>
              <a:t> Kunden eine große Auswahl an Aktienfonds an. Auch hier können weiterhin 5 verschiedenen Fonds in das Produkt eingeschlossen werden. </a:t>
            </a:r>
          </a:p>
          <a:p>
            <a:endParaRPr lang="de-DE" dirty="0"/>
          </a:p>
          <a:p>
            <a:r>
              <a:rPr lang="de-DE" dirty="0"/>
              <a:t>Geld-zurück-garantie</a:t>
            </a:r>
          </a:p>
          <a:p>
            <a:r>
              <a:rPr lang="de-DE" dirty="0">
                <a:solidFill>
                  <a:srgbClr val="FF0000"/>
                </a:solidFill>
              </a:rPr>
              <a:t>(Wir geben unser Versprechen…eingezahltes Kapital bleibt weiterhin sicher. ) Prüfen, ob wir das hier überhaupt sagen oder den Baustein alleine stehen lassen.!</a:t>
            </a:r>
          </a:p>
        </p:txBody>
      </p:sp>
      <p:sp>
        <p:nvSpPr>
          <p:cNvPr id="4" name="Foliennummernplatzhalter 3"/>
          <p:cNvSpPr>
            <a:spLocks noGrp="1"/>
          </p:cNvSpPr>
          <p:nvPr>
            <p:ph type="sldNum" sz="quarter" idx="10"/>
          </p:nvPr>
        </p:nvSpPr>
        <p:spPr/>
        <p:txBody>
          <a:bodyPr/>
          <a:lstStyle/>
          <a:p>
            <a:fld id="{3B817B72-62B0-4D9F-9530-834D362A3E71}" type="slidenum">
              <a:rPr lang="de-DE" smtClean="0"/>
              <a:pPr/>
              <a:t>3</a:t>
            </a:fld>
            <a:endParaRPr lang="de-DE"/>
          </a:p>
        </p:txBody>
      </p:sp>
    </p:spTree>
    <p:extLst>
      <p:ext uri="{BB962C8B-B14F-4D97-AF65-F5344CB8AC3E}">
        <p14:creationId xmlns:p14="http://schemas.microsoft.com/office/powerpoint/2010/main" val="11349110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Beginnen wir mit Sicherheit+ und </a:t>
            </a:r>
            <a:r>
              <a:rPr lang="de-DE" dirty="0" err="1"/>
              <a:t>Ablaufmanagment</a:t>
            </a:r>
            <a:r>
              <a:rPr lang="de-DE" dirty="0"/>
              <a:t>+</a:t>
            </a:r>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32</a:t>
            </a:fld>
            <a:endParaRPr lang="de-DE" altLang="de-DE" dirty="0"/>
          </a:p>
        </p:txBody>
      </p:sp>
    </p:spTree>
    <p:extLst>
      <p:ext uri="{BB962C8B-B14F-4D97-AF65-F5344CB8AC3E}">
        <p14:creationId xmlns:p14="http://schemas.microsoft.com/office/powerpoint/2010/main" val="8220572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r>
              <a:rPr lang="de-DE" dirty="0"/>
              <a:t>Die bisherigen rein beitragsabhängigen Kosten (linke Darstellung) wird ersetzt durch eine Kombination von beitragsabhängigen Kosten und volumenabhängigen Kosten. Die beitragsabhängigen Kosten sind deutlich reduziert worden. Die volumenabhängigen Kosten berechnen sich auf Basis des gesamten Vertragsguthabens. Durch dieses neue Kostenmodell werden die Verträge gerade in den ersten Jahren deutlich weniger belastet, was tendenziell zu einem schnelleren Aufbau einen entsprechenden Vertragsguthabens führt.</a:t>
            </a:r>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endParaRPr lang="de-DE" dirty="0"/>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r>
              <a:rPr lang="de-DE" dirty="0"/>
              <a:t>Beispiel:</a:t>
            </a:r>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endParaRPr lang="de-DE" dirty="0"/>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r>
              <a:rPr lang="de-DE" dirty="0"/>
              <a:t>In einen SIGGI Vertrag (Produktgruppe Comfort) werden monatlich 100 € eingebracht, im Jahr als 1.200 €.</a:t>
            </a:r>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endParaRPr lang="de-DE" dirty="0"/>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r>
              <a:rPr lang="de-DE" dirty="0"/>
              <a:t>Verwaltungskosten im ersten Versicherungsjahr in der PG 2017:	120 €</a:t>
            </a:r>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r>
              <a:rPr lang="de-DE" dirty="0"/>
              <a:t>Verwaltungskosten im ersten Versicherungsjahr in der PG 2021:	ca. 85 €</a:t>
            </a:r>
          </a:p>
        </p:txBody>
      </p:sp>
      <p:sp>
        <p:nvSpPr>
          <p:cNvPr id="4" name="Foliennummernplatzhalt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14C52C9-2A93-411D-9726-F06F86CA61DC}" type="slidenum">
              <a:rPr kumimoji="0" lang="de-DE" altLang="de-DE"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de-DE" altLang="de-DE"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4237706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14C52C9-2A93-411D-9726-F06F86CA61DC}" type="slidenum">
              <a:rPr kumimoji="0" lang="de-DE" altLang="de-DE"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de-DE" altLang="de-DE"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4969592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r>
              <a:rPr kumimoji="0" lang="de-DE" sz="1200" b="1" i="0" u="none" strike="noStrike" kern="1200" cap="none" spc="0" normalizeH="0" baseline="0" noProof="0" dirty="0">
                <a:ln>
                  <a:noFill/>
                </a:ln>
                <a:solidFill>
                  <a:srgbClr val="000000"/>
                </a:solidFill>
                <a:effectLst/>
                <a:uLnTx/>
                <a:uFillTx/>
                <a:latin typeface="Arial"/>
                <a:ea typeface="+mn-ea"/>
                <a:cs typeface="Arial" pitchFamily="34" charset="0"/>
              </a:rPr>
              <a:t>Marktrelevanz</a:t>
            </a:r>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r>
              <a:rPr kumimoji="0" lang="de-DE" sz="1200" b="0" i="0" u="none" strike="noStrike" kern="1200" cap="none" spc="0" normalizeH="0" baseline="0" noProof="0" dirty="0">
                <a:ln>
                  <a:noFill/>
                </a:ln>
                <a:solidFill>
                  <a:srgbClr val="000000"/>
                </a:solidFill>
                <a:effectLst/>
                <a:uLnTx/>
                <a:uFillTx/>
                <a:latin typeface="Arial"/>
                <a:ea typeface="+mn-ea"/>
                <a:cs typeface="Arial" pitchFamily="34" charset="0"/>
              </a:rPr>
              <a:t>Mit der Zeit ändert sich auch der Kapitalmarkt mit seinen Anlagethemen und –</a:t>
            </a:r>
            <a:r>
              <a:rPr kumimoji="0" lang="de-DE" sz="1200" b="0" i="0" u="none" strike="noStrike" kern="1200" cap="none" spc="0" normalizeH="0" baseline="0" noProof="0" dirty="0" err="1">
                <a:ln>
                  <a:noFill/>
                </a:ln>
                <a:solidFill>
                  <a:srgbClr val="000000"/>
                </a:solidFill>
                <a:effectLst/>
                <a:uLnTx/>
                <a:uFillTx/>
                <a:latin typeface="Arial"/>
                <a:ea typeface="+mn-ea"/>
                <a:cs typeface="Arial" pitchFamily="34" charset="0"/>
              </a:rPr>
              <a:t>strategien</a:t>
            </a:r>
            <a:r>
              <a:rPr kumimoji="0" lang="de-DE" sz="1200" b="0" i="0" u="none" strike="noStrike" kern="1200" cap="none" spc="0" normalizeH="0" baseline="0" noProof="0" dirty="0">
                <a:ln>
                  <a:noFill/>
                </a:ln>
                <a:solidFill>
                  <a:srgbClr val="000000"/>
                </a:solidFill>
                <a:effectLst/>
                <a:uLnTx/>
                <a:uFillTx/>
                <a:latin typeface="Arial"/>
                <a:ea typeface="+mn-ea"/>
                <a:cs typeface="Arial" pitchFamily="34" charset="0"/>
              </a:rPr>
              <a:t>.</a:t>
            </a:r>
            <a:br>
              <a:rPr kumimoji="0" lang="de-DE" sz="1200" b="0" i="0" u="none" strike="noStrike" kern="1200" cap="none" spc="0" normalizeH="0" baseline="0" noProof="0" dirty="0">
                <a:ln>
                  <a:noFill/>
                </a:ln>
                <a:solidFill>
                  <a:srgbClr val="000000"/>
                </a:solidFill>
                <a:effectLst/>
                <a:uLnTx/>
                <a:uFillTx/>
                <a:latin typeface="Arial"/>
                <a:ea typeface="+mn-ea"/>
                <a:cs typeface="Arial" pitchFamily="34" charset="0"/>
              </a:rPr>
            </a:br>
            <a:r>
              <a:rPr kumimoji="0" lang="de-DE" sz="1200" b="0" i="0" u="none" strike="noStrike" kern="1200" cap="none" spc="0" normalizeH="0" baseline="0" noProof="0" dirty="0">
                <a:ln>
                  <a:noFill/>
                </a:ln>
                <a:solidFill>
                  <a:srgbClr val="000000"/>
                </a:solidFill>
                <a:effectLst/>
                <a:uLnTx/>
                <a:uFillTx/>
                <a:latin typeface="Arial"/>
                <a:ea typeface="+mn-ea"/>
                <a:cs typeface="Arial" pitchFamily="34" charset="0"/>
              </a:rPr>
              <a:t>Um sicherstellen zu können, dass Ihre Anlagemöglichkeiten mit der Zeit gehen, </a:t>
            </a:r>
            <a:r>
              <a:rPr kumimoji="0" lang="de-DE" sz="1200" b="0" i="0" u="none" strike="noStrike" kern="1200" cap="none" spc="0" normalizeH="0" baseline="0" noProof="0" dirty="0">
                <a:ln>
                  <a:noFill/>
                </a:ln>
                <a:solidFill>
                  <a:srgbClr val="000000"/>
                </a:solidFill>
                <a:effectLst/>
                <a:highlight>
                  <a:srgbClr val="FFFFCC"/>
                </a:highlight>
                <a:uLnTx/>
                <a:uFillTx/>
                <a:latin typeface="Arial"/>
                <a:ea typeface="+mn-ea"/>
                <a:cs typeface="Arial" pitchFamily="34" charset="0"/>
              </a:rPr>
              <a:t>überprüft</a:t>
            </a:r>
            <a:r>
              <a:rPr kumimoji="0" lang="de-DE" sz="1200" b="0" i="0" u="none" strike="noStrike" kern="1200" cap="none" spc="0" normalizeH="0" baseline="0" noProof="0" dirty="0">
                <a:ln>
                  <a:noFill/>
                </a:ln>
                <a:solidFill>
                  <a:srgbClr val="000000"/>
                </a:solidFill>
                <a:effectLst/>
                <a:uLnTx/>
                <a:uFillTx/>
                <a:latin typeface="Arial"/>
                <a:ea typeface="+mn-ea"/>
                <a:cs typeface="Arial" pitchFamily="34" charset="0"/>
              </a:rPr>
              <a:t> das Dachfondsmanagement der SIAM mit seiner langjährigen Erfahrung die Fondspalette </a:t>
            </a:r>
            <a:r>
              <a:rPr kumimoji="0" lang="de-DE" sz="1200" b="0" i="0" u="none" strike="noStrike" kern="1200" cap="none" spc="0" normalizeH="0" baseline="0" noProof="0" dirty="0">
                <a:ln>
                  <a:noFill/>
                </a:ln>
                <a:solidFill>
                  <a:schemeClr val="tx1"/>
                </a:solidFill>
                <a:effectLst/>
                <a:highlight>
                  <a:srgbClr val="FFFFCC"/>
                </a:highlight>
                <a:uLnTx/>
                <a:uFillTx/>
                <a:latin typeface="Arial"/>
                <a:ea typeface="+mn-ea"/>
                <a:cs typeface="Arial" pitchFamily="34" charset="0"/>
              </a:rPr>
              <a:t>kontinuierlich.</a:t>
            </a:r>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endParaRPr kumimoji="0" lang="de-DE" sz="1200" b="0" i="0" u="none" strike="noStrike" kern="1200" cap="none" spc="0" normalizeH="0" baseline="0" noProof="0" dirty="0">
              <a:ln>
                <a:noFill/>
              </a:ln>
              <a:solidFill>
                <a:schemeClr val="tx1"/>
              </a:solidFill>
              <a:effectLst/>
              <a:highlight>
                <a:srgbClr val="FFFFCC"/>
              </a:highlight>
              <a:uLnTx/>
              <a:uFillTx/>
              <a:latin typeface="Arial"/>
              <a:ea typeface="+mn-ea"/>
              <a:cs typeface="Arial" pitchFamily="34" charset="0"/>
            </a:endParaRPr>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r>
              <a:rPr kumimoji="0" lang="de-DE" sz="1200" b="1" i="0" u="none" strike="noStrike" kern="1200" cap="none" spc="0" normalizeH="0" baseline="0" noProof="0" dirty="0">
                <a:ln>
                  <a:noFill/>
                </a:ln>
                <a:solidFill>
                  <a:srgbClr val="000000"/>
                </a:solidFill>
                <a:effectLst/>
                <a:uLnTx/>
                <a:uFillTx/>
                <a:latin typeface="Arial"/>
                <a:ea typeface="+mn-ea"/>
                <a:cs typeface="Arial" pitchFamily="34" charset="0"/>
              </a:rPr>
              <a:t>Eignung für Altersvorsorgeprodukte</a:t>
            </a:r>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r>
              <a:rPr kumimoji="0" lang="de-DE" sz="1200" b="0" i="0" u="none" strike="noStrike" kern="1200" cap="none" spc="0" normalizeH="0" baseline="0" noProof="0" dirty="0">
                <a:ln>
                  <a:noFill/>
                </a:ln>
                <a:solidFill>
                  <a:srgbClr val="000000"/>
                </a:solidFill>
                <a:effectLst/>
                <a:uLnTx/>
                <a:uFillTx/>
                <a:latin typeface="Arial"/>
                <a:ea typeface="+mn-ea"/>
                <a:cs typeface="Arial" pitchFamily="34" charset="0"/>
              </a:rPr>
              <a:t>Der langfristige Anlagehorizont der Altersvorsorge findet bei der Fondsauswahl Berücksichtigung. So legen wir Wert auf eine breite Streuung über verschiedene Fondsklassen und Anlageregionen. Wichtig sind daher für die Aufnahme das </a:t>
            </a:r>
            <a:r>
              <a:rPr kumimoji="0" lang="de-DE" sz="1200" b="0" i="0" u="none" strike="noStrike" kern="1200" cap="none" spc="0" normalizeH="0" baseline="0" noProof="0" dirty="0">
                <a:ln>
                  <a:noFill/>
                </a:ln>
                <a:solidFill>
                  <a:srgbClr val="000000"/>
                </a:solidFill>
                <a:effectLst/>
                <a:highlight>
                  <a:srgbClr val="FFFFCC"/>
                </a:highlight>
                <a:uLnTx/>
                <a:uFillTx/>
                <a:latin typeface="Arial"/>
                <a:ea typeface="+mn-ea"/>
                <a:cs typeface="Arial" pitchFamily="34" charset="0"/>
              </a:rPr>
              <a:t>Mindestalter und die Mindestgröße </a:t>
            </a:r>
            <a:r>
              <a:rPr kumimoji="0" lang="de-DE" sz="1200" b="0" i="0" u="none" strike="noStrike" kern="1200" cap="none" spc="0" normalizeH="0" baseline="0" noProof="0" dirty="0">
                <a:ln>
                  <a:noFill/>
                </a:ln>
                <a:solidFill>
                  <a:srgbClr val="000000"/>
                </a:solidFill>
                <a:effectLst/>
                <a:uLnTx/>
                <a:uFillTx/>
                <a:latin typeface="Arial"/>
                <a:ea typeface="+mn-ea"/>
                <a:cs typeface="Arial" pitchFamily="34" charset="0"/>
              </a:rPr>
              <a:t>der Fonds.</a:t>
            </a:r>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endParaRPr kumimoji="0" lang="de-DE" sz="1200" b="0" i="0" u="none" strike="noStrike" kern="1200" cap="none" spc="0" normalizeH="0" baseline="0" noProof="0" dirty="0">
              <a:ln>
                <a:noFill/>
              </a:ln>
              <a:solidFill>
                <a:srgbClr val="000000"/>
              </a:solidFill>
              <a:effectLst/>
              <a:uLnTx/>
              <a:uFillTx/>
              <a:latin typeface="Arial"/>
              <a:ea typeface="+mn-ea"/>
              <a:cs typeface="Arial" pitchFamily="34" charset="0"/>
            </a:endParaRPr>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r>
              <a:rPr kumimoji="0" lang="de-DE" sz="1200" b="1" i="0" u="none" strike="noStrike" kern="1200" cap="none" spc="0" normalizeH="0" baseline="0" noProof="0" dirty="0">
                <a:ln>
                  <a:noFill/>
                </a:ln>
                <a:solidFill>
                  <a:srgbClr val="000000"/>
                </a:solidFill>
                <a:effectLst/>
                <a:highlight>
                  <a:srgbClr val="FFFFCC"/>
                </a:highlight>
                <a:uLnTx/>
                <a:uFillTx/>
                <a:latin typeface="Arial"/>
                <a:ea typeface="+mn-ea"/>
                <a:cs typeface="Arial" pitchFamily="34" charset="0"/>
              </a:rPr>
              <a:t>Gesetzliche Vorgaben</a:t>
            </a:r>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r>
              <a:rPr kumimoji="0" lang="de-DE" sz="1200" b="0" i="0" u="none" strike="noStrike" kern="1200" cap="none" spc="0" normalizeH="0" baseline="0" noProof="0" dirty="0">
                <a:ln>
                  <a:noFill/>
                </a:ln>
                <a:solidFill>
                  <a:srgbClr val="000000"/>
                </a:solidFill>
                <a:effectLst/>
                <a:highlight>
                  <a:srgbClr val="FFFFCC"/>
                </a:highlight>
                <a:uLnTx/>
                <a:uFillTx/>
                <a:latin typeface="Arial"/>
                <a:ea typeface="+mn-ea"/>
                <a:cs typeface="Arial" pitchFamily="34" charset="0"/>
              </a:rPr>
              <a:t>Fortlaufende Überprüfung der Einhaltung sämtlicher gesetzlicher Vorgaben bei der Auswahl der Fonds ist selbstverständlich.</a:t>
            </a:r>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endParaRPr kumimoji="0" lang="de-DE" sz="1200" b="0" i="0" u="none" strike="noStrike" kern="1200" cap="none" spc="0" normalizeH="0" baseline="0" noProof="0" dirty="0">
              <a:ln>
                <a:noFill/>
              </a:ln>
              <a:solidFill>
                <a:srgbClr val="000000"/>
              </a:solidFill>
              <a:effectLst/>
              <a:highlight>
                <a:srgbClr val="FFFFCC"/>
              </a:highlight>
              <a:uLnTx/>
              <a:uFillTx/>
              <a:latin typeface="Arial"/>
              <a:ea typeface="+mn-ea"/>
              <a:cs typeface="Arial" pitchFamily="34" charset="0"/>
            </a:endParaRPr>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r>
              <a:rPr kumimoji="0" lang="de-DE" sz="1200" b="1" i="0" u="none" strike="noStrike" kern="1200" cap="none" spc="0" normalizeH="0" baseline="0" noProof="0" dirty="0">
                <a:ln>
                  <a:noFill/>
                </a:ln>
                <a:solidFill>
                  <a:srgbClr val="000000"/>
                </a:solidFill>
                <a:effectLst/>
                <a:uLnTx/>
                <a:uFillTx/>
                <a:latin typeface="Arial"/>
                <a:ea typeface="+mn-ea"/>
                <a:cs typeface="Arial" pitchFamily="34" charset="0"/>
              </a:rPr>
              <a:t>Kosten und weitere Kennzahlen</a:t>
            </a:r>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r>
              <a:rPr kumimoji="0" lang="de-DE" sz="1200" b="0" i="0" u="none" strike="noStrike" kern="1200" cap="none" spc="0" normalizeH="0" baseline="0" noProof="0" dirty="0">
                <a:ln>
                  <a:noFill/>
                </a:ln>
                <a:solidFill>
                  <a:srgbClr val="000000"/>
                </a:solidFill>
                <a:effectLst/>
                <a:uLnTx/>
                <a:uFillTx/>
                <a:latin typeface="Arial"/>
                <a:ea typeface="+mn-ea"/>
                <a:cs typeface="Arial" pitchFamily="34" charset="0"/>
              </a:rPr>
              <a:t>Um auf die Fondspalette aufgenommen werden zu können, müssen die Fondsanwärter eine bessere </a:t>
            </a:r>
            <a:r>
              <a:rPr kumimoji="0" lang="de-DE" sz="1200" b="0" i="0" u="none" strike="noStrike" kern="1200" cap="none" spc="0" normalizeH="0" baseline="0" noProof="0" dirty="0">
                <a:ln>
                  <a:noFill/>
                </a:ln>
                <a:solidFill>
                  <a:srgbClr val="000000"/>
                </a:solidFill>
                <a:effectLst/>
                <a:highlight>
                  <a:srgbClr val="FFFFCC"/>
                </a:highlight>
                <a:uLnTx/>
                <a:uFillTx/>
                <a:latin typeface="Arial"/>
                <a:ea typeface="+mn-ea"/>
                <a:cs typeface="Arial" pitchFamily="34" charset="0"/>
              </a:rPr>
              <a:t>Wertentwicklung</a:t>
            </a:r>
            <a:r>
              <a:rPr kumimoji="0" lang="de-DE" sz="1200" b="0" i="0" u="none" strike="noStrike" kern="1200" cap="none" spc="0" normalizeH="0" baseline="0" noProof="0" dirty="0">
                <a:ln>
                  <a:noFill/>
                </a:ln>
                <a:solidFill>
                  <a:srgbClr val="000000"/>
                </a:solidFill>
                <a:effectLst/>
                <a:uLnTx/>
                <a:uFillTx/>
                <a:latin typeface="Arial"/>
                <a:ea typeface="+mn-ea"/>
                <a:cs typeface="Arial" pitchFamily="34" charset="0"/>
              </a:rPr>
              <a:t> und Bewertung aufweisen als ihre Vergleichsgruppe.</a:t>
            </a:r>
            <a:br>
              <a:rPr kumimoji="0" lang="de-DE" sz="1200" b="0" i="0" u="none" strike="noStrike" kern="1200" cap="none" spc="0" normalizeH="0" baseline="0" noProof="0" dirty="0">
                <a:ln>
                  <a:noFill/>
                </a:ln>
                <a:solidFill>
                  <a:srgbClr val="000000"/>
                </a:solidFill>
                <a:effectLst/>
                <a:uLnTx/>
                <a:uFillTx/>
                <a:latin typeface="Arial"/>
                <a:ea typeface="+mn-ea"/>
                <a:cs typeface="Arial" pitchFamily="34" charset="0"/>
              </a:rPr>
            </a:br>
            <a:r>
              <a:rPr kumimoji="0" lang="de-DE" sz="1200" b="0" i="0" u="none" strike="noStrike" kern="1200" cap="none" spc="0" normalizeH="0" baseline="0" noProof="0" dirty="0">
                <a:ln>
                  <a:noFill/>
                </a:ln>
                <a:solidFill>
                  <a:srgbClr val="000000"/>
                </a:solidFill>
                <a:effectLst/>
                <a:uLnTx/>
                <a:uFillTx/>
                <a:latin typeface="Arial"/>
                <a:ea typeface="+mn-ea"/>
                <a:cs typeface="Arial" pitchFamily="34" charset="0"/>
              </a:rPr>
              <a:t>Klare Kostengrenzen sichern dabei </a:t>
            </a:r>
            <a:r>
              <a:rPr kumimoji="0" lang="de-DE" sz="1200" b="0" i="0" u="none" strike="noStrike" kern="1200" cap="none" spc="0" normalizeH="0" baseline="0" noProof="0" dirty="0">
                <a:ln>
                  <a:noFill/>
                </a:ln>
                <a:solidFill>
                  <a:srgbClr val="000000"/>
                </a:solidFill>
                <a:effectLst/>
                <a:highlight>
                  <a:srgbClr val="FFFFCC"/>
                </a:highlight>
                <a:uLnTx/>
                <a:uFillTx/>
                <a:latin typeface="Arial"/>
                <a:ea typeface="+mn-ea"/>
                <a:cs typeface="Arial" pitchFamily="34" charset="0"/>
              </a:rPr>
              <a:t>faire laufende Kostensätze</a:t>
            </a:r>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endParaRPr kumimoji="0" lang="de-DE" sz="1200" b="0" i="0" u="none" strike="noStrike" kern="1200" cap="none" spc="0" normalizeH="0" baseline="0" noProof="0" dirty="0">
              <a:ln>
                <a:noFill/>
              </a:ln>
              <a:solidFill>
                <a:srgbClr val="000000"/>
              </a:solidFill>
              <a:effectLst/>
              <a:highlight>
                <a:srgbClr val="FFFFCC"/>
              </a:highlight>
              <a:uLnTx/>
              <a:uFillTx/>
              <a:latin typeface="Arial"/>
              <a:ea typeface="+mn-ea"/>
              <a:cs typeface="Arial" pitchFamily="34" charset="0"/>
            </a:endParaRPr>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endParaRPr lang="de-DE" dirty="0"/>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endParaRPr lang="de-DE" dirty="0"/>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14C52C9-2A93-411D-9726-F06F86CA61DC}" type="slidenum">
              <a:rPr kumimoji="0" lang="de-DE" altLang="de-DE"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de-DE" altLang="de-DE"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9327088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r>
              <a:rPr lang="de-DE" dirty="0"/>
              <a:t>Insgesamt stehen nun 33 Investmentfonds zur Auswahl. Die meisten davon sind klar den chancenorientierten Fonds zuzuordnen, denn das Grundprinzip des SI Global Garant </a:t>
            </a:r>
            <a:r>
              <a:rPr lang="de-DE" dirty="0" err="1"/>
              <a:t>Invest</a:t>
            </a:r>
            <a:r>
              <a:rPr lang="de-DE" dirty="0"/>
              <a:t> basiert darauf, mit dem Vertragsguthaben, das nicht für die Sicherstellung der Garantie benötigt wird, möglichst chancenreich investiert zu sein. Das gelingt am besten mit reinen Aktienfonds oder stark </a:t>
            </a:r>
            <a:r>
              <a:rPr lang="de-DE" dirty="0" err="1"/>
              <a:t>aktienlastigen</a:t>
            </a:r>
            <a:r>
              <a:rPr lang="de-DE" dirty="0"/>
              <a:t> Fonds. Alle Fonds der neuen Palette sind in die Kategorien „Stabilität“, „Ausgewogen“ und „Chance“ einsortiert, die sich in genau dieser Form auch im PDC wiederfinden.</a:t>
            </a:r>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endParaRPr lang="de-DE" dirty="0"/>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r>
              <a:rPr lang="de-DE" dirty="0"/>
              <a:t>Zusätzlich kann aus den Aktienfonds ab sofort auch – sofern gewünscht – ein Anlageschwerpunkt gewählt werden. Dafür stehen die Schwerpunktthemen „ETF“, „Dividende“ und „Nachhaltigkeit“ zur Verfügung. Auch diese Kategorien sind im PDC direkt auswählbar.</a:t>
            </a:r>
          </a:p>
        </p:txBody>
      </p:sp>
      <p:sp>
        <p:nvSpPr>
          <p:cNvPr id="4" name="Foliennummernplatzhalt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14C52C9-2A93-411D-9726-F06F86CA61DC}" type="slidenum">
              <a:rPr kumimoji="0" lang="de-DE" altLang="de-DE"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de-DE" altLang="de-DE"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7460620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90752" fontAlgn="auto">
              <a:spcBef>
                <a:spcPts val="0"/>
              </a:spcBef>
              <a:spcAft>
                <a:spcPts val="0"/>
              </a:spcAft>
              <a:buClr>
                <a:srgbClr val="000000"/>
              </a:buClr>
              <a:buSzPct val="101000"/>
              <a:defRPr/>
            </a:pPr>
            <a:r>
              <a:rPr lang="de-DE" b="1" dirty="0"/>
              <a:t>Neue Fonds:</a:t>
            </a:r>
          </a:p>
          <a:p>
            <a:pPr defTabSz="990752" fontAlgn="auto">
              <a:spcBef>
                <a:spcPts val="0"/>
              </a:spcBef>
              <a:spcAft>
                <a:spcPts val="0"/>
              </a:spcAft>
              <a:buClr>
                <a:srgbClr val="000000"/>
              </a:buClr>
              <a:buSzPct val="101000"/>
              <a:defRPr/>
            </a:pPr>
            <a:endParaRPr lang="de-DE" b="1" dirty="0"/>
          </a:p>
          <a:p>
            <a:pPr defTabSz="990752" fontAlgn="auto">
              <a:spcBef>
                <a:spcPts val="0"/>
              </a:spcBef>
              <a:spcAft>
                <a:spcPts val="0"/>
              </a:spcAft>
              <a:buClr>
                <a:srgbClr val="000000"/>
              </a:buClr>
              <a:buSzPct val="101000"/>
              <a:defRPr/>
            </a:pPr>
            <a:r>
              <a:rPr lang="de-DE" b="1" dirty="0"/>
              <a:t>HANSAINVEST</a:t>
            </a:r>
          </a:p>
          <a:p>
            <a:pPr defTabSz="990752" fontAlgn="auto">
              <a:spcBef>
                <a:spcPts val="0"/>
              </a:spcBef>
              <a:spcAft>
                <a:spcPts val="0"/>
              </a:spcAft>
              <a:buClr>
                <a:srgbClr val="000000"/>
              </a:buClr>
              <a:buSzPct val="101000"/>
              <a:defRPr/>
            </a:pPr>
            <a:r>
              <a:rPr lang="de-DE" dirty="0"/>
              <a:t>SI Safe </a:t>
            </a:r>
            <a:r>
              <a:rPr lang="de-DE" dirty="0" err="1"/>
              <a:t>Invest</a:t>
            </a:r>
            <a:r>
              <a:rPr lang="de-DE" dirty="0"/>
              <a:t> (neue Tranche)</a:t>
            </a:r>
          </a:p>
          <a:p>
            <a:pPr defTabSz="990752" fontAlgn="auto">
              <a:spcBef>
                <a:spcPts val="0"/>
              </a:spcBef>
              <a:spcAft>
                <a:spcPts val="0"/>
              </a:spcAft>
              <a:buClr>
                <a:srgbClr val="000000"/>
              </a:buClr>
              <a:buSzPct val="101000"/>
              <a:defRPr/>
            </a:pPr>
            <a:r>
              <a:rPr lang="de-DE" dirty="0"/>
              <a:t>SI Best Select Class V (neue Tranche; Dachfonds, Chance)</a:t>
            </a:r>
          </a:p>
          <a:p>
            <a:pPr defTabSz="990752" fontAlgn="auto">
              <a:spcBef>
                <a:spcPts val="0"/>
              </a:spcBef>
              <a:spcAft>
                <a:spcPts val="0"/>
              </a:spcAft>
              <a:buClr>
                <a:srgbClr val="000000"/>
              </a:buClr>
              <a:buSzPct val="101000"/>
              <a:defRPr/>
            </a:pPr>
            <a:r>
              <a:rPr lang="de-DE" dirty="0" err="1"/>
              <a:t>HANSAeuropa</a:t>
            </a:r>
            <a:r>
              <a:rPr lang="de-DE" dirty="0"/>
              <a:t> Class I (Aktienfonds, Chance)</a:t>
            </a:r>
          </a:p>
          <a:p>
            <a:pPr defTabSz="990752" fontAlgn="auto">
              <a:spcBef>
                <a:spcPts val="0"/>
              </a:spcBef>
              <a:spcAft>
                <a:spcPts val="0"/>
              </a:spcAft>
              <a:buClr>
                <a:srgbClr val="000000"/>
              </a:buClr>
              <a:buSzPct val="101000"/>
              <a:defRPr/>
            </a:pPr>
            <a:r>
              <a:rPr lang="de-DE" dirty="0" err="1"/>
              <a:t>HANSAdynamic</a:t>
            </a:r>
            <a:r>
              <a:rPr lang="de-DE" dirty="0"/>
              <a:t> Class V (Dachfonds, Chance)</a:t>
            </a:r>
          </a:p>
          <a:p>
            <a:pPr defTabSz="990752" fontAlgn="auto">
              <a:spcBef>
                <a:spcPts val="0"/>
              </a:spcBef>
              <a:spcAft>
                <a:spcPts val="0"/>
              </a:spcAft>
              <a:buClr>
                <a:srgbClr val="000000"/>
              </a:buClr>
              <a:buSzPct val="101000"/>
              <a:defRPr/>
            </a:pPr>
            <a:r>
              <a:rPr lang="de-DE" dirty="0" err="1"/>
              <a:t>HANSAinternational</a:t>
            </a:r>
            <a:r>
              <a:rPr lang="de-DE" dirty="0"/>
              <a:t> Class I (Rentenfonds, Ausgewogen)</a:t>
            </a:r>
          </a:p>
          <a:p>
            <a:pPr defTabSz="990752" fontAlgn="auto">
              <a:spcBef>
                <a:spcPts val="0"/>
              </a:spcBef>
              <a:spcAft>
                <a:spcPts val="0"/>
              </a:spcAft>
              <a:buClr>
                <a:srgbClr val="000000"/>
              </a:buClr>
              <a:buSzPct val="101000"/>
              <a:defRPr/>
            </a:pPr>
            <a:r>
              <a:rPr lang="de-DE" dirty="0" err="1"/>
              <a:t>HANSArenta</a:t>
            </a:r>
            <a:r>
              <a:rPr lang="de-DE" dirty="0"/>
              <a:t> (Rentenfonds, Stabilität)</a:t>
            </a:r>
          </a:p>
          <a:p>
            <a:pPr defTabSz="990752" fontAlgn="auto">
              <a:spcBef>
                <a:spcPts val="0"/>
              </a:spcBef>
              <a:spcAft>
                <a:spcPts val="0"/>
              </a:spcAft>
              <a:buClr>
                <a:srgbClr val="000000"/>
              </a:buClr>
              <a:buSzPct val="101000"/>
              <a:defRPr/>
            </a:pPr>
            <a:endParaRPr lang="de-DE" dirty="0"/>
          </a:p>
          <a:p>
            <a:pPr defTabSz="990752" fontAlgn="auto">
              <a:spcBef>
                <a:spcPts val="0"/>
              </a:spcBef>
              <a:spcAft>
                <a:spcPts val="0"/>
              </a:spcAft>
              <a:buClr>
                <a:srgbClr val="000000"/>
              </a:buClr>
              <a:buSzPct val="101000"/>
              <a:defRPr/>
            </a:pPr>
            <a:r>
              <a:rPr lang="de-DE" b="1" dirty="0"/>
              <a:t>UBS</a:t>
            </a:r>
          </a:p>
          <a:p>
            <a:pPr defTabSz="990752" fontAlgn="auto">
              <a:spcBef>
                <a:spcPts val="0"/>
              </a:spcBef>
              <a:spcAft>
                <a:spcPts val="0"/>
              </a:spcAft>
              <a:buClr>
                <a:srgbClr val="000000"/>
              </a:buClr>
              <a:buSzPct val="101000"/>
              <a:defRPr/>
            </a:pPr>
            <a:r>
              <a:rPr lang="de-DE" dirty="0"/>
              <a:t>UBS (D) </a:t>
            </a:r>
            <a:r>
              <a:rPr lang="de-DE" dirty="0" err="1"/>
              <a:t>Eq</a:t>
            </a:r>
            <a:r>
              <a:rPr lang="de-DE" dirty="0"/>
              <a:t>. </a:t>
            </a:r>
            <a:r>
              <a:rPr lang="de-DE" dirty="0" err="1"/>
              <a:t>Fd</a:t>
            </a:r>
            <a:r>
              <a:rPr lang="de-DE" dirty="0"/>
              <a:t>. – Global </a:t>
            </a:r>
            <a:r>
              <a:rPr lang="de-DE" dirty="0" err="1"/>
              <a:t>Opportunity</a:t>
            </a:r>
            <a:r>
              <a:rPr lang="de-DE" dirty="0"/>
              <a:t> (</a:t>
            </a:r>
            <a:r>
              <a:rPr lang="de-DE" dirty="0" err="1"/>
              <a:t>internat</a:t>
            </a:r>
            <a:r>
              <a:rPr lang="de-DE" dirty="0"/>
              <a:t>. Aktionsfonds, Chance)</a:t>
            </a:r>
          </a:p>
          <a:p>
            <a:pPr defTabSz="990752" fontAlgn="auto">
              <a:spcBef>
                <a:spcPts val="0"/>
              </a:spcBef>
              <a:spcAft>
                <a:spcPts val="0"/>
              </a:spcAft>
              <a:buClr>
                <a:srgbClr val="000000"/>
              </a:buClr>
              <a:buSzPct val="101000"/>
              <a:defRPr/>
            </a:pPr>
            <a:endParaRPr lang="de-DE" dirty="0"/>
          </a:p>
          <a:p>
            <a:pPr defTabSz="990752" fontAlgn="auto">
              <a:spcBef>
                <a:spcPts val="0"/>
              </a:spcBef>
              <a:spcAft>
                <a:spcPts val="0"/>
              </a:spcAft>
              <a:buClr>
                <a:srgbClr val="000000"/>
              </a:buClr>
              <a:buSzPct val="101000"/>
              <a:defRPr/>
            </a:pPr>
            <a:r>
              <a:rPr lang="de-DE" b="1" dirty="0"/>
              <a:t>Vontobel</a:t>
            </a:r>
          </a:p>
          <a:p>
            <a:pPr defTabSz="990752" fontAlgn="auto">
              <a:spcBef>
                <a:spcPts val="0"/>
              </a:spcBef>
              <a:spcAft>
                <a:spcPts val="0"/>
              </a:spcAft>
              <a:buClr>
                <a:srgbClr val="000000"/>
              </a:buClr>
              <a:buSzPct val="101000"/>
              <a:defRPr/>
            </a:pPr>
            <a:r>
              <a:rPr lang="de-DE" dirty="0"/>
              <a:t>Vontobel Fund – Global Equity H-EUR (</a:t>
            </a:r>
            <a:r>
              <a:rPr lang="de-DE" dirty="0" err="1"/>
              <a:t>internat</a:t>
            </a:r>
            <a:r>
              <a:rPr lang="de-DE" dirty="0"/>
              <a:t>. Aktienfonds, Chance)</a:t>
            </a:r>
          </a:p>
          <a:p>
            <a:pPr defTabSz="990752" fontAlgn="auto">
              <a:spcBef>
                <a:spcPts val="0"/>
              </a:spcBef>
              <a:spcAft>
                <a:spcPts val="0"/>
              </a:spcAft>
              <a:buClr>
                <a:srgbClr val="000000"/>
              </a:buClr>
              <a:buSzPct val="101000"/>
              <a:defRPr/>
            </a:pPr>
            <a:endParaRPr lang="de-DE" dirty="0"/>
          </a:p>
          <a:p>
            <a:pPr defTabSz="990752" fontAlgn="auto">
              <a:spcBef>
                <a:spcPts val="0"/>
              </a:spcBef>
              <a:spcAft>
                <a:spcPts val="0"/>
              </a:spcAft>
              <a:buClr>
                <a:srgbClr val="000000"/>
              </a:buClr>
              <a:buSzPct val="101000"/>
              <a:defRPr/>
            </a:pPr>
            <a:r>
              <a:rPr lang="de-DE" b="1" dirty="0"/>
              <a:t>BlackRock</a:t>
            </a:r>
          </a:p>
          <a:p>
            <a:pPr defTabSz="990752" fontAlgn="auto">
              <a:spcBef>
                <a:spcPts val="0"/>
              </a:spcBef>
              <a:spcAft>
                <a:spcPts val="0"/>
              </a:spcAft>
              <a:buClr>
                <a:srgbClr val="000000"/>
              </a:buClr>
              <a:buSzPct val="101000"/>
              <a:defRPr/>
            </a:pPr>
            <a:r>
              <a:rPr lang="de-DE" dirty="0"/>
              <a:t>BlackRock Global Funds – European Special </a:t>
            </a:r>
            <a:r>
              <a:rPr lang="de-DE" dirty="0" err="1"/>
              <a:t>Situations</a:t>
            </a:r>
            <a:r>
              <a:rPr lang="de-DE" dirty="0"/>
              <a:t> A2 EUR (</a:t>
            </a:r>
            <a:r>
              <a:rPr lang="de-DE" dirty="0" err="1"/>
              <a:t>internat</a:t>
            </a:r>
            <a:r>
              <a:rPr lang="de-DE" dirty="0"/>
              <a:t>. Aktienfonds, Chance)</a:t>
            </a:r>
          </a:p>
          <a:p>
            <a:pPr defTabSz="990752" fontAlgn="auto">
              <a:spcBef>
                <a:spcPts val="0"/>
              </a:spcBef>
              <a:spcAft>
                <a:spcPts val="0"/>
              </a:spcAft>
              <a:buClr>
                <a:srgbClr val="000000"/>
              </a:buClr>
              <a:buSzPct val="101000"/>
              <a:defRPr/>
            </a:pPr>
            <a:endParaRPr lang="de-DE" dirty="0"/>
          </a:p>
          <a:p>
            <a:pPr defTabSz="990752" fontAlgn="auto">
              <a:spcBef>
                <a:spcPts val="0"/>
              </a:spcBef>
              <a:spcAft>
                <a:spcPts val="0"/>
              </a:spcAft>
              <a:buClr>
                <a:srgbClr val="000000"/>
              </a:buClr>
              <a:buSzPct val="101000"/>
              <a:defRPr/>
            </a:pPr>
            <a:r>
              <a:rPr lang="de-DE" b="1" dirty="0"/>
              <a:t>MFS</a:t>
            </a:r>
          </a:p>
          <a:p>
            <a:pPr defTabSz="990752" fontAlgn="auto">
              <a:spcBef>
                <a:spcPts val="0"/>
              </a:spcBef>
              <a:spcAft>
                <a:spcPts val="0"/>
              </a:spcAft>
              <a:buClr>
                <a:srgbClr val="000000"/>
              </a:buClr>
              <a:buSzPct val="101000"/>
              <a:defRPr/>
            </a:pPr>
            <a:r>
              <a:rPr lang="de-DE" dirty="0"/>
              <a:t>MFS Meridian Funds – European Value Fund A1 EUR (</a:t>
            </a:r>
            <a:r>
              <a:rPr lang="de-DE" dirty="0" err="1"/>
              <a:t>Europ</a:t>
            </a:r>
            <a:r>
              <a:rPr lang="de-DE" dirty="0"/>
              <a:t>. Aktienfonds, Chance)</a:t>
            </a:r>
          </a:p>
          <a:p>
            <a:pPr defTabSz="990752" fontAlgn="auto">
              <a:spcBef>
                <a:spcPts val="0"/>
              </a:spcBef>
              <a:spcAft>
                <a:spcPts val="0"/>
              </a:spcAft>
              <a:buClr>
                <a:srgbClr val="000000"/>
              </a:buClr>
              <a:buSzPct val="101000"/>
              <a:defRPr/>
            </a:pPr>
            <a:endParaRPr lang="de-DE" b="1" dirty="0"/>
          </a:p>
          <a:p>
            <a:pPr defTabSz="990752" fontAlgn="auto">
              <a:spcBef>
                <a:spcPts val="0"/>
              </a:spcBef>
              <a:spcAft>
                <a:spcPts val="0"/>
              </a:spcAft>
              <a:buClr>
                <a:srgbClr val="000000"/>
              </a:buClr>
              <a:buSzPct val="101000"/>
              <a:defRPr/>
            </a:pPr>
            <a:r>
              <a:rPr lang="de-DE" b="1" dirty="0"/>
              <a:t>DONNER und REUSCHEL</a:t>
            </a:r>
          </a:p>
          <a:p>
            <a:pPr defTabSz="990752" fontAlgn="auto">
              <a:spcBef>
                <a:spcPts val="0"/>
              </a:spcBef>
              <a:spcAft>
                <a:spcPts val="0"/>
              </a:spcAft>
              <a:buClr>
                <a:srgbClr val="000000"/>
              </a:buClr>
              <a:buSzPct val="101000"/>
              <a:defRPr/>
            </a:pPr>
            <a:r>
              <a:rPr lang="de-DE" dirty="0"/>
              <a:t>D&amp;R </a:t>
            </a:r>
            <a:r>
              <a:rPr lang="de-DE" dirty="0" err="1"/>
              <a:t>Globalance</a:t>
            </a:r>
            <a:r>
              <a:rPr lang="de-DE" dirty="0"/>
              <a:t> </a:t>
            </a:r>
            <a:r>
              <a:rPr lang="de-DE" dirty="0" err="1"/>
              <a:t>Zukunftbeweger</a:t>
            </a:r>
            <a:r>
              <a:rPr lang="de-DE" dirty="0"/>
              <a:t> Aktien – P EUR DIS (nachhaltiger Aktienfonds, Chance)</a:t>
            </a:r>
          </a:p>
          <a:p>
            <a:pPr defTabSz="990752" fontAlgn="auto">
              <a:spcBef>
                <a:spcPts val="0"/>
              </a:spcBef>
              <a:spcAft>
                <a:spcPts val="0"/>
              </a:spcAft>
              <a:buClr>
                <a:srgbClr val="000000"/>
              </a:buClr>
              <a:buSzPct val="101000"/>
              <a:defRPr/>
            </a:pPr>
            <a:endParaRPr lang="de-DE" dirty="0"/>
          </a:p>
          <a:p>
            <a:pPr defTabSz="990752" fontAlgn="auto">
              <a:spcBef>
                <a:spcPts val="0"/>
              </a:spcBef>
              <a:spcAft>
                <a:spcPts val="0"/>
              </a:spcAft>
              <a:buClr>
                <a:srgbClr val="000000"/>
              </a:buClr>
              <a:buSzPct val="101000"/>
              <a:defRPr/>
            </a:pPr>
            <a:r>
              <a:rPr lang="de-DE" b="1" dirty="0"/>
              <a:t>Partners Group</a:t>
            </a:r>
          </a:p>
          <a:p>
            <a:pPr defTabSz="990752" fontAlgn="auto">
              <a:spcBef>
                <a:spcPts val="0"/>
              </a:spcBef>
              <a:spcAft>
                <a:spcPts val="0"/>
              </a:spcAft>
              <a:buClr>
                <a:srgbClr val="000000"/>
              </a:buClr>
              <a:buSzPct val="101000"/>
              <a:defRPr/>
            </a:pPr>
            <a:r>
              <a:rPr lang="de-DE" dirty="0"/>
              <a:t>Partners Group </a:t>
            </a:r>
            <a:r>
              <a:rPr lang="de-DE" dirty="0" err="1"/>
              <a:t>Listed</a:t>
            </a:r>
            <a:r>
              <a:rPr lang="de-DE" dirty="0"/>
              <a:t> Infrastructure EUR I (Branchenfonds Infrastruktur, </a:t>
            </a:r>
            <a:r>
              <a:rPr lang="de-DE" dirty="0" err="1"/>
              <a:t>Aktiensfonds</a:t>
            </a:r>
            <a:r>
              <a:rPr lang="de-DE" dirty="0"/>
              <a:t>, Chance)</a:t>
            </a:r>
          </a:p>
          <a:p>
            <a:pPr defTabSz="990752" fontAlgn="auto">
              <a:spcBef>
                <a:spcPts val="0"/>
              </a:spcBef>
              <a:spcAft>
                <a:spcPts val="0"/>
              </a:spcAft>
              <a:buClr>
                <a:srgbClr val="000000"/>
              </a:buClr>
              <a:buSzPct val="101000"/>
              <a:defRPr/>
            </a:pPr>
            <a:endParaRPr lang="de-DE" dirty="0"/>
          </a:p>
          <a:p>
            <a:pPr defTabSz="990752" fontAlgn="auto">
              <a:spcBef>
                <a:spcPts val="0"/>
              </a:spcBef>
              <a:spcAft>
                <a:spcPts val="0"/>
              </a:spcAft>
              <a:buClr>
                <a:srgbClr val="000000"/>
              </a:buClr>
              <a:buSzPct val="101000"/>
              <a:defRPr/>
            </a:pPr>
            <a:r>
              <a:rPr lang="de-DE" b="1" dirty="0"/>
              <a:t>Wellington</a:t>
            </a:r>
          </a:p>
          <a:p>
            <a:pPr defTabSz="990752" fontAlgn="auto">
              <a:spcBef>
                <a:spcPts val="0"/>
              </a:spcBef>
              <a:spcAft>
                <a:spcPts val="0"/>
              </a:spcAft>
              <a:buClr>
                <a:srgbClr val="000000"/>
              </a:buClr>
              <a:buSzPct val="101000"/>
              <a:defRPr/>
            </a:pPr>
            <a:r>
              <a:rPr lang="de-DE" dirty="0"/>
              <a:t>Wellington Global Health Care Equity Fund (Branchenfonds Gesundheit, Aktienfonds, Chance)</a:t>
            </a:r>
          </a:p>
          <a:p>
            <a:pPr defTabSz="990752" fontAlgn="auto">
              <a:spcBef>
                <a:spcPts val="0"/>
              </a:spcBef>
              <a:spcAft>
                <a:spcPts val="0"/>
              </a:spcAft>
              <a:buClr>
                <a:srgbClr val="000000"/>
              </a:buClr>
              <a:buSzPct val="101000"/>
              <a:defRPr/>
            </a:pPr>
            <a:endParaRPr lang="de-DE" dirty="0"/>
          </a:p>
          <a:p>
            <a:pPr defTabSz="990752" fontAlgn="auto">
              <a:spcBef>
                <a:spcPts val="0"/>
              </a:spcBef>
              <a:spcAft>
                <a:spcPts val="0"/>
              </a:spcAft>
              <a:buClr>
                <a:srgbClr val="000000"/>
              </a:buClr>
              <a:buSzPct val="101000"/>
              <a:defRPr/>
            </a:pPr>
            <a:r>
              <a:rPr lang="de-DE" b="1" dirty="0"/>
              <a:t>Lyxor</a:t>
            </a:r>
          </a:p>
          <a:p>
            <a:pPr defTabSz="990752" fontAlgn="auto">
              <a:spcBef>
                <a:spcPts val="0"/>
              </a:spcBef>
              <a:spcAft>
                <a:spcPts val="0"/>
              </a:spcAft>
              <a:buClr>
                <a:srgbClr val="000000"/>
              </a:buClr>
              <a:buSzPct val="101000"/>
              <a:defRPr/>
            </a:pPr>
            <a:r>
              <a:rPr lang="de-DE" dirty="0"/>
              <a:t>Lyxor MSCI World ETF (ETF, Chance)</a:t>
            </a:r>
          </a:p>
          <a:p>
            <a:pPr defTabSz="990752" fontAlgn="auto">
              <a:spcBef>
                <a:spcPts val="0"/>
              </a:spcBef>
              <a:spcAft>
                <a:spcPts val="0"/>
              </a:spcAft>
              <a:buClr>
                <a:srgbClr val="000000"/>
              </a:buClr>
              <a:buSzPct val="101000"/>
              <a:defRPr/>
            </a:pPr>
            <a:r>
              <a:rPr lang="de-DE" dirty="0"/>
              <a:t>Lyxor MSCI Europe ESG Leaders (ETF, Schwerpunkt Nachhaltigkeit, Chance)</a:t>
            </a:r>
          </a:p>
          <a:p>
            <a:pPr defTabSz="990752" fontAlgn="auto">
              <a:spcBef>
                <a:spcPts val="0"/>
              </a:spcBef>
              <a:spcAft>
                <a:spcPts val="0"/>
              </a:spcAft>
              <a:buClr>
                <a:srgbClr val="000000"/>
              </a:buClr>
              <a:buSzPct val="101000"/>
              <a:defRPr/>
            </a:pPr>
            <a:endParaRPr lang="de-DE" dirty="0"/>
          </a:p>
          <a:p>
            <a:pPr defTabSz="990752" fontAlgn="auto">
              <a:spcBef>
                <a:spcPts val="0"/>
              </a:spcBef>
              <a:spcAft>
                <a:spcPts val="0"/>
              </a:spcAft>
              <a:buClr>
                <a:srgbClr val="000000"/>
              </a:buClr>
              <a:buSzPct val="101000"/>
              <a:defRPr/>
            </a:pPr>
            <a:r>
              <a:rPr lang="de-DE" b="1" dirty="0"/>
              <a:t>Fidelity</a:t>
            </a:r>
          </a:p>
          <a:p>
            <a:pPr defTabSz="990752" fontAlgn="auto">
              <a:spcBef>
                <a:spcPts val="0"/>
              </a:spcBef>
              <a:spcAft>
                <a:spcPts val="0"/>
              </a:spcAft>
              <a:buClr>
                <a:srgbClr val="000000"/>
              </a:buClr>
              <a:buSzPct val="101000"/>
              <a:defRPr/>
            </a:pPr>
            <a:r>
              <a:rPr lang="de-DE" dirty="0"/>
              <a:t>Fidelity Emerging </a:t>
            </a:r>
            <a:r>
              <a:rPr lang="de-DE" dirty="0" err="1"/>
              <a:t>Markets</a:t>
            </a:r>
            <a:r>
              <a:rPr lang="de-DE" dirty="0"/>
              <a:t> Y (EUR) (Branchenfonds Emerging </a:t>
            </a:r>
            <a:r>
              <a:rPr lang="de-DE" dirty="0" err="1"/>
              <a:t>Markets</a:t>
            </a:r>
            <a:r>
              <a:rPr lang="de-DE" dirty="0"/>
              <a:t>, Aktienfonds, Chance)</a:t>
            </a:r>
          </a:p>
          <a:p>
            <a:pPr defTabSz="990752" fontAlgn="auto">
              <a:spcBef>
                <a:spcPts val="0"/>
              </a:spcBef>
              <a:spcAft>
                <a:spcPts val="0"/>
              </a:spcAft>
              <a:buClr>
                <a:srgbClr val="000000"/>
              </a:buClr>
              <a:buSzPct val="101000"/>
              <a:defRPr/>
            </a:pPr>
            <a:endParaRPr lang="de-DE" dirty="0"/>
          </a:p>
          <a:p>
            <a:pPr defTabSz="990752" fontAlgn="auto">
              <a:spcBef>
                <a:spcPts val="0"/>
              </a:spcBef>
              <a:spcAft>
                <a:spcPts val="0"/>
              </a:spcAft>
              <a:buClr>
                <a:srgbClr val="000000"/>
              </a:buClr>
              <a:buSzPct val="101000"/>
              <a:defRPr/>
            </a:pPr>
            <a:r>
              <a:rPr lang="de-DE" b="1" dirty="0" err="1"/>
              <a:t>iShares</a:t>
            </a:r>
            <a:endParaRPr lang="de-DE" b="1" dirty="0"/>
          </a:p>
          <a:p>
            <a:pPr defTabSz="990752" fontAlgn="auto">
              <a:spcBef>
                <a:spcPts val="0"/>
              </a:spcBef>
              <a:spcAft>
                <a:spcPts val="0"/>
              </a:spcAft>
              <a:buClr>
                <a:srgbClr val="000000"/>
              </a:buClr>
              <a:buSzPct val="101000"/>
              <a:defRPr/>
            </a:pPr>
            <a:r>
              <a:rPr lang="de-DE" dirty="0" err="1"/>
              <a:t>iShares</a:t>
            </a:r>
            <a:r>
              <a:rPr lang="de-DE" dirty="0"/>
              <a:t> </a:t>
            </a:r>
            <a:r>
              <a:rPr lang="de-DE" dirty="0" err="1"/>
              <a:t>Stoxx</a:t>
            </a:r>
            <a:r>
              <a:rPr lang="de-DE" dirty="0"/>
              <a:t> Global Select Dividend 100 UCITS ETF (ETF, Dividendentitel, Chance)</a:t>
            </a:r>
          </a:p>
          <a:p>
            <a:pPr defTabSz="990752" fontAlgn="auto">
              <a:spcBef>
                <a:spcPts val="0"/>
              </a:spcBef>
              <a:spcAft>
                <a:spcPts val="0"/>
              </a:spcAft>
              <a:buClr>
                <a:srgbClr val="000000"/>
              </a:buClr>
              <a:buSzPct val="101000"/>
              <a:defRPr/>
            </a:pPr>
            <a:endParaRPr lang="de-DE" dirty="0"/>
          </a:p>
          <a:p>
            <a:pPr defTabSz="990752" fontAlgn="auto">
              <a:spcBef>
                <a:spcPts val="0"/>
              </a:spcBef>
              <a:spcAft>
                <a:spcPts val="0"/>
              </a:spcAft>
              <a:buClr>
                <a:srgbClr val="000000"/>
              </a:buClr>
              <a:buSzPct val="101000"/>
              <a:defRPr/>
            </a:pPr>
            <a:r>
              <a:rPr lang="de-DE" b="1" dirty="0"/>
              <a:t>DNB</a:t>
            </a:r>
          </a:p>
          <a:p>
            <a:pPr defTabSz="990752" fontAlgn="auto">
              <a:spcBef>
                <a:spcPts val="0"/>
              </a:spcBef>
              <a:spcAft>
                <a:spcPts val="0"/>
              </a:spcAft>
              <a:buClr>
                <a:srgbClr val="000000"/>
              </a:buClr>
              <a:buSzPct val="101000"/>
              <a:defRPr/>
            </a:pPr>
            <a:r>
              <a:rPr lang="de-DE" dirty="0"/>
              <a:t>DNB Fund Technology A EUR ACC (Branchenfonds Technologie, Aktienfonds, Chance)</a:t>
            </a:r>
          </a:p>
          <a:p>
            <a:pPr defTabSz="990752" fontAlgn="auto">
              <a:spcBef>
                <a:spcPts val="0"/>
              </a:spcBef>
              <a:spcAft>
                <a:spcPts val="0"/>
              </a:spcAft>
              <a:buClr>
                <a:srgbClr val="000000"/>
              </a:buClr>
              <a:buSzPct val="101000"/>
              <a:defRPr/>
            </a:pPr>
            <a:endParaRPr lang="de-DE" dirty="0"/>
          </a:p>
          <a:p>
            <a:pPr defTabSz="990752" fontAlgn="auto">
              <a:spcBef>
                <a:spcPts val="0"/>
              </a:spcBef>
              <a:spcAft>
                <a:spcPts val="0"/>
              </a:spcAft>
              <a:buClr>
                <a:srgbClr val="000000"/>
              </a:buClr>
              <a:buSzPct val="101000"/>
              <a:defRPr/>
            </a:pPr>
            <a:endParaRPr lang="de-DE" dirty="0"/>
          </a:p>
        </p:txBody>
      </p:sp>
      <p:sp>
        <p:nvSpPr>
          <p:cNvPr id="4" name="Foliennummernplatzhalter 3"/>
          <p:cNvSpPr>
            <a:spLocks noGrp="1"/>
          </p:cNvSpPr>
          <p:nvPr>
            <p:ph type="sldNum" sz="quarter" idx="5"/>
          </p:nvPr>
        </p:nvSpPr>
        <p:spPr/>
        <p:txBody>
          <a:bodyPr/>
          <a:lstStyle/>
          <a:p>
            <a:pPr defTabSz="990752">
              <a:defRPr/>
            </a:pPr>
            <a:fld id="{314C52C9-2A93-411D-9726-F06F86CA61DC}" type="slidenum">
              <a:rPr lang="de-DE" altLang="de-DE">
                <a:solidFill>
                  <a:srgbClr val="000000"/>
                </a:solidFill>
              </a:rPr>
              <a:pPr defTabSz="990752">
                <a:defRPr/>
              </a:pPr>
              <a:t>38</a:t>
            </a:fld>
            <a:endParaRPr lang="de-DE" altLang="de-DE" dirty="0">
              <a:solidFill>
                <a:srgbClr val="000000"/>
              </a:solidFill>
            </a:endParaRPr>
          </a:p>
        </p:txBody>
      </p:sp>
    </p:spTree>
    <p:extLst>
      <p:ext uri="{BB962C8B-B14F-4D97-AF65-F5344CB8AC3E}">
        <p14:creationId xmlns:p14="http://schemas.microsoft.com/office/powerpoint/2010/main" val="6678418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r>
              <a:rPr lang="de-DE" dirty="0"/>
              <a:t>Da die Bruttomethode – wie auf der vorigen Folie ausgeführt – die tatsächlichen individuellen Kosten des einzelnen Fonds berücksichtigt, hat der Kostensatz der Investmentfonds künftig eine wesentlich größere Bedeutung. Aus diesem Grund haben wir für die dargestellten Fonds den Kostensatz drastisch reduziert und extra für die neue Produktgeneration des SI Global Garant </a:t>
            </a:r>
            <a:r>
              <a:rPr lang="de-DE" dirty="0" err="1"/>
              <a:t>Invest</a:t>
            </a:r>
            <a:r>
              <a:rPr lang="de-DE" dirty="0"/>
              <a:t> eine eigene, neue Fondstranche aufgelegt.</a:t>
            </a:r>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endParaRPr lang="de-DE" dirty="0"/>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r>
              <a:rPr lang="de-DE" dirty="0"/>
              <a:t>Außerdem: Ein ganz neuer Trend am Kapitalmarkt – Geldanlage in nachhaltige Investments. Nachhaltigkeit hat eine immer größere Bedeutung bei Ihren Kunden. Deshalb haben wir diesen Trend aufgegriffen. Bei den oben mit einem grünen Blatt markierten Fonds hat die HANSAINVEST ihre Investments nach nachhaltigen Kriterien ausgerichtet.</a:t>
            </a:r>
          </a:p>
        </p:txBody>
      </p:sp>
      <p:sp>
        <p:nvSpPr>
          <p:cNvPr id="4" name="Foliennummernplatzhalt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14C52C9-2A93-411D-9726-F06F86CA61DC}" type="slidenum">
              <a:rPr kumimoji="0" lang="de-DE" altLang="de-DE"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de-DE" altLang="de-DE"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3923950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r>
              <a:rPr lang="de-DE" b="1" dirty="0"/>
              <a:t>Von der Brutto- zur Nettomethode</a:t>
            </a:r>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endParaRPr lang="de-DE" dirty="0"/>
          </a:p>
          <a:p>
            <a:r>
              <a:rPr lang="de-DE" sz="1200" kern="1200" dirty="0">
                <a:solidFill>
                  <a:schemeClr val="tx1"/>
                </a:solidFill>
                <a:effectLst/>
                <a:latin typeface="Arial" pitchFamily="34" charset="0"/>
                <a:ea typeface="+mn-ea"/>
                <a:cs typeface="Arial" pitchFamily="34" charset="0"/>
              </a:rPr>
              <a:t>Bei der Berechnung eines Angebots für den neuen SI Global Garant </a:t>
            </a:r>
            <a:r>
              <a:rPr lang="de-DE" sz="1200" kern="1200" dirty="0" err="1">
                <a:solidFill>
                  <a:schemeClr val="tx1"/>
                </a:solidFill>
                <a:effectLst/>
                <a:latin typeface="Arial" pitchFamily="34" charset="0"/>
                <a:ea typeface="+mn-ea"/>
                <a:cs typeface="Arial" pitchFamily="34" charset="0"/>
              </a:rPr>
              <a:t>Invest</a:t>
            </a:r>
            <a:r>
              <a:rPr lang="de-DE" sz="1200" kern="1200" dirty="0">
                <a:solidFill>
                  <a:schemeClr val="tx1"/>
                </a:solidFill>
                <a:effectLst/>
                <a:latin typeface="Arial" pitchFamily="34" charset="0"/>
                <a:ea typeface="+mn-ea"/>
                <a:cs typeface="Arial" pitchFamily="34" charset="0"/>
              </a:rPr>
              <a:t> wird es eine wichtige Veränderung geben. Aktuell werden die Verlaufswerte auf Basis der ausgewählten Fondswertentwicklung (z.B. 6%) „netto“ berechnet. Dabei werden die auf der Ebene der Fonds anfallenden Verwaltungskosten nicht berücksichtigt (sog. „Nettomethode“).</a:t>
            </a:r>
          </a:p>
          <a:p>
            <a:r>
              <a:rPr lang="de-DE" sz="1200" kern="1200" dirty="0">
                <a:solidFill>
                  <a:schemeClr val="tx1"/>
                </a:solidFill>
                <a:effectLst/>
                <a:latin typeface="Arial" pitchFamily="34" charset="0"/>
                <a:ea typeface="+mn-ea"/>
                <a:cs typeface="Arial" pitchFamily="34" charset="0"/>
              </a:rPr>
              <a:t> </a:t>
            </a:r>
          </a:p>
          <a:p>
            <a:r>
              <a:rPr lang="de-DE" sz="1200" kern="1200" dirty="0">
                <a:solidFill>
                  <a:schemeClr val="tx1"/>
                </a:solidFill>
                <a:effectLst/>
                <a:latin typeface="Arial" pitchFamily="34" charset="0"/>
                <a:ea typeface="+mn-ea"/>
                <a:cs typeface="Arial" pitchFamily="34" charset="0"/>
              </a:rPr>
              <a:t>Dieses Vorgehen halten die Verbraucherschutzverbände nicht für transparent und kundenfreundlich genug. Daher wird die Berechnung der neuen Produktgeneration standardmäßig auf die so genannte Bruttomethode umgestellt. Hierbei werden zunächst die gewünschte Fondsauswahl und die angenommene Wertentwicklung der Fondsanlage ausgewählt. Bei der Berechnung der Gesamtleistungen wird dann aber diese angenommene Wertentwicklung um die Verwaltungskosten des/der konkret ausgewählten Fonds gekürzt. Schon jetzt ist ein klarer Trend am Markt erkennbar, dass sich die Bruttomethode als Branchenstandard etablieren wird. Daher haben wir uns entschlossen, uns diesem Verfahren anzuschließen. Es ist davon auszugehen, dass perspektivisch in allen Vergleichsportalen und –softwaren nur noch Anbieter berücksichtigt werden, die nach der Bruttomethode vorgehen.</a:t>
            </a:r>
            <a:endParaRPr lang="de-DE" dirty="0"/>
          </a:p>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14C52C9-2A93-411D-9726-F06F86CA61DC}" type="slidenum">
              <a:rPr kumimoji="0" lang="de-DE" altLang="de-DE"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de-DE" altLang="de-DE"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1669458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ct val="101000"/>
              <a:buFontTx/>
              <a:buNone/>
              <a:tabLst/>
              <a:defRPr/>
            </a:pPr>
            <a:r>
              <a:rPr lang="de-DE" dirty="0"/>
              <a:t>So wird die Berechnung zukünftig aussehen. Es wird zunächst eine Wertentwicklung (</a:t>
            </a:r>
            <a:r>
              <a:rPr lang="de-DE" b="1" u="sng" dirty="0"/>
              <a:t>vor</a:t>
            </a:r>
            <a:r>
              <a:rPr lang="de-DE" dirty="0"/>
              <a:t> Abzug der Fondskosten) ausgewählt. Die Berechnung der prognostizierten Gesamtleistungen erfolgt dann aber mit Berücksichtigung der Fondskosten. Und zwar werden exakt die Fondskosten berücksichtigt, die für den / die ausgewählten Fonds tatsächlich anfallen.</a:t>
            </a:r>
          </a:p>
        </p:txBody>
      </p:sp>
      <p:sp>
        <p:nvSpPr>
          <p:cNvPr id="4" name="Foliennummernplatzhalt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14C52C9-2A93-411D-9726-F06F86CA61DC}" type="slidenum">
              <a:rPr kumimoji="0" lang="de-DE" altLang="de-DE" sz="1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de-DE" altLang="de-DE" sz="1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5277995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Arial" pitchFamily="34" charset="0"/>
                <a:ea typeface="+mn-ea"/>
                <a:cs typeface="Arial" pitchFamily="34" charset="0"/>
              </a:rPr>
              <a:t>Die Hochrechnungswerte bei gleicher unterstellter Wertentwicklung fallen bei der Bruttomethode niedriger aus als bei der Nettomethode. Das sieht zunächst auf den ersten Blick so aus, als ob sich der SI Global Garant </a:t>
            </a:r>
            <a:r>
              <a:rPr lang="de-DE" sz="1200" kern="1200" dirty="0" err="1">
                <a:solidFill>
                  <a:schemeClr val="tx1"/>
                </a:solidFill>
                <a:effectLst/>
                <a:latin typeface="Arial" pitchFamily="34" charset="0"/>
                <a:ea typeface="+mn-ea"/>
                <a:cs typeface="Arial" pitchFamily="34" charset="0"/>
              </a:rPr>
              <a:t>Invest</a:t>
            </a:r>
            <a:r>
              <a:rPr lang="de-DE" sz="1200" kern="1200" dirty="0">
                <a:solidFill>
                  <a:schemeClr val="tx1"/>
                </a:solidFill>
                <a:effectLst/>
                <a:latin typeface="Arial" pitchFamily="34" charset="0"/>
                <a:ea typeface="+mn-ea"/>
                <a:cs typeface="Arial" pitchFamily="34" charset="0"/>
              </a:rPr>
              <a:t> verschlechtert hätte. Hier darf man aber nicht die sprichwörtlichen „Äpfel“ und „Birnen“ vergleichen. Denn an der Marktposition und Wettbewerbsfähigkeit des SI Global Garant </a:t>
            </a:r>
            <a:r>
              <a:rPr lang="de-DE" sz="1200" kern="1200" dirty="0" err="1">
                <a:solidFill>
                  <a:schemeClr val="tx1"/>
                </a:solidFill>
                <a:effectLst/>
                <a:latin typeface="Arial" pitchFamily="34" charset="0"/>
                <a:ea typeface="+mn-ea"/>
                <a:cs typeface="Arial" pitchFamily="34" charset="0"/>
              </a:rPr>
              <a:t>Invest</a:t>
            </a:r>
            <a:r>
              <a:rPr lang="de-DE" sz="1200" kern="1200" dirty="0">
                <a:solidFill>
                  <a:schemeClr val="tx1"/>
                </a:solidFill>
                <a:effectLst/>
                <a:latin typeface="Arial" pitchFamily="34" charset="0"/>
                <a:ea typeface="+mn-ea"/>
                <a:cs typeface="Arial" pitchFamily="34" charset="0"/>
              </a:rPr>
              <a:t> ändert das nichts. Auch bei allen Mitbewerbern führt die Bruttomethode zu entsprechend reduzierten (hochgerechneten) Gesamtleistungen.</a:t>
            </a:r>
            <a:endParaRPr lang="de-DE" dirty="0"/>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42</a:t>
            </a:fld>
            <a:endParaRPr lang="de-DE" altLang="de-DE" dirty="0"/>
          </a:p>
        </p:txBody>
      </p:sp>
    </p:spTree>
    <p:extLst>
      <p:ext uri="{BB962C8B-B14F-4D97-AF65-F5344CB8AC3E}">
        <p14:creationId xmlns:p14="http://schemas.microsoft.com/office/powerpoint/2010/main" val="3454318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de-DE" dirty="0"/>
              <a:t>Starten wir mit Altbekanntem…</a:t>
            </a:r>
          </a:p>
          <a:p>
            <a:endParaRPr lang="de-DE" dirty="0"/>
          </a:p>
          <a:p>
            <a:r>
              <a:rPr lang="de-DE" dirty="0"/>
              <a:t>Die wichtigsten Merkmale von SIGGI sind…</a:t>
            </a:r>
          </a:p>
          <a:p>
            <a:r>
              <a:rPr lang="de-DE" dirty="0"/>
              <a:t>Hervorragende Ablaufleistungen und auch Rückkaufswerte während der Ansparzeit. Denn das wichtigste Versprechen was wir unseren Kunden geben ist die Sicherheit ihr Geld zu verwalten. </a:t>
            </a:r>
          </a:p>
          <a:p>
            <a:r>
              <a:rPr lang="de-DE" dirty="0"/>
              <a:t>Wir können heute mit der Erfahrung des letzten Jahrzehnt sagen, dass SIGGI auch in schwierigen Zeiten wie z.B. Griechenlandkrise, Brexit, Trump-Regierung in den USA und die jüngsten und noch aktuelle Corona-Zeiten das Produkt SIGGI und das Modelle dahinter das Geld ihrer Kunden sicher und so Renditestark wie möglich verwaltet. Die Rückkaufswerte und aktuellen Vertragsstände sprechen für sich…</a:t>
            </a:r>
          </a:p>
          <a:p>
            <a:r>
              <a:rPr lang="de-DE" dirty="0"/>
              <a:t>Nutzen Sie gerne das OVB Portal um täglich die Ablaufwerte ihrer Kunden mit einem Mausklick selber zu berechnen. </a:t>
            </a:r>
          </a:p>
          <a:p>
            <a:endParaRPr lang="de-DE" dirty="0"/>
          </a:p>
        </p:txBody>
      </p:sp>
      <p:sp>
        <p:nvSpPr>
          <p:cNvPr id="4" name="Foliennummernplatzhalter 3"/>
          <p:cNvSpPr>
            <a:spLocks noGrp="1"/>
          </p:cNvSpPr>
          <p:nvPr>
            <p:ph type="sldNum" sz="quarter" idx="10"/>
          </p:nvPr>
        </p:nvSpPr>
        <p:spPr/>
        <p:txBody>
          <a:bodyPr/>
          <a:lstStyle/>
          <a:p>
            <a:fld id="{3B817B72-62B0-4D9F-9530-834D362A3E71}" type="slidenum">
              <a:rPr lang="de-DE" smtClean="0"/>
              <a:pPr/>
              <a:t>4</a:t>
            </a:fld>
            <a:endParaRPr lang="de-DE"/>
          </a:p>
        </p:txBody>
      </p:sp>
    </p:spTree>
    <p:extLst>
      <p:ext uri="{BB962C8B-B14F-4D97-AF65-F5344CB8AC3E}">
        <p14:creationId xmlns:p14="http://schemas.microsoft.com/office/powerpoint/2010/main" val="41904156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43</a:t>
            </a:fld>
            <a:endParaRPr lang="de-DE" altLang="de-DE" dirty="0"/>
          </a:p>
        </p:txBody>
      </p:sp>
    </p:spTree>
    <p:extLst>
      <p:ext uri="{BB962C8B-B14F-4D97-AF65-F5344CB8AC3E}">
        <p14:creationId xmlns:p14="http://schemas.microsoft.com/office/powerpoint/2010/main" val="13489600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Veränderungen im Überblick</a:t>
            </a:r>
          </a:p>
          <a:p>
            <a:endParaRPr lang="de-DE" dirty="0"/>
          </a:p>
          <a:p>
            <a:r>
              <a:rPr lang="de-DE" dirty="0"/>
              <a:t>Die Bausteine Sicherheit+ und Ablaufmanagement+ ermöglichen neue Möglichkeiten der Sicherheit und unterstützen die Bruttobeitragsgarantie. </a:t>
            </a:r>
          </a:p>
          <a:p>
            <a:endParaRPr lang="de-DE" dirty="0"/>
          </a:p>
          <a:p>
            <a:r>
              <a:rPr lang="de-DE" dirty="0"/>
              <a:t>Auch wenn für das kommende Jahr (noch) eine Beitragsgarantie von 100% möglich sein wird ist diese zeitlich begrenzt. Im der laufenden Präsentation zeigen wir auf, warum die Modifizierungen diese Veränderung gut abfedern können.</a:t>
            </a:r>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45</a:t>
            </a:fld>
            <a:endParaRPr lang="de-DE" altLang="de-DE" dirty="0"/>
          </a:p>
        </p:txBody>
      </p:sp>
    </p:spTree>
    <p:extLst>
      <p:ext uri="{BB962C8B-B14F-4D97-AF65-F5344CB8AC3E}">
        <p14:creationId xmlns:p14="http://schemas.microsoft.com/office/powerpoint/2010/main" val="34437065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46</a:t>
            </a:fld>
            <a:endParaRPr lang="de-DE" altLang="de-DE" dirty="0"/>
          </a:p>
        </p:txBody>
      </p:sp>
    </p:spTree>
    <p:extLst>
      <p:ext uri="{BB962C8B-B14F-4D97-AF65-F5344CB8AC3E}">
        <p14:creationId xmlns:p14="http://schemas.microsoft.com/office/powerpoint/2010/main" val="28030054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PDC</a:t>
            </a:r>
          </a:p>
          <a:p>
            <a:r>
              <a:rPr lang="de-DE" dirty="0"/>
              <a:t>Ab dem 05.01.2021 ist das komplette LV-Produktangebot – und damit auch der „neue“ SI Global Garant </a:t>
            </a:r>
            <a:r>
              <a:rPr lang="de-DE" dirty="0" err="1"/>
              <a:t>Invest</a:t>
            </a:r>
            <a:r>
              <a:rPr lang="de-DE" dirty="0"/>
              <a:t> nur noch über das PDC rechenbar. Bitte schauen Sie sich hierzu die in der InfoSparte verlinkte Vertriebsinformation zum PDC an (http://missi.system.local/Inhalte/artikelvorschau.aspx?ArtikelID=5375). Dort finden Sie alle Einzelheiten.</a:t>
            </a:r>
          </a:p>
          <a:p>
            <a:endParaRPr lang="de-DE" dirty="0"/>
          </a:p>
          <a:p>
            <a:r>
              <a:rPr lang="de-DE" dirty="0"/>
              <a:t>Übrigens ist im PDC – unserer Vertriebsphilosophie folgend – künftig das von uns empfohlene Garantieniveau in Höhe von 80% automatisch vorbelegt.</a:t>
            </a:r>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47</a:t>
            </a:fld>
            <a:endParaRPr lang="de-DE" altLang="de-DE" dirty="0"/>
          </a:p>
        </p:txBody>
      </p:sp>
    </p:spTree>
    <p:extLst>
      <p:ext uri="{BB962C8B-B14F-4D97-AF65-F5344CB8AC3E}">
        <p14:creationId xmlns:p14="http://schemas.microsoft.com/office/powerpoint/2010/main" val="22730875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persönliche Versorgungsvorschlag, der künftig über das PDC erzeugt wird, ist komplett neu und wesentlich moderner, aufgeräumter und „frischer“ gestaltet worden. Sie sehen hier beispielhaft einige Abbildungen</a:t>
            </a:r>
          </a:p>
          <a:p>
            <a:endParaRPr lang="de-DE" dirty="0"/>
          </a:p>
          <a:p>
            <a:r>
              <a:rPr lang="de-DE" b="1" dirty="0"/>
              <a:t>Zu den neuen Bedingungen:</a:t>
            </a:r>
          </a:p>
          <a:p>
            <a:r>
              <a:rPr lang="de-DE" dirty="0"/>
              <a:t>Natürlich sind die Versicherungsbedingungen dem neuen Produktdesign des SI Global Garant </a:t>
            </a:r>
            <a:r>
              <a:rPr lang="de-DE" dirty="0" err="1"/>
              <a:t>Invest</a:t>
            </a:r>
            <a:r>
              <a:rPr lang="de-DE" dirty="0"/>
              <a:t> angepasst worden. Zusätzlich wurde neu ein Glossar hinzugefügt, in dem der Kunde einen guten und erklärenden Überblick über „das Fachchinesisch“, das sich im Versorgungsvorschlag leider nicht ganz vermeiden lässt.</a:t>
            </a:r>
          </a:p>
          <a:p>
            <a:endParaRPr lang="de-DE" dirty="0"/>
          </a:p>
          <a:p>
            <a:r>
              <a:rPr lang="de-DE" dirty="0"/>
              <a:t>Neu ist übrigens auch die Regelung, dass eine ggf. vereinbarte Dynamik künftig nicht automatisch deaktiviert wird, sobald ein Kunde drei Mal in Folge der Dynamikerhöhung widersprochen hat. Außerdem kann er nun auch bereits bei Vertragsabschluss direkt eine garantierte 1%ige Erhöhung seiner späteren Rentenleistung vereinbaren.</a:t>
            </a:r>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48</a:t>
            </a:fld>
            <a:endParaRPr lang="de-DE" altLang="de-DE" dirty="0"/>
          </a:p>
        </p:txBody>
      </p:sp>
    </p:spTree>
    <p:extLst>
      <p:ext uri="{BB962C8B-B14F-4D97-AF65-F5344CB8AC3E}">
        <p14:creationId xmlns:p14="http://schemas.microsoft.com/office/powerpoint/2010/main" val="33448896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de-DE" dirty="0"/>
              <a:t>Starten wir mit Altbekanntem…</a:t>
            </a:r>
          </a:p>
          <a:p>
            <a:endParaRPr lang="de-DE" dirty="0"/>
          </a:p>
          <a:p>
            <a:r>
              <a:rPr lang="de-DE" dirty="0"/>
              <a:t>Die wichtigsten Merkmale von SIGGI sind…</a:t>
            </a:r>
          </a:p>
          <a:p>
            <a:r>
              <a:rPr lang="de-DE" dirty="0"/>
              <a:t>Hervorragende Ablaufleistungen und auch Rückkaufswerte während der Ansparzeit. Denn das wichtigste Versprechen was wir unseren Kunden geben ist die Sicherheit ihr Geld zu verwalten. </a:t>
            </a:r>
          </a:p>
          <a:p>
            <a:r>
              <a:rPr lang="de-DE" dirty="0"/>
              <a:t>Wir können heute mit der Erfahrung des letzten Jahrzehnt sagen, dass SIGGI auch in schwierigen Zeiten wie z.B. Griechenlandkrise, Brexit, Trump-Regierung in den USA und die jüngsten und noch aktuelle Corona-Zeiten das Produkt SIGGI und das Modelle dahinter das Geld ihrer Kunden sicher und so Renditestark wie möglich verwaltet. Die Rückkaufswerte und aktuellen Vertragsstände sprechen für sich…</a:t>
            </a:r>
          </a:p>
          <a:p>
            <a:r>
              <a:rPr lang="de-DE" dirty="0"/>
              <a:t>Nutzen Sie gerne das OVB Portal um täglich die Ablaufwerte ihrer Kunden mit einem Mausklick selber zu berechnen. </a:t>
            </a:r>
          </a:p>
          <a:p>
            <a:endParaRPr lang="de-DE" dirty="0"/>
          </a:p>
          <a:p>
            <a:r>
              <a:rPr lang="de-DE" dirty="0"/>
              <a:t>Volle Flexibilität: </a:t>
            </a:r>
          </a:p>
          <a:p>
            <a:r>
              <a:rPr lang="de-DE" dirty="0"/>
              <a:t>Auch das hat sich bei SIGGI nicht geändert. </a:t>
            </a:r>
          </a:p>
          <a:p>
            <a:r>
              <a:rPr lang="de-DE" dirty="0"/>
              <a:t>Das Leben ist nicht planbar und so kommt es im Alltag immer wieder vor, dass unterschiedliche Lebensereignisse dazu führen, dass unsere Kunden eine Beitragspause oder Beitragsfreistellung beantragen müssen, bereits eingezahlt Geld wieder ausgezahlt werden muss oder umgekehrt Gelder eingezahlt werden müssen.  Auch in der neuen SIGGI Produktgeneration hat sich hier nichts an den Bedingungen geändert. Das Produkt passt sich optimal und individuelle an die Lebensphasen ihrer Kunden an. </a:t>
            </a:r>
          </a:p>
          <a:p>
            <a:endParaRPr lang="de-DE" dirty="0"/>
          </a:p>
          <a:p>
            <a:r>
              <a:rPr lang="de-DE" dirty="0"/>
              <a:t>Ausgewählte Top-Fonds: </a:t>
            </a:r>
          </a:p>
          <a:p>
            <a:r>
              <a:rPr lang="de-DE" dirty="0"/>
              <a:t>Hier haben wir nochmal deutlich verbessert….</a:t>
            </a:r>
          </a:p>
          <a:p>
            <a:r>
              <a:rPr lang="de-DE" dirty="0"/>
              <a:t>Wie gewohnt managen wir unsere empfohlen Fonds über unsere eigene Fondsverwaltung Signal Iduna Asset Management und passen diese im Anlagenkonzept passgerecht an das Produkt SIGGI an.  Zusätzlich bieten wir für </a:t>
            </a:r>
            <a:r>
              <a:rPr lang="de-DE" dirty="0" err="1"/>
              <a:t>Aktienafine</a:t>
            </a:r>
            <a:r>
              <a:rPr lang="de-DE" dirty="0"/>
              <a:t> Kunden eine große Auswahl an Aktienfonds an. Auch hier können weiterhin 5 verschiedenen Fonds in das Produkt eingeschlossen werden. </a:t>
            </a:r>
          </a:p>
          <a:p>
            <a:endParaRPr lang="de-DE" dirty="0"/>
          </a:p>
          <a:p>
            <a:r>
              <a:rPr lang="de-DE" dirty="0"/>
              <a:t>Geld-zurück-garantie</a:t>
            </a:r>
          </a:p>
          <a:p>
            <a:r>
              <a:rPr lang="de-DE" dirty="0">
                <a:solidFill>
                  <a:srgbClr val="FF0000"/>
                </a:solidFill>
              </a:rPr>
              <a:t>(Wir geben unser Versprechen…eingezahltes Kapital bleibt weiterhin sicher. ) Prüfen, ob wir das hier überhaupt sagen oder den Baustein alleine stehen lassen.!</a:t>
            </a:r>
          </a:p>
        </p:txBody>
      </p:sp>
      <p:sp>
        <p:nvSpPr>
          <p:cNvPr id="4" name="Foliennummernplatzhalter 3"/>
          <p:cNvSpPr>
            <a:spLocks noGrp="1"/>
          </p:cNvSpPr>
          <p:nvPr>
            <p:ph type="sldNum" sz="quarter" idx="10"/>
          </p:nvPr>
        </p:nvSpPr>
        <p:spPr/>
        <p:txBody>
          <a:bodyPr/>
          <a:lstStyle/>
          <a:p>
            <a:fld id="{3B817B72-62B0-4D9F-9530-834D362A3E71}" type="slidenum">
              <a:rPr lang="de-DE" smtClean="0"/>
              <a:pPr/>
              <a:t>49</a:t>
            </a:fld>
            <a:endParaRPr lang="de-DE"/>
          </a:p>
        </p:txBody>
      </p:sp>
    </p:spTree>
    <p:extLst>
      <p:ext uri="{BB962C8B-B14F-4D97-AF65-F5344CB8AC3E}">
        <p14:creationId xmlns:p14="http://schemas.microsoft.com/office/powerpoint/2010/main" val="13894422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Viel Erfolg mit dem neuen SI Global Garant </a:t>
            </a:r>
            <a:r>
              <a:rPr lang="de-DE" dirty="0" err="1"/>
              <a:t>Invest</a:t>
            </a:r>
            <a:r>
              <a:rPr lang="de-DE" dirty="0"/>
              <a:t> – außerdem eine ruhige und besinnliche Weihnachtszeit. Und natürlich: Bleiben Sie gesund! Ihr Team aus dem Produktmarketing Leben und Renten!</a:t>
            </a:r>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50</a:t>
            </a:fld>
            <a:endParaRPr lang="de-DE" altLang="de-DE" dirty="0"/>
          </a:p>
        </p:txBody>
      </p:sp>
    </p:spTree>
    <p:extLst>
      <p:ext uri="{BB962C8B-B14F-4D97-AF65-F5344CB8AC3E}">
        <p14:creationId xmlns:p14="http://schemas.microsoft.com/office/powerpoint/2010/main" val="2353574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Volle Flexibilität: </a:t>
            </a:r>
          </a:p>
          <a:p>
            <a:r>
              <a:rPr lang="de-DE" dirty="0"/>
              <a:t>Das Leben ist nicht planbar und so kommt es im Alltag immer wieder vor, dass unterschiedliche Lebensereignisse dazu führen, dass unsere Kunden eine Beitragspause oder Beitragsfreistellung beantragen müssen, bereits eingezahlt Geld wieder ausgezahlt werden muss oder umgekehrt Gelder eingezahlt werden müssen.  Auch in der neuen SIGGI Produktgeneration hat sich hier nichts an den Bedingungen geändert. Das Produkt passt sich optimal und individuelle an die Lebensphasen ihrer Kunden an. </a:t>
            </a:r>
          </a:p>
          <a:p>
            <a:endParaRPr lang="de-DE" dirty="0"/>
          </a:p>
          <a:p>
            <a:r>
              <a:rPr lang="de-DE" dirty="0"/>
              <a:t>Entnahmen möglich, 1000€ Kapital müssen im Vertrag bleiben. </a:t>
            </a:r>
          </a:p>
        </p:txBody>
      </p:sp>
      <p:sp>
        <p:nvSpPr>
          <p:cNvPr id="4" name="Foliennummernplatzhalter 3"/>
          <p:cNvSpPr>
            <a:spLocks noGrp="1"/>
          </p:cNvSpPr>
          <p:nvPr>
            <p:ph type="sldNum" sz="quarter" idx="10"/>
          </p:nvPr>
        </p:nvSpPr>
        <p:spPr/>
        <p:txBody>
          <a:bodyPr/>
          <a:lstStyle/>
          <a:p>
            <a:fld id="{3B817B72-62B0-4D9F-9530-834D362A3E71}" type="slidenum">
              <a:rPr lang="de-DE" smtClean="0"/>
              <a:pPr/>
              <a:t>5</a:t>
            </a:fld>
            <a:endParaRPr lang="de-DE"/>
          </a:p>
        </p:txBody>
      </p:sp>
    </p:spTree>
    <p:extLst>
      <p:ext uri="{BB962C8B-B14F-4D97-AF65-F5344CB8AC3E}">
        <p14:creationId xmlns:p14="http://schemas.microsoft.com/office/powerpoint/2010/main" val="1493982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Formulierungsvorschläge:</a:t>
            </a:r>
          </a:p>
          <a:p>
            <a:endParaRPr lang="de-DE" b="1" dirty="0"/>
          </a:p>
          <a:p>
            <a:pPr marL="171432" indent="-171432">
              <a:buFont typeface="Arial" panose="020B0604020202020204" pitchFamily="34" charset="0"/>
              <a:buChar char="•"/>
            </a:pPr>
            <a:r>
              <a:rPr lang="de-DE" b="0" dirty="0"/>
              <a:t>Hier bekanntes Lebensphasenmodell</a:t>
            </a:r>
            <a:r>
              <a:rPr lang="de-DE" b="0" baseline="0" dirty="0"/>
              <a:t>. </a:t>
            </a:r>
          </a:p>
          <a:p>
            <a:endParaRPr lang="de-DE" dirty="0"/>
          </a:p>
        </p:txBody>
      </p:sp>
      <p:sp>
        <p:nvSpPr>
          <p:cNvPr id="4" name="Foliennummernplatzhalter 3"/>
          <p:cNvSpPr>
            <a:spLocks noGrp="1"/>
          </p:cNvSpPr>
          <p:nvPr>
            <p:ph type="sldNum" sz="quarter" idx="10"/>
          </p:nvPr>
        </p:nvSpPr>
        <p:spPr/>
        <p:txBody>
          <a:bodyPr/>
          <a:lstStyle/>
          <a:p>
            <a:fld id="{3B817B72-62B0-4D9F-9530-834D362A3E71}" type="slidenum">
              <a:rPr lang="de-DE" smtClean="0"/>
              <a:pPr/>
              <a:t>6</a:t>
            </a:fld>
            <a:endParaRPr lang="de-DE"/>
          </a:p>
        </p:txBody>
      </p:sp>
    </p:spTree>
    <p:extLst>
      <p:ext uri="{BB962C8B-B14F-4D97-AF65-F5344CB8AC3E}">
        <p14:creationId xmlns:p14="http://schemas.microsoft.com/office/powerpoint/2010/main" val="1697435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Ausgewählte Top-Fonds: </a:t>
            </a:r>
          </a:p>
          <a:p>
            <a:r>
              <a:rPr lang="de-DE" dirty="0"/>
              <a:t>Wie gewohnt managen wir unsere </a:t>
            </a:r>
            <a:r>
              <a:rPr lang="de-DE" dirty="0" err="1"/>
              <a:t>empfholen</a:t>
            </a:r>
            <a:r>
              <a:rPr lang="de-DE" dirty="0"/>
              <a:t> Fonds über unsere eigene Fondsverwaltung Signal Iduna Asset Management und passen diese im Anlagenkonzept passgerecht an das Produkt SIGGI an.  Zusätzlich bieten wir für </a:t>
            </a:r>
            <a:r>
              <a:rPr lang="de-DE" dirty="0" err="1"/>
              <a:t>Aktienafine</a:t>
            </a:r>
            <a:r>
              <a:rPr lang="de-DE" dirty="0"/>
              <a:t> Kunden eine große Auswahl an  Aktienfonds an. Auch hier können weiterhin 5 verschiedenen Fonds in das Produkt eingeschlossen werden. </a:t>
            </a:r>
          </a:p>
          <a:p>
            <a:endParaRPr lang="de-DE" dirty="0"/>
          </a:p>
          <a:p>
            <a:r>
              <a:rPr lang="de-DE" dirty="0"/>
              <a:t>Palette aus 33 Fonds möglich </a:t>
            </a:r>
          </a:p>
          <a:p>
            <a:endParaRPr lang="de-DE" dirty="0"/>
          </a:p>
          <a:p>
            <a:r>
              <a:rPr lang="de-DE" dirty="0"/>
              <a:t>Nachhaltigkeit wurde deutlich in den Vordergrund gestellt. Wir sind bei der Initiative…</a:t>
            </a:r>
          </a:p>
          <a:p>
            <a:endParaRPr lang="de-DE" dirty="0"/>
          </a:p>
          <a:p>
            <a:r>
              <a:rPr lang="de-DE" dirty="0"/>
              <a:t>Gebührenfreier Fondswechsel jederzeit möglich.</a:t>
            </a:r>
          </a:p>
        </p:txBody>
      </p:sp>
      <p:sp>
        <p:nvSpPr>
          <p:cNvPr id="4" name="Foliennummernplatzhalter 3"/>
          <p:cNvSpPr>
            <a:spLocks noGrp="1"/>
          </p:cNvSpPr>
          <p:nvPr>
            <p:ph type="sldNum" sz="quarter" idx="10"/>
          </p:nvPr>
        </p:nvSpPr>
        <p:spPr/>
        <p:txBody>
          <a:bodyPr/>
          <a:lstStyle/>
          <a:p>
            <a:fld id="{3B817B72-62B0-4D9F-9530-834D362A3E71}" type="slidenum">
              <a:rPr lang="de-DE" smtClean="0"/>
              <a:pPr/>
              <a:t>7</a:t>
            </a:fld>
            <a:endParaRPr lang="de-DE"/>
          </a:p>
        </p:txBody>
      </p:sp>
    </p:spTree>
    <p:extLst>
      <p:ext uri="{BB962C8B-B14F-4D97-AF65-F5344CB8AC3E}">
        <p14:creationId xmlns:p14="http://schemas.microsoft.com/office/powerpoint/2010/main" val="26663675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Geld-zurück-garantie</a:t>
            </a:r>
          </a:p>
          <a:p>
            <a:r>
              <a:rPr lang="de-DE" dirty="0"/>
              <a:t>Wir geben unser Versprechen…eingezahltes Kapital bleibt weiterhin sicher. </a:t>
            </a:r>
          </a:p>
          <a:p>
            <a:endParaRPr lang="de-DE" dirty="0"/>
          </a:p>
          <a:p>
            <a:r>
              <a:rPr lang="de-DE" dirty="0"/>
              <a:t>Die Beitragsgarantie ist weiterhin in 10er Schritten abschließbar. </a:t>
            </a:r>
          </a:p>
          <a:p>
            <a:endParaRPr lang="de-DE" dirty="0"/>
          </a:p>
          <a:p>
            <a:r>
              <a:rPr lang="de-DE" dirty="0"/>
              <a:t>Jederzeit kann man die Garantie manuelle auf Anfrage an den aktuelle höchst möglichen Stand anpassen. </a:t>
            </a:r>
          </a:p>
          <a:p>
            <a:endParaRPr lang="de-DE" dirty="0"/>
          </a:p>
          <a:p>
            <a:r>
              <a:rPr lang="de-DE" dirty="0"/>
              <a:t>Der neue Garantieplan Sicherheit+ bietet vielfältige Möglichkeiten und ermöglicht neue verschiedene Garantievariationen. </a:t>
            </a:r>
          </a:p>
        </p:txBody>
      </p:sp>
      <p:sp>
        <p:nvSpPr>
          <p:cNvPr id="4" name="Foliennummernplatzhalter 3"/>
          <p:cNvSpPr>
            <a:spLocks noGrp="1"/>
          </p:cNvSpPr>
          <p:nvPr>
            <p:ph type="sldNum" sz="quarter" idx="10"/>
          </p:nvPr>
        </p:nvSpPr>
        <p:spPr/>
        <p:txBody>
          <a:bodyPr/>
          <a:lstStyle/>
          <a:p>
            <a:fld id="{3B817B72-62B0-4D9F-9530-834D362A3E71}" type="slidenum">
              <a:rPr lang="de-DE" smtClean="0"/>
              <a:pPr/>
              <a:t>8</a:t>
            </a:fld>
            <a:endParaRPr lang="de-DE"/>
          </a:p>
        </p:txBody>
      </p:sp>
    </p:spTree>
    <p:extLst>
      <p:ext uri="{BB962C8B-B14F-4D97-AF65-F5344CB8AC3E}">
        <p14:creationId xmlns:p14="http://schemas.microsoft.com/office/powerpoint/2010/main" val="55866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14C52C9-2A93-411D-9726-F06F86CA61DC}" type="slidenum">
              <a:rPr lang="de-DE" altLang="de-DE" smtClean="0"/>
              <a:pPr/>
              <a:t>9</a:t>
            </a:fld>
            <a:endParaRPr lang="de-DE" altLang="de-DE" dirty="0"/>
          </a:p>
        </p:txBody>
      </p:sp>
    </p:spTree>
    <p:extLst>
      <p:ext uri="{BB962C8B-B14F-4D97-AF65-F5344CB8AC3E}">
        <p14:creationId xmlns:p14="http://schemas.microsoft.com/office/powerpoint/2010/main" val="26545707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1">
    <p:bg>
      <p:bgPr>
        <a:solidFill>
          <a:schemeClr val="bg1">
            <a:alpha val="39000"/>
          </a:schemeClr>
        </a:solidFill>
        <a:effectLst/>
      </p:bgPr>
    </p:bg>
    <p:spTree>
      <p:nvGrpSpPr>
        <p:cNvPr id="1" name=""/>
        <p:cNvGrpSpPr/>
        <p:nvPr/>
      </p:nvGrpSpPr>
      <p:grpSpPr>
        <a:xfrm>
          <a:off x="0" y="0"/>
          <a:ext cx="0" cy="0"/>
          <a:chOff x="0" y="0"/>
          <a:chExt cx="0" cy="0"/>
        </a:xfrm>
      </p:grpSpPr>
      <p:sp>
        <p:nvSpPr>
          <p:cNvPr id="4" name="Bildplatzhalter 3">
            <a:extLst>
              <a:ext uri="{FF2B5EF4-FFF2-40B4-BE49-F238E27FC236}">
                <a16:creationId xmlns:a16="http://schemas.microsoft.com/office/drawing/2014/main" id="{4637C5A0-F0A8-714B-887C-3BE9BFE89564}"/>
              </a:ext>
            </a:extLst>
          </p:cNvPr>
          <p:cNvSpPr>
            <a:spLocks noGrp="1"/>
          </p:cNvSpPr>
          <p:nvPr>
            <p:ph type="pic" sz="quarter" idx="12"/>
          </p:nvPr>
        </p:nvSpPr>
        <p:spPr>
          <a:xfrm>
            <a:off x="180000" y="259200"/>
            <a:ext cx="3229200" cy="1080000"/>
          </a:xfrm>
        </p:spPr>
        <p:txBody>
          <a:bodyPr anchor="ctr" anchorCtr="0">
            <a:normAutofit/>
          </a:bodyPr>
          <a:lstStyle>
            <a:lvl1pPr algn="ctr">
              <a:defRPr sz="1200"/>
            </a:lvl1pPr>
          </a:lstStyle>
          <a:p>
            <a:r>
              <a:rPr lang="de-DE"/>
              <a:t>Bild durch Klicken auf Symbol hinzufügen</a:t>
            </a:r>
            <a:endParaRPr lang="de-DE" dirty="0"/>
          </a:p>
        </p:txBody>
      </p:sp>
      <p:sp>
        <p:nvSpPr>
          <p:cNvPr id="6" name="Titel 5">
            <a:extLst>
              <a:ext uri="{FF2B5EF4-FFF2-40B4-BE49-F238E27FC236}">
                <a16:creationId xmlns:a16="http://schemas.microsoft.com/office/drawing/2014/main" id="{175747CF-A692-1A45-A5BA-E6E9B9EF72EE}"/>
              </a:ext>
            </a:extLst>
          </p:cNvPr>
          <p:cNvSpPr>
            <a:spLocks noGrp="1"/>
          </p:cNvSpPr>
          <p:nvPr>
            <p:ph type="title" hasCustomPrompt="1"/>
          </p:nvPr>
        </p:nvSpPr>
        <p:spPr>
          <a:xfrm>
            <a:off x="1127943" y="2617319"/>
            <a:ext cx="10944225" cy="1800200"/>
          </a:xfrm>
        </p:spPr>
        <p:txBody>
          <a:bodyPr/>
          <a:lstStyle>
            <a:lvl1pPr>
              <a:lnSpc>
                <a:spcPct val="100000"/>
              </a:lnSpc>
              <a:defRPr sz="4800"/>
            </a:lvl1pPr>
          </a:lstStyle>
          <a:p>
            <a:r>
              <a:rPr lang="de-DE" dirty="0"/>
              <a:t>Startseite mit</a:t>
            </a:r>
            <a:br>
              <a:rPr lang="de-DE" dirty="0"/>
            </a:br>
            <a:r>
              <a:rPr lang="de-DE" dirty="0"/>
              <a:t>Präsentationsthema</a:t>
            </a:r>
          </a:p>
        </p:txBody>
      </p:sp>
      <p:pic>
        <p:nvPicPr>
          <p:cNvPr id="12" name="Bild 4">
            <a:extLst>
              <a:ext uri="{FF2B5EF4-FFF2-40B4-BE49-F238E27FC236}">
                <a16:creationId xmlns:a16="http://schemas.microsoft.com/office/drawing/2014/main" id="{7DB244B4-0C42-E741-88BF-7307A32D15C4}"/>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3" name="Textplatzhalter 2">
            <a:extLst>
              <a:ext uri="{FF2B5EF4-FFF2-40B4-BE49-F238E27FC236}">
                <a16:creationId xmlns:a16="http://schemas.microsoft.com/office/drawing/2014/main" id="{A911AFC7-3C5F-D64B-AF7C-A861E875BA1C}"/>
              </a:ext>
            </a:extLst>
          </p:cNvPr>
          <p:cNvSpPr>
            <a:spLocks noGrp="1"/>
          </p:cNvSpPr>
          <p:nvPr>
            <p:ph type="body" sz="quarter" idx="14" hasCustomPrompt="1"/>
          </p:nvPr>
        </p:nvSpPr>
        <p:spPr>
          <a:xfrm>
            <a:off x="623888" y="6525846"/>
            <a:ext cx="5472112" cy="341313"/>
          </a:xfrm>
        </p:spPr>
        <p:txBody>
          <a:bodyPr/>
          <a:lstStyle>
            <a:lvl1pPr>
              <a:defRPr sz="1200" b="1">
                <a:solidFill>
                  <a:schemeClr val="tx2"/>
                </a:solidFill>
              </a:defRPr>
            </a:lvl1pPr>
          </a:lstStyle>
          <a:p>
            <a:r>
              <a:rPr lang="de-DE" altLang="de-DE" dirty="0"/>
              <a:t>Key Account Manager</a:t>
            </a:r>
          </a:p>
        </p:txBody>
      </p:sp>
      <p:sp>
        <p:nvSpPr>
          <p:cNvPr id="13" name="Datumsplatzhalter 1">
            <a:extLst>
              <a:ext uri="{FF2B5EF4-FFF2-40B4-BE49-F238E27FC236}">
                <a16:creationId xmlns:a16="http://schemas.microsoft.com/office/drawing/2014/main" id="{CCC49655-2FA0-414D-B6C6-8484BB5BEF12}"/>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fld id="{F184E35C-F06F-459A-A717-1F59C0766FB7}" type="datetime1">
              <a:rPr lang="de-DE" smtClean="0"/>
              <a:t>07.01.2021</a:t>
            </a:fld>
            <a:endParaRPr lang="de-DE" dirty="0"/>
          </a:p>
        </p:txBody>
      </p:sp>
      <p:sp>
        <p:nvSpPr>
          <p:cNvPr id="2" name="Fußzeilenplatzhalter 1">
            <a:extLst>
              <a:ext uri="{FF2B5EF4-FFF2-40B4-BE49-F238E27FC236}">
                <a16:creationId xmlns:a16="http://schemas.microsoft.com/office/drawing/2014/main" id="{EE9AE3A8-371A-E042-9A36-C00EB39D4A10}"/>
              </a:ext>
            </a:extLst>
          </p:cNvPr>
          <p:cNvSpPr>
            <a:spLocks noGrp="1"/>
          </p:cNvSpPr>
          <p:nvPr>
            <p:ph type="ftr" sz="quarter" idx="15"/>
          </p:nvPr>
        </p:nvSpPr>
        <p:spPr/>
        <p:txBody>
          <a:bodyPr/>
          <a:lstStyle/>
          <a:p>
            <a:r>
              <a:rPr lang="de-DE" altLang="de-DE" dirty="0"/>
              <a:t>SIGGI PG 2021</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Titel, Untertitel, Inhalt 2sp">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1" y="522002"/>
            <a:ext cx="10956113" cy="581281"/>
          </a:xfrm>
        </p:spPr>
        <p:txBody>
          <a:bodyPr/>
          <a:lstStyle>
            <a:lvl1pPr>
              <a:defRPr sz="3200"/>
            </a:lvl1pPr>
          </a:lstStyle>
          <a:p>
            <a:r>
              <a:rPr lang="de-DE" dirty="0"/>
              <a:t>Überschrift</a:t>
            </a:r>
          </a:p>
        </p:txBody>
      </p:sp>
      <p:sp>
        <p:nvSpPr>
          <p:cNvPr id="3" name="Inhaltsplatzhalter 2"/>
          <p:cNvSpPr>
            <a:spLocks noGrp="1"/>
          </p:cNvSpPr>
          <p:nvPr>
            <p:ph idx="1" hasCustomPrompt="1"/>
          </p:nvPr>
        </p:nvSpPr>
        <p:spPr>
          <a:xfrm>
            <a:off x="630000" y="1656000"/>
            <a:ext cx="10944227" cy="4249142"/>
          </a:xfrm>
        </p:spPr>
        <p:txBody>
          <a:bodyPr numCol="2" spcCol="252000"/>
          <a:lstStyle>
            <a:lvl1pPr>
              <a:lnSpc>
                <a:spcPts val="1725"/>
              </a:lnSpc>
              <a:spcBef>
                <a:spcPts val="0"/>
              </a:spcBef>
              <a:defRPr sz="1350"/>
            </a:lvl1pPr>
            <a:lvl2pPr>
              <a:defRPr sz="1350"/>
            </a:lvl2pPr>
            <a:lvl3pPr>
              <a:defRPr sz="1350"/>
            </a:lvl3pPr>
            <a:lvl4pPr>
              <a:defRPr sz="1350"/>
            </a:lvl4pPr>
            <a:lvl5pPr>
              <a:defRPr sz="1350"/>
            </a:lvl5pPr>
          </a:lstStyle>
          <a:p>
            <a:pPr lvl="0"/>
            <a:r>
              <a:rPr lang="de-DE" dirty="0"/>
              <a:t>Setzen Sie eine volle Seitenbreite bitte sparsam ein, da Zeilen dieser Länge schwer zu lesen sind und weniger im Gedächtnis bleiben. Manchmal bietet sich diese Darstellung allerdings an, so wie bei dieser Erklärung:</a:t>
            </a:r>
          </a:p>
          <a:p>
            <a:pPr lvl="0"/>
            <a:endParaRPr lang="de-DE" dirty="0"/>
          </a:p>
        </p:txBody>
      </p:sp>
      <p:sp>
        <p:nvSpPr>
          <p:cNvPr id="4" name="Fußzeilenplatzhalter 3"/>
          <p:cNvSpPr>
            <a:spLocks noGrp="1"/>
          </p:cNvSpPr>
          <p:nvPr>
            <p:ph type="ftr" sz="quarter" idx="10"/>
          </p:nvPr>
        </p:nvSpPr>
        <p:spPr/>
        <p:txBody>
          <a:bodyPr/>
          <a:lstStyle>
            <a:lvl1pPr>
              <a:defRPr/>
            </a:lvl1pPr>
          </a:lstStyle>
          <a:p>
            <a:endParaRPr lang="de-DE" dirty="0"/>
          </a:p>
        </p:txBody>
      </p:sp>
      <p:sp>
        <p:nvSpPr>
          <p:cNvPr id="6" name="Datumsplatzhalter 5"/>
          <p:cNvSpPr>
            <a:spLocks noGrp="1"/>
          </p:cNvSpPr>
          <p:nvPr>
            <p:ph type="dt" sz="half" idx="11"/>
          </p:nvPr>
        </p:nvSpPr>
        <p:spPr/>
        <p:txBody>
          <a:bodyPr/>
          <a:lstStyle/>
          <a:p>
            <a:fld id="{5FDD1A7E-8D31-454A-A37A-08237406CCE6}" type="datetimeFigureOut">
              <a:rPr lang="de-DE" smtClean="0"/>
              <a:pPr/>
              <a:t>07.01.2021</a:t>
            </a:fld>
            <a:endParaRPr lang="de-DE" dirty="0"/>
          </a:p>
        </p:txBody>
      </p:sp>
      <p:sp>
        <p:nvSpPr>
          <p:cNvPr id="8" name="Textplatzhalter 7"/>
          <p:cNvSpPr>
            <a:spLocks noGrp="1"/>
          </p:cNvSpPr>
          <p:nvPr>
            <p:ph type="body" sz="quarter" idx="12" hasCustomPrompt="1"/>
          </p:nvPr>
        </p:nvSpPr>
        <p:spPr>
          <a:xfrm>
            <a:off x="630000" y="1116000"/>
            <a:ext cx="10944227" cy="525518"/>
          </a:xfrm>
        </p:spPr>
        <p:txBody>
          <a:bodyPr/>
          <a:lstStyle>
            <a:lvl1pPr>
              <a:defRPr sz="2000">
                <a:solidFill>
                  <a:schemeClr val="tx2"/>
                </a:solidFill>
              </a:defRPr>
            </a:lvl1pPr>
          </a:lstStyle>
          <a:p>
            <a:pPr lvl="0"/>
            <a:r>
              <a:rPr lang="de-DE" dirty="0"/>
              <a:t>Optionale Zwischenüberschrift</a:t>
            </a:r>
          </a:p>
        </p:txBody>
      </p:sp>
    </p:spTree>
    <p:extLst>
      <p:ext uri="{BB962C8B-B14F-4D97-AF65-F5344CB8AC3E}">
        <p14:creationId xmlns:p14="http://schemas.microsoft.com/office/powerpoint/2010/main" val="4293061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2">
    <p:spTree>
      <p:nvGrpSpPr>
        <p:cNvPr id="1" name=""/>
        <p:cNvGrpSpPr/>
        <p:nvPr/>
      </p:nvGrpSpPr>
      <p:grpSpPr>
        <a:xfrm>
          <a:off x="0" y="0"/>
          <a:ext cx="0" cy="0"/>
          <a:chOff x="0" y="0"/>
          <a:chExt cx="0" cy="0"/>
        </a:xfrm>
      </p:grpSpPr>
      <p:sp>
        <p:nvSpPr>
          <p:cNvPr id="7170" name="Rectangle 2"/>
          <p:cNvSpPr>
            <a:spLocks noGrp="1" noChangeArrowheads="1"/>
          </p:cNvSpPr>
          <p:nvPr>
            <p:ph type="ctrTitle" hasCustomPrompt="1"/>
          </p:nvPr>
        </p:nvSpPr>
        <p:spPr>
          <a:xfrm>
            <a:off x="1278000" y="2700000"/>
            <a:ext cx="10290113" cy="2529200"/>
          </a:xfrm>
        </p:spPr>
        <p:txBody>
          <a:bodyPr bIns="0"/>
          <a:lstStyle>
            <a:lvl1pPr>
              <a:lnSpc>
                <a:spcPct val="100000"/>
              </a:lnSpc>
              <a:defRPr sz="6600">
                <a:solidFill>
                  <a:schemeClr val="bg1"/>
                </a:solidFill>
              </a:defRPr>
            </a:lvl1pPr>
          </a:lstStyle>
          <a:p>
            <a:pPr lvl="0"/>
            <a:r>
              <a:rPr lang="de-DE" altLang="de-DE" noProof="0" dirty="0"/>
              <a:t>Präsentationsthema</a:t>
            </a:r>
            <a:br>
              <a:rPr lang="de-DE" altLang="de-DE" noProof="0" dirty="0"/>
            </a:br>
            <a:r>
              <a:rPr lang="de-DE" altLang="de-DE" noProof="0" dirty="0"/>
              <a:t>max. Schriftgröße 66</a:t>
            </a:r>
          </a:p>
        </p:txBody>
      </p:sp>
      <p:sp>
        <p:nvSpPr>
          <p:cNvPr id="6" name="Bildplatzhalter 3">
            <a:extLst>
              <a:ext uri="{FF2B5EF4-FFF2-40B4-BE49-F238E27FC236}">
                <a16:creationId xmlns:a16="http://schemas.microsoft.com/office/drawing/2014/main" id="{CCDBB66F-B75A-3A4A-8544-DDE16008D547}"/>
              </a:ext>
            </a:extLst>
          </p:cNvPr>
          <p:cNvSpPr>
            <a:spLocks noGrp="1"/>
          </p:cNvSpPr>
          <p:nvPr>
            <p:ph type="pic" sz="quarter" idx="12"/>
          </p:nvPr>
        </p:nvSpPr>
        <p:spPr>
          <a:xfrm>
            <a:off x="180000" y="259200"/>
            <a:ext cx="3229200" cy="1080000"/>
          </a:xfrm>
        </p:spPr>
        <p:txBody>
          <a:bodyPr anchor="ctr" anchorCtr="0">
            <a:normAutofit/>
          </a:bodyPr>
          <a:lstStyle>
            <a:lvl1pPr algn="ctr">
              <a:defRPr sz="1200"/>
            </a:lvl1pPr>
          </a:lstStyle>
          <a:p>
            <a:r>
              <a:rPr lang="de-DE"/>
              <a:t>Bild durch Klicken auf Symbol hinzufügen</a:t>
            </a:r>
            <a:endParaRPr lang="de-DE" dirty="0"/>
          </a:p>
        </p:txBody>
      </p:sp>
      <p:pic>
        <p:nvPicPr>
          <p:cNvPr id="9" name="Bild 4">
            <a:extLst>
              <a:ext uri="{FF2B5EF4-FFF2-40B4-BE49-F238E27FC236}">
                <a16:creationId xmlns:a16="http://schemas.microsoft.com/office/drawing/2014/main" id="{5A37F614-D74F-2B47-A1D9-5F2A23AEC9C1}"/>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8" name="Textplatzhalter 2">
            <a:extLst>
              <a:ext uri="{FF2B5EF4-FFF2-40B4-BE49-F238E27FC236}">
                <a16:creationId xmlns:a16="http://schemas.microsoft.com/office/drawing/2014/main" id="{75BB704D-65DD-A640-A7CD-DE706D6C553B}"/>
              </a:ext>
            </a:extLst>
          </p:cNvPr>
          <p:cNvSpPr>
            <a:spLocks noGrp="1"/>
          </p:cNvSpPr>
          <p:nvPr>
            <p:ph type="body" sz="quarter" idx="14" hasCustomPrompt="1"/>
          </p:nvPr>
        </p:nvSpPr>
        <p:spPr>
          <a:xfrm>
            <a:off x="623888" y="6525846"/>
            <a:ext cx="5472112" cy="341313"/>
          </a:xfrm>
        </p:spPr>
        <p:txBody>
          <a:bodyPr/>
          <a:lstStyle>
            <a:lvl1pPr>
              <a:defRPr sz="1200" b="1">
                <a:solidFill>
                  <a:schemeClr val="tx2"/>
                </a:solidFill>
              </a:defRPr>
            </a:lvl1pPr>
          </a:lstStyle>
          <a:p>
            <a:r>
              <a:rPr lang="de-DE" altLang="de-DE" dirty="0"/>
              <a:t>Key Account Manager</a:t>
            </a:r>
          </a:p>
        </p:txBody>
      </p:sp>
      <p:sp>
        <p:nvSpPr>
          <p:cNvPr id="13" name="Datumsplatzhalter 1">
            <a:extLst>
              <a:ext uri="{FF2B5EF4-FFF2-40B4-BE49-F238E27FC236}">
                <a16:creationId xmlns:a16="http://schemas.microsoft.com/office/drawing/2014/main" id="{F1C31B4B-0687-B84D-8670-406BD4B5FC62}"/>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fld id="{D54B5677-C2B4-476C-A386-C866510D36EE}" type="datetime1">
              <a:rPr lang="de-DE" smtClean="0"/>
              <a:t>07.01.2021</a:t>
            </a:fld>
            <a:endParaRPr lang="de-DE" dirty="0"/>
          </a:p>
        </p:txBody>
      </p:sp>
      <p:sp>
        <p:nvSpPr>
          <p:cNvPr id="2" name="Fußzeilenplatzhalter 1">
            <a:extLst>
              <a:ext uri="{FF2B5EF4-FFF2-40B4-BE49-F238E27FC236}">
                <a16:creationId xmlns:a16="http://schemas.microsoft.com/office/drawing/2014/main" id="{F56BB881-66E9-0C4D-BBDA-C072C45A9FC2}"/>
              </a:ext>
            </a:extLst>
          </p:cNvPr>
          <p:cNvSpPr>
            <a:spLocks noGrp="1"/>
          </p:cNvSpPr>
          <p:nvPr>
            <p:ph type="ftr" sz="quarter" idx="15"/>
          </p:nvPr>
        </p:nvSpPr>
        <p:spPr/>
        <p:txBody>
          <a:bodyPr/>
          <a:lstStyle/>
          <a:p>
            <a:r>
              <a:rPr lang="de-DE" altLang="de-DE"/>
              <a:t>Kurztitel</a:t>
            </a:r>
            <a:endParaRPr lang="de-DE" altLang="de-DE" dirty="0"/>
          </a:p>
        </p:txBody>
      </p:sp>
    </p:spTree>
    <p:extLst>
      <p:ext uri="{BB962C8B-B14F-4D97-AF65-F5344CB8AC3E}">
        <p14:creationId xmlns:p14="http://schemas.microsoft.com/office/powerpoint/2010/main" val="3829844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 3">
    <p:spTree>
      <p:nvGrpSpPr>
        <p:cNvPr id="1" name=""/>
        <p:cNvGrpSpPr/>
        <p:nvPr/>
      </p:nvGrpSpPr>
      <p:grpSpPr>
        <a:xfrm>
          <a:off x="0" y="0"/>
          <a:ext cx="0" cy="0"/>
          <a:chOff x="0" y="0"/>
          <a:chExt cx="0" cy="0"/>
        </a:xfrm>
      </p:grpSpPr>
      <p:sp>
        <p:nvSpPr>
          <p:cNvPr id="7170" name="Rectangle 2"/>
          <p:cNvSpPr>
            <a:spLocks noGrp="1" noChangeArrowheads="1"/>
          </p:cNvSpPr>
          <p:nvPr>
            <p:ph type="ctrTitle" hasCustomPrompt="1"/>
          </p:nvPr>
        </p:nvSpPr>
        <p:spPr>
          <a:xfrm>
            <a:off x="1278000" y="2748600"/>
            <a:ext cx="10290113" cy="2241168"/>
          </a:xfrm>
        </p:spPr>
        <p:txBody>
          <a:bodyPr bIns="0"/>
          <a:lstStyle>
            <a:lvl1pPr>
              <a:lnSpc>
                <a:spcPct val="100000"/>
              </a:lnSpc>
              <a:defRPr sz="3700">
                <a:solidFill>
                  <a:schemeClr val="bg1"/>
                </a:solidFill>
              </a:defRPr>
            </a:lvl1pPr>
          </a:lstStyle>
          <a:p>
            <a:pPr lvl="0"/>
            <a:r>
              <a:rPr lang="de-DE" altLang="de-DE" noProof="0" dirty="0"/>
              <a:t>Falls das Präsentationsthema etwas</a:t>
            </a:r>
            <a:br>
              <a:rPr lang="de-DE" altLang="de-DE" noProof="0" dirty="0"/>
            </a:br>
            <a:r>
              <a:rPr lang="de-DE" altLang="de-DE" noProof="0" dirty="0"/>
              <a:t>länger ist, kann die Schriftgröße bis</a:t>
            </a:r>
            <a:br>
              <a:rPr lang="de-DE" altLang="de-DE" noProof="0" dirty="0"/>
            </a:br>
            <a:r>
              <a:rPr lang="de-DE" altLang="de-DE" noProof="0" dirty="0"/>
              <a:t>auf 37 </a:t>
            </a:r>
            <a:r>
              <a:rPr lang="de-DE" altLang="de-DE" noProof="0" dirty="0" err="1"/>
              <a:t>pt</a:t>
            </a:r>
            <a:r>
              <a:rPr lang="de-DE" altLang="de-DE" noProof="0" dirty="0"/>
              <a:t> verkleinert werden</a:t>
            </a:r>
          </a:p>
        </p:txBody>
      </p:sp>
      <p:sp>
        <p:nvSpPr>
          <p:cNvPr id="8" name="Bildplatzhalter 3">
            <a:extLst>
              <a:ext uri="{FF2B5EF4-FFF2-40B4-BE49-F238E27FC236}">
                <a16:creationId xmlns:a16="http://schemas.microsoft.com/office/drawing/2014/main" id="{6D56FE6E-C33A-4D49-9160-09D5585FE312}"/>
              </a:ext>
            </a:extLst>
          </p:cNvPr>
          <p:cNvSpPr>
            <a:spLocks noGrp="1"/>
          </p:cNvSpPr>
          <p:nvPr>
            <p:ph type="pic" sz="quarter" idx="12"/>
          </p:nvPr>
        </p:nvSpPr>
        <p:spPr>
          <a:xfrm>
            <a:off x="180000" y="259200"/>
            <a:ext cx="3229200" cy="1080000"/>
          </a:xfrm>
        </p:spPr>
        <p:txBody>
          <a:bodyPr anchor="ctr" anchorCtr="0">
            <a:normAutofit/>
          </a:bodyPr>
          <a:lstStyle>
            <a:lvl1pPr algn="ctr">
              <a:defRPr sz="1200"/>
            </a:lvl1pPr>
          </a:lstStyle>
          <a:p>
            <a:r>
              <a:rPr lang="de-DE"/>
              <a:t>Bild durch Klicken auf Symbol hinzufügen</a:t>
            </a:r>
            <a:endParaRPr lang="de-DE" dirty="0"/>
          </a:p>
        </p:txBody>
      </p:sp>
      <p:pic>
        <p:nvPicPr>
          <p:cNvPr id="10" name="Bild 4">
            <a:extLst>
              <a:ext uri="{FF2B5EF4-FFF2-40B4-BE49-F238E27FC236}">
                <a16:creationId xmlns:a16="http://schemas.microsoft.com/office/drawing/2014/main" id="{710F61C5-42F3-9D4B-B2CE-D525FEE00FB4}"/>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3" name="Textfeld 2">
            <a:extLst>
              <a:ext uri="{FF2B5EF4-FFF2-40B4-BE49-F238E27FC236}">
                <a16:creationId xmlns:a16="http://schemas.microsoft.com/office/drawing/2014/main" id="{074B4E99-25ED-7847-A5DE-1AE7E21E012F}"/>
              </a:ext>
            </a:extLst>
          </p:cNvPr>
          <p:cNvSpPr txBox="1"/>
          <p:nvPr userDrawn="1"/>
        </p:nvSpPr>
        <p:spPr>
          <a:xfrm>
            <a:off x="-1186405" y="486137"/>
            <a:ext cx="0" cy="0"/>
          </a:xfrm>
          <a:prstGeom prst="rect">
            <a:avLst/>
          </a:prstGeom>
          <a:noFill/>
        </p:spPr>
        <p:txBody>
          <a:bodyPr wrap="none" lIns="0" tIns="0" rIns="0" bIns="0" rtlCol="0">
            <a:noAutofit/>
          </a:bodyPr>
          <a:lstStyle/>
          <a:p>
            <a:pPr algn="l">
              <a:buClr>
                <a:schemeClr val="tx1"/>
              </a:buClr>
              <a:buSzPct val="101000"/>
            </a:pPr>
            <a:endParaRPr lang="de-DE" sz="1800" dirty="0"/>
          </a:p>
        </p:txBody>
      </p:sp>
      <p:sp>
        <p:nvSpPr>
          <p:cNvPr id="9" name="Textplatzhalter 2">
            <a:extLst>
              <a:ext uri="{FF2B5EF4-FFF2-40B4-BE49-F238E27FC236}">
                <a16:creationId xmlns:a16="http://schemas.microsoft.com/office/drawing/2014/main" id="{3904D40F-B059-5442-A2E8-CAA9B5462666}"/>
              </a:ext>
            </a:extLst>
          </p:cNvPr>
          <p:cNvSpPr>
            <a:spLocks noGrp="1"/>
          </p:cNvSpPr>
          <p:nvPr>
            <p:ph type="body" sz="quarter" idx="14" hasCustomPrompt="1"/>
          </p:nvPr>
        </p:nvSpPr>
        <p:spPr>
          <a:xfrm>
            <a:off x="623888" y="6525846"/>
            <a:ext cx="5472112" cy="341313"/>
          </a:xfrm>
        </p:spPr>
        <p:txBody>
          <a:bodyPr/>
          <a:lstStyle>
            <a:lvl1pPr>
              <a:defRPr sz="1200" b="1">
                <a:solidFill>
                  <a:schemeClr val="tx2"/>
                </a:solidFill>
              </a:defRPr>
            </a:lvl1pPr>
          </a:lstStyle>
          <a:p>
            <a:r>
              <a:rPr lang="de-DE" altLang="de-DE" dirty="0"/>
              <a:t>Key Account Manager</a:t>
            </a:r>
          </a:p>
        </p:txBody>
      </p:sp>
      <p:sp>
        <p:nvSpPr>
          <p:cNvPr id="13" name="Datumsplatzhalter 1">
            <a:extLst>
              <a:ext uri="{FF2B5EF4-FFF2-40B4-BE49-F238E27FC236}">
                <a16:creationId xmlns:a16="http://schemas.microsoft.com/office/drawing/2014/main" id="{34421869-F3BB-5749-83C6-74F9CE9CC1E5}"/>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fld id="{30430963-396D-4113-A031-D131A5B101C2}" type="datetime1">
              <a:rPr lang="de-DE" smtClean="0"/>
              <a:t>07.01.2021</a:t>
            </a:fld>
            <a:endParaRPr lang="de-DE" dirty="0"/>
          </a:p>
        </p:txBody>
      </p:sp>
      <p:sp>
        <p:nvSpPr>
          <p:cNvPr id="2" name="Fußzeilenplatzhalter 1">
            <a:extLst>
              <a:ext uri="{FF2B5EF4-FFF2-40B4-BE49-F238E27FC236}">
                <a16:creationId xmlns:a16="http://schemas.microsoft.com/office/drawing/2014/main" id="{B5430655-1D2B-A34C-81A3-B34B74FF9C7E}"/>
              </a:ext>
            </a:extLst>
          </p:cNvPr>
          <p:cNvSpPr>
            <a:spLocks noGrp="1"/>
          </p:cNvSpPr>
          <p:nvPr>
            <p:ph type="ftr" sz="quarter" idx="15"/>
          </p:nvPr>
        </p:nvSpPr>
        <p:spPr/>
        <p:txBody>
          <a:bodyPr/>
          <a:lstStyle/>
          <a:p>
            <a:r>
              <a:rPr lang="de-DE" altLang="de-DE"/>
              <a:t>Kurztitel</a:t>
            </a:r>
            <a:endParaRPr lang="de-DE" altLang="de-DE" dirty="0"/>
          </a:p>
        </p:txBody>
      </p:sp>
    </p:spTree>
    <p:extLst>
      <p:ext uri="{BB962C8B-B14F-4D97-AF65-F5344CB8AC3E}">
        <p14:creationId xmlns:p14="http://schemas.microsoft.com/office/powerpoint/2010/main" val="1074239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folie 4">
    <p:spTree>
      <p:nvGrpSpPr>
        <p:cNvPr id="1" name=""/>
        <p:cNvGrpSpPr/>
        <p:nvPr/>
      </p:nvGrpSpPr>
      <p:grpSpPr>
        <a:xfrm>
          <a:off x="0" y="0"/>
          <a:ext cx="0" cy="0"/>
          <a:chOff x="0" y="0"/>
          <a:chExt cx="0" cy="0"/>
        </a:xfrm>
      </p:grpSpPr>
      <p:sp>
        <p:nvSpPr>
          <p:cNvPr id="9" name="Bildplatzhalter 7"/>
          <p:cNvSpPr>
            <a:spLocks noGrp="1"/>
          </p:cNvSpPr>
          <p:nvPr>
            <p:ph type="pic" sz="quarter" idx="12" hasCustomPrompt="1"/>
          </p:nvPr>
        </p:nvSpPr>
        <p:spPr>
          <a:xfrm>
            <a:off x="180000" y="980728"/>
            <a:ext cx="11833200" cy="5040560"/>
          </a:xfrm>
          <a:solidFill>
            <a:schemeClr val="bg2"/>
          </a:solidFill>
        </p:spPr>
        <p:txBody>
          <a:bodyPr anchor="t" anchorCtr="0"/>
          <a:lstStyle>
            <a:lvl1pPr algn="l">
              <a:defRPr/>
            </a:lvl1pPr>
          </a:lstStyle>
          <a:p>
            <a:r>
              <a:rPr lang="de-DE" dirty="0"/>
              <a:t>Bild auf Platzhalter ziehen oder durch Klicken auf Symbol hinzufügen</a:t>
            </a:r>
          </a:p>
        </p:txBody>
      </p:sp>
      <p:sp>
        <p:nvSpPr>
          <p:cNvPr id="4" name="Bildplatzhalter 3">
            <a:extLst>
              <a:ext uri="{FF2B5EF4-FFF2-40B4-BE49-F238E27FC236}">
                <a16:creationId xmlns:a16="http://schemas.microsoft.com/office/drawing/2014/main" id="{B165A349-616A-DB4B-9492-0406BBC9AF2B}"/>
              </a:ext>
            </a:extLst>
          </p:cNvPr>
          <p:cNvSpPr>
            <a:spLocks noGrp="1"/>
          </p:cNvSpPr>
          <p:nvPr>
            <p:ph type="pic" sz="quarter" idx="15"/>
          </p:nvPr>
        </p:nvSpPr>
        <p:spPr>
          <a:xfrm>
            <a:off x="1127125" y="2664974"/>
            <a:ext cx="8209235" cy="764099"/>
          </a:xfrm>
          <a:solidFill>
            <a:schemeClr val="tx2"/>
          </a:solidFill>
        </p:spPr>
        <p:txBody>
          <a:bodyPr/>
          <a:lstStyle>
            <a:lvl1pPr>
              <a:defRPr sz="800">
                <a:solidFill>
                  <a:schemeClr val="tx2"/>
                </a:solidFill>
              </a:defRPr>
            </a:lvl1pPr>
          </a:lstStyle>
          <a:p>
            <a:r>
              <a:rPr lang="de-DE"/>
              <a:t>Bild durch Klicken auf Symbol hinzufügen</a:t>
            </a:r>
            <a:endParaRPr lang="de-DE" dirty="0"/>
          </a:p>
        </p:txBody>
      </p:sp>
      <p:sp>
        <p:nvSpPr>
          <p:cNvPr id="11" name="Bildplatzhalter 3">
            <a:extLst>
              <a:ext uri="{FF2B5EF4-FFF2-40B4-BE49-F238E27FC236}">
                <a16:creationId xmlns:a16="http://schemas.microsoft.com/office/drawing/2014/main" id="{BC509772-7CC8-444D-A50B-EEA714F731C9}"/>
              </a:ext>
            </a:extLst>
          </p:cNvPr>
          <p:cNvSpPr>
            <a:spLocks noGrp="1"/>
          </p:cNvSpPr>
          <p:nvPr>
            <p:ph type="pic" sz="quarter" idx="16"/>
          </p:nvPr>
        </p:nvSpPr>
        <p:spPr>
          <a:xfrm>
            <a:off x="1127125" y="3385503"/>
            <a:ext cx="8785299" cy="835658"/>
          </a:xfrm>
          <a:solidFill>
            <a:schemeClr val="tx2"/>
          </a:solidFill>
        </p:spPr>
        <p:txBody>
          <a:bodyPr/>
          <a:lstStyle>
            <a:lvl1pPr>
              <a:defRPr sz="800">
                <a:solidFill>
                  <a:schemeClr val="tx2"/>
                </a:solidFill>
              </a:defRPr>
            </a:lvl1pPr>
          </a:lstStyle>
          <a:p>
            <a:r>
              <a:rPr lang="de-DE"/>
              <a:t>Bild durch Klicken auf Symbol hinzufügen</a:t>
            </a:r>
            <a:endParaRPr lang="de-DE" dirty="0"/>
          </a:p>
        </p:txBody>
      </p:sp>
      <p:sp>
        <p:nvSpPr>
          <p:cNvPr id="13" name="Bildplatzhalter 3">
            <a:extLst>
              <a:ext uri="{FF2B5EF4-FFF2-40B4-BE49-F238E27FC236}">
                <a16:creationId xmlns:a16="http://schemas.microsoft.com/office/drawing/2014/main" id="{63346F26-7364-9846-A49E-B59771CCA9CE}"/>
              </a:ext>
            </a:extLst>
          </p:cNvPr>
          <p:cNvSpPr>
            <a:spLocks noGrp="1"/>
          </p:cNvSpPr>
          <p:nvPr>
            <p:ph type="pic" sz="quarter" idx="17"/>
          </p:nvPr>
        </p:nvSpPr>
        <p:spPr>
          <a:xfrm>
            <a:off x="1127125" y="4193025"/>
            <a:ext cx="2592611" cy="764099"/>
          </a:xfrm>
          <a:solidFill>
            <a:schemeClr val="tx2"/>
          </a:solidFill>
        </p:spPr>
        <p:txBody>
          <a:bodyPr/>
          <a:lstStyle>
            <a:lvl1pPr>
              <a:defRPr sz="800">
                <a:solidFill>
                  <a:schemeClr val="tx2"/>
                </a:solidFill>
              </a:defRPr>
            </a:lvl1pPr>
          </a:lstStyle>
          <a:p>
            <a:r>
              <a:rPr lang="de-DE"/>
              <a:t>Bild durch Klicken auf Symbol hinzufügen</a:t>
            </a:r>
            <a:endParaRPr lang="de-DE" dirty="0"/>
          </a:p>
        </p:txBody>
      </p:sp>
      <p:sp>
        <p:nvSpPr>
          <p:cNvPr id="7170" name="Rectangle 2"/>
          <p:cNvSpPr>
            <a:spLocks noGrp="1" noChangeArrowheads="1"/>
          </p:cNvSpPr>
          <p:nvPr>
            <p:ph type="ctrTitle" hasCustomPrompt="1"/>
          </p:nvPr>
        </p:nvSpPr>
        <p:spPr>
          <a:xfrm>
            <a:off x="1271589" y="2708993"/>
            <a:ext cx="8496820" cy="2160240"/>
          </a:xfrm>
        </p:spPr>
        <p:txBody>
          <a:bodyPr bIns="0"/>
          <a:lstStyle>
            <a:lvl1pPr>
              <a:lnSpc>
                <a:spcPct val="100000"/>
              </a:lnSpc>
              <a:defRPr sz="4800">
                <a:solidFill>
                  <a:schemeClr val="bg1"/>
                </a:solidFill>
              </a:defRPr>
            </a:lvl1pPr>
          </a:lstStyle>
          <a:p>
            <a:pPr lvl="0"/>
            <a:r>
              <a:rPr lang="de-DE" altLang="de-DE" noProof="0" dirty="0"/>
              <a:t>Alternativ kann das Thema</a:t>
            </a:r>
            <a:br>
              <a:rPr lang="de-DE" altLang="de-DE" noProof="0" dirty="0"/>
            </a:br>
            <a:r>
              <a:rPr lang="de-DE" altLang="de-DE" noProof="0" dirty="0"/>
              <a:t>auch auf einem Bild platziert</a:t>
            </a:r>
            <a:br>
              <a:rPr lang="de-DE" altLang="de-DE" noProof="0" dirty="0"/>
            </a:br>
            <a:r>
              <a:rPr lang="de-DE" altLang="de-DE" noProof="0" dirty="0"/>
              <a:t>werden</a:t>
            </a:r>
          </a:p>
        </p:txBody>
      </p:sp>
      <p:sp>
        <p:nvSpPr>
          <p:cNvPr id="8" name="Bildplatzhalter 3">
            <a:extLst>
              <a:ext uri="{FF2B5EF4-FFF2-40B4-BE49-F238E27FC236}">
                <a16:creationId xmlns:a16="http://schemas.microsoft.com/office/drawing/2014/main" id="{E60AB4EC-A61D-7E44-BBBD-22FA6AEE902C}"/>
              </a:ext>
            </a:extLst>
          </p:cNvPr>
          <p:cNvSpPr>
            <a:spLocks noGrp="1"/>
          </p:cNvSpPr>
          <p:nvPr>
            <p:ph type="pic" sz="quarter" idx="14"/>
          </p:nvPr>
        </p:nvSpPr>
        <p:spPr>
          <a:xfrm>
            <a:off x="182372" y="260713"/>
            <a:ext cx="3229200" cy="360000"/>
          </a:xfrm>
        </p:spPr>
        <p:txBody>
          <a:bodyPr anchor="ctr" anchorCtr="0">
            <a:normAutofit/>
          </a:bodyPr>
          <a:lstStyle>
            <a:lvl1pPr algn="ctr">
              <a:defRPr sz="1200"/>
            </a:lvl1pPr>
          </a:lstStyle>
          <a:p>
            <a:r>
              <a:rPr lang="de-DE"/>
              <a:t>Bild durch Klicken auf Symbol hinzufügen</a:t>
            </a:r>
            <a:endParaRPr lang="de-DE" dirty="0"/>
          </a:p>
        </p:txBody>
      </p:sp>
      <p:pic>
        <p:nvPicPr>
          <p:cNvPr id="12" name="Bild 4">
            <a:extLst>
              <a:ext uri="{FF2B5EF4-FFF2-40B4-BE49-F238E27FC236}">
                <a16:creationId xmlns:a16="http://schemas.microsoft.com/office/drawing/2014/main" id="{CE20E8C2-7090-8A4B-B786-018CDB96D652}"/>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15" name="Datumsplatzhalter 1">
            <a:extLst>
              <a:ext uri="{FF2B5EF4-FFF2-40B4-BE49-F238E27FC236}">
                <a16:creationId xmlns:a16="http://schemas.microsoft.com/office/drawing/2014/main" id="{4D3939C6-967C-1A4A-89C0-3717F5D51889}"/>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fld id="{BC7F4D29-F09B-4EED-8884-C18D987BB7AC}" type="datetime1">
              <a:rPr lang="de-DE" smtClean="0"/>
              <a:t>07.01.2021</a:t>
            </a:fld>
            <a:endParaRPr lang="de-DE" dirty="0"/>
          </a:p>
        </p:txBody>
      </p:sp>
      <p:sp>
        <p:nvSpPr>
          <p:cNvPr id="2" name="Fußzeilenplatzhalter 1">
            <a:extLst>
              <a:ext uri="{FF2B5EF4-FFF2-40B4-BE49-F238E27FC236}">
                <a16:creationId xmlns:a16="http://schemas.microsoft.com/office/drawing/2014/main" id="{18A519C3-CD7D-9647-99E4-E10690400C0D}"/>
              </a:ext>
            </a:extLst>
          </p:cNvPr>
          <p:cNvSpPr>
            <a:spLocks noGrp="1"/>
          </p:cNvSpPr>
          <p:nvPr>
            <p:ph type="ftr" sz="quarter" idx="19"/>
          </p:nvPr>
        </p:nvSpPr>
        <p:spPr/>
        <p:txBody>
          <a:bodyPr/>
          <a:lstStyle/>
          <a:p>
            <a:r>
              <a:rPr lang="de-DE" altLang="de-DE"/>
              <a:t>Kurztitel</a:t>
            </a:r>
            <a:endParaRPr lang="de-DE" altLang="de-DE" dirty="0"/>
          </a:p>
        </p:txBody>
      </p:sp>
    </p:spTree>
    <p:extLst>
      <p:ext uri="{BB962C8B-B14F-4D97-AF65-F5344CB8AC3E}">
        <p14:creationId xmlns:p14="http://schemas.microsoft.com/office/powerpoint/2010/main" val="1620727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folie 5">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E378049D-9675-354E-98A8-E2E2EF5C5723}"/>
              </a:ext>
            </a:extLst>
          </p:cNvPr>
          <p:cNvSpPr/>
          <p:nvPr userDrawn="1"/>
        </p:nvSpPr>
        <p:spPr bwMode="auto">
          <a:xfrm>
            <a:off x="180000" y="980728"/>
            <a:ext cx="11833200" cy="5040560"/>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600" b="0" i="0" u="none" strike="noStrike" cap="none" normalizeH="0" baseline="0" dirty="0">
              <a:ln>
                <a:noFill/>
              </a:ln>
              <a:solidFill>
                <a:schemeClr val="tx1"/>
              </a:solidFill>
              <a:effectLst/>
              <a:latin typeface="Arial" pitchFamily="34" charset="0"/>
              <a:cs typeface="Arial" pitchFamily="34" charset="0"/>
            </a:endParaRPr>
          </a:p>
        </p:txBody>
      </p:sp>
      <p:sp>
        <p:nvSpPr>
          <p:cNvPr id="8" name="Bildplatzhalter 3">
            <a:extLst>
              <a:ext uri="{FF2B5EF4-FFF2-40B4-BE49-F238E27FC236}">
                <a16:creationId xmlns:a16="http://schemas.microsoft.com/office/drawing/2014/main" id="{E60AB4EC-A61D-7E44-BBBD-22FA6AEE902C}"/>
              </a:ext>
            </a:extLst>
          </p:cNvPr>
          <p:cNvSpPr>
            <a:spLocks noGrp="1"/>
          </p:cNvSpPr>
          <p:nvPr>
            <p:ph type="pic" sz="quarter" idx="14"/>
          </p:nvPr>
        </p:nvSpPr>
        <p:spPr>
          <a:xfrm>
            <a:off x="180000" y="259200"/>
            <a:ext cx="3229200" cy="360000"/>
          </a:xfrm>
        </p:spPr>
        <p:txBody>
          <a:bodyPr anchor="ctr" anchorCtr="0">
            <a:normAutofit/>
          </a:bodyPr>
          <a:lstStyle>
            <a:lvl1pPr algn="ctr">
              <a:defRPr sz="1200"/>
            </a:lvl1pPr>
          </a:lstStyle>
          <a:p>
            <a:r>
              <a:rPr lang="de-DE"/>
              <a:t>Bild durch Klicken auf Symbol hinzufügen</a:t>
            </a:r>
            <a:endParaRPr lang="de-DE" dirty="0"/>
          </a:p>
        </p:txBody>
      </p:sp>
      <p:pic>
        <p:nvPicPr>
          <p:cNvPr id="12" name="Grafik 11">
            <a:extLst>
              <a:ext uri="{FF2B5EF4-FFF2-40B4-BE49-F238E27FC236}">
                <a16:creationId xmlns:a16="http://schemas.microsoft.com/office/drawing/2014/main" id="{F78F9B3B-3606-3840-9DEC-AD6DDEABE3B2}"/>
              </a:ext>
            </a:extLst>
          </p:cNvPr>
          <p:cNvPicPr>
            <a:picLocks noChangeAspect="1"/>
          </p:cNvPicPr>
          <p:nvPr userDrawn="1"/>
        </p:nvPicPr>
        <p:blipFill>
          <a:blip r:embed="rId2"/>
          <a:stretch>
            <a:fillRect/>
          </a:stretch>
        </p:blipFill>
        <p:spPr>
          <a:xfrm>
            <a:off x="0" y="4791600"/>
            <a:ext cx="1460500" cy="1473200"/>
          </a:xfrm>
          <a:prstGeom prst="rect">
            <a:avLst/>
          </a:prstGeom>
        </p:spPr>
      </p:pic>
      <p:sp>
        <p:nvSpPr>
          <p:cNvPr id="7170" name="Rectangle 2"/>
          <p:cNvSpPr>
            <a:spLocks noGrp="1" noChangeArrowheads="1"/>
          </p:cNvSpPr>
          <p:nvPr>
            <p:ph type="ctrTitle" hasCustomPrompt="1"/>
          </p:nvPr>
        </p:nvSpPr>
        <p:spPr>
          <a:xfrm>
            <a:off x="1260000" y="2708920"/>
            <a:ext cx="10296524" cy="1611080"/>
          </a:xfrm>
        </p:spPr>
        <p:txBody>
          <a:bodyPr bIns="0"/>
          <a:lstStyle>
            <a:lvl1pPr>
              <a:lnSpc>
                <a:spcPct val="100000"/>
              </a:lnSpc>
              <a:defRPr sz="4800">
                <a:solidFill>
                  <a:schemeClr val="bg1"/>
                </a:solidFill>
              </a:defRPr>
            </a:lvl1pPr>
          </a:lstStyle>
          <a:p>
            <a:pPr lvl="0"/>
            <a:r>
              <a:rPr lang="de-DE" altLang="de-DE" noProof="0" dirty="0"/>
              <a:t>Das Thema kann auch auf SI-Blau präsentiert werden</a:t>
            </a:r>
          </a:p>
        </p:txBody>
      </p:sp>
      <p:sp>
        <p:nvSpPr>
          <p:cNvPr id="10" name="Textplatzhalter 9">
            <a:extLst>
              <a:ext uri="{FF2B5EF4-FFF2-40B4-BE49-F238E27FC236}">
                <a16:creationId xmlns:a16="http://schemas.microsoft.com/office/drawing/2014/main" id="{E3853D30-887D-7F40-9EE3-FEC101FDA995}"/>
              </a:ext>
            </a:extLst>
          </p:cNvPr>
          <p:cNvSpPr>
            <a:spLocks noGrp="1"/>
          </p:cNvSpPr>
          <p:nvPr>
            <p:ph type="body" sz="quarter" idx="15" hasCustomPrompt="1"/>
          </p:nvPr>
        </p:nvSpPr>
        <p:spPr>
          <a:xfrm>
            <a:off x="1260000" y="4320000"/>
            <a:ext cx="8352804" cy="1473201"/>
          </a:xfrm>
        </p:spPr>
        <p:txBody>
          <a:bodyPr/>
          <a:lstStyle>
            <a:lvl1pPr>
              <a:lnSpc>
                <a:spcPts val="3500"/>
              </a:lnSpc>
              <a:spcBef>
                <a:spcPts val="0"/>
              </a:spcBef>
              <a:defRPr sz="2800">
                <a:solidFill>
                  <a:schemeClr val="bg1"/>
                </a:solidFill>
              </a:defRPr>
            </a:lvl1pPr>
            <a:lvl2pPr>
              <a:lnSpc>
                <a:spcPts val="3500"/>
              </a:lnSpc>
              <a:spcBef>
                <a:spcPts val="0"/>
              </a:spcBef>
              <a:defRPr sz="2800">
                <a:solidFill>
                  <a:schemeClr val="bg1"/>
                </a:solidFill>
              </a:defRPr>
            </a:lvl2pPr>
            <a:lvl3pPr>
              <a:lnSpc>
                <a:spcPts val="3500"/>
              </a:lnSpc>
              <a:spcBef>
                <a:spcPts val="0"/>
              </a:spcBef>
              <a:defRPr sz="2800">
                <a:solidFill>
                  <a:schemeClr val="bg1"/>
                </a:solidFill>
              </a:defRPr>
            </a:lvl3pPr>
            <a:lvl4pPr>
              <a:lnSpc>
                <a:spcPts val="3500"/>
              </a:lnSpc>
              <a:spcBef>
                <a:spcPts val="0"/>
              </a:spcBef>
              <a:defRPr sz="2800">
                <a:solidFill>
                  <a:schemeClr val="bg1"/>
                </a:solidFill>
              </a:defRPr>
            </a:lvl4pPr>
            <a:lvl5pPr>
              <a:lnSpc>
                <a:spcPts val="3500"/>
              </a:lnSpc>
              <a:spcBef>
                <a:spcPts val="0"/>
              </a:spcBef>
              <a:defRPr sz="2800">
                <a:solidFill>
                  <a:schemeClr val="bg1"/>
                </a:solidFill>
              </a:defRPr>
            </a:lvl5pPr>
          </a:lstStyle>
          <a:p>
            <a:pPr lvl="0"/>
            <a:r>
              <a:rPr lang="de-DE" dirty="0"/>
              <a:t>Außerdem ist unterhalb des Titels eine kurze, ergänzende Einordnung oder Erklärung möglich (mindestens Schriftgröße 28)</a:t>
            </a:r>
          </a:p>
        </p:txBody>
      </p:sp>
      <p:pic>
        <p:nvPicPr>
          <p:cNvPr id="17" name="Bild 4">
            <a:extLst>
              <a:ext uri="{FF2B5EF4-FFF2-40B4-BE49-F238E27FC236}">
                <a16:creationId xmlns:a16="http://schemas.microsoft.com/office/drawing/2014/main" id="{1A7BB69A-DE24-854F-8E18-39EE71CB7B8F}"/>
              </a:ext>
            </a:extLst>
          </p:cNvPr>
          <p:cNvPicPr preferRelativeResize="0">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16" name="Datumsplatzhalter 1">
            <a:extLst>
              <a:ext uri="{FF2B5EF4-FFF2-40B4-BE49-F238E27FC236}">
                <a16:creationId xmlns:a16="http://schemas.microsoft.com/office/drawing/2014/main" id="{ABCD78B5-E4D6-884B-ACA9-1B50970CC79E}"/>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fld id="{4832D243-ED8D-401B-B59C-B38C4EE696AA}" type="datetime1">
              <a:rPr lang="de-DE" smtClean="0"/>
              <a:t>07.01.2021</a:t>
            </a:fld>
            <a:endParaRPr lang="de-DE" dirty="0"/>
          </a:p>
        </p:txBody>
      </p:sp>
      <p:sp>
        <p:nvSpPr>
          <p:cNvPr id="2" name="Fußzeilenplatzhalter 1">
            <a:extLst>
              <a:ext uri="{FF2B5EF4-FFF2-40B4-BE49-F238E27FC236}">
                <a16:creationId xmlns:a16="http://schemas.microsoft.com/office/drawing/2014/main" id="{AE52E6DC-C718-1A48-BB19-6DF885BD04A8}"/>
              </a:ext>
            </a:extLst>
          </p:cNvPr>
          <p:cNvSpPr>
            <a:spLocks noGrp="1"/>
          </p:cNvSpPr>
          <p:nvPr>
            <p:ph type="ftr" sz="quarter" idx="19"/>
          </p:nvPr>
        </p:nvSpPr>
        <p:spPr/>
        <p:txBody>
          <a:bodyPr/>
          <a:lstStyle/>
          <a:p>
            <a:r>
              <a:rPr lang="de-DE" altLang="de-DE"/>
              <a:t>Kurztitel</a:t>
            </a:r>
            <a:endParaRPr lang="de-DE" altLang="de-DE" dirty="0"/>
          </a:p>
        </p:txBody>
      </p:sp>
    </p:spTree>
    <p:extLst>
      <p:ext uri="{BB962C8B-B14F-4D97-AF65-F5344CB8AC3E}">
        <p14:creationId xmlns:p14="http://schemas.microsoft.com/office/powerpoint/2010/main" val="640486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ter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0000" y="522000"/>
            <a:ext cx="10956113" cy="581281"/>
          </a:xfrm>
        </p:spPr>
        <p:txBody>
          <a:bodyPr/>
          <a:lstStyle>
            <a:lvl1pPr>
              <a:defRPr sz="3000"/>
            </a:lvl1pPr>
          </a:lstStyle>
          <a:p>
            <a:r>
              <a:rPr lang="de-DE" dirty="0"/>
              <a:t>Überschrift</a:t>
            </a:r>
          </a:p>
        </p:txBody>
      </p:sp>
      <p:sp>
        <p:nvSpPr>
          <p:cNvPr id="3" name="Inhaltsplatzhalter 2"/>
          <p:cNvSpPr>
            <a:spLocks noGrp="1"/>
          </p:cNvSpPr>
          <p:nvPr>
            <p:ph idx="1" hasCustomPrompt="1"/>
          </p:nvPr>
        </p:nvSpPr>
        <p:spPr>
          <a:xfrm>
            <a:off x="630000" y="1656000"/>
            <a:ext cx="10944226" cy="4249142"/>
          </a:xfrm>
        </p:spPr>
        <p:txBody>
          <a:bodyPr/>
          <a:lstStyle>
            <a:lvl1pPr>
              <a:lnSpc>
                <a:spcPts val="2300"/>
              </a:lnSpc>
              <a:spcBef>
                <a:spcPts val="0"/>
              </a:spcBef>
              <a:defRPr sz="1800"/>
            </a:lvl1pPr>
            <a:lvl2pPr>
              <a:defRPr sz="1800"/>
            </a:lvl2pPr>
            <a:lvl3pPr>
              <a:defRPr sz="1800"/>
            </a:lvl3pPr>
            <a:lvl4pPr>
              <a:defRPr sz="1800"/>
            </a:lvl4pPr>
            <a:lvl5pPr>
              <a:defRPr sz="1800"/>
            </a:lvl5pPr>
          </a:lstStyle>
          <a:p>
            <a:pPr lvl="0"/>
            <a:r>
              <a:rPr lang="de-DE" dirty="0"/>
              <a:t>Setzen Sie eine volle Seitenbreite bitte sparsam ein, da Zeilen dieser Länge schwer zu lesen sind und weniger im Gedächtnis bleiben. Manchmal bietet sich diese Darstellung allerdings an, so wie bei dieser Erklärung:</a:t>
            </a:r>
          </a:p>
          <a:p>
            <a:pPr lvl="0"/>
            <a:endParaRPr lang="de-DE" dirty="0"/>
          </a:p>
        </p:txBody>
      </p:sp>
      <p:sp>
        <p:nvSpPr>
          <p:cNvPr id="4" name="Fußzeilenplatzhalter 3"/>
          <p:cNvSpPr>
            <a:spLocks noGrp="1"/>
          </p:cNvSpPr>
          <p:nvPr>
            <p:ph type="ftr" sz="quarter" idx="10"/>
          </p:nvPr>
        </p:nvSpPr>
        <p:spPr/>
        <p:txBody>
          <a:bodyPr/>
          <a:lstStyle>
            <a:lvl1pPr>
              <a:defRPr/>
            </a:lvl1pPr>
          </a:lstStyle>
          <a:p>
            <a:r>
              <a:rPr lang="de-DE" altLang="de-DE"/>
              <a:t>Kurztitel</a:t>
            </a:r>
            <a:endParaRPr lang="de-DE" altLang="de-DE" dirty="0"/>
          </a:p>
        </p:txBody>
      </p:sp>
      <p:sp>
        <p:nvSpPr>
          <p:cNvPr id="6" name="Datumsplatzhalter 5"/>
          <p:cNvSpPr>
            <a:spLocks noGrp="1"/>
          </p:cNvSpPr>
          <p:nvPr>
            <p:ph type="dt" sz="half" idx="11"/>
          </p:nvPr>
        </p:nvSpPr>
        <p:spPr/>
        <p:txBody>
          <a:bodyPr/>
          <a:lstStyle/>
          <a:p>
            <a:fld id="{394A946B-447F-4C2D-9D50-6BE13E886CFD}" type="datetime1">
              <a:rPr lang="de-DE" smtClean="0"/>
              <a:t>07.01.2021</a:t>
            </a:fld>
            <a:endParaRPr lang="de-DE" dirty="0"/>
          </a:p>
        </p:txBody>
      </p:sp>
      <p:sp>
        <p:nvSpPr>
          <p:cNvPr id="8" name="Textplatzhalter 7"/>
          <p:cNvSpPr>
            <a:spLocks noGrp="1"/>
          </p:cNvSpPr>
          <p:nvPr>
            <p:ph type="body" sz="quarter" idx="12" hasCustomPrompt="1"/>
          </p:nvPr>
        </p:nvSpPr>
        <p:spPr>
          <a:xfrm>
            <a:off x="630000" y="1116000"/>
            <a:ext cx="10944226" cy="525518"/>
          </a:xfrm>
        </p:spPr>
        <p:txBody>
          <a:bodyPr/>
          <a:lstStyle>
            <a:lvl1pPr>
              <a:defRPr sz="2000">
                <a:solidFill>
                  <a:schemeClr val="tx2"/>
                </a:solidFill>
              </a:defRPr>
            </a:lvl1pPr>
          </a:lstStyle>
          <a:p>
            <a:pPr lvl="0"/>
            <a:r>
              <a:rPr lang="de-DE" dirty="0"/>
              <a:t>Optionale Zwischenüberschrift</a:t>
            </a:r>
          </a:p>
        </p:txBody>
      </p:sp>
    </p:spTree>
    <p:extLst>
      <p:ext uri="{BB962C8B-B14F-4D97-AF65-F5344CB8AC3E}">
        <p14:creationId xmlns:p14="http://schemas.microsoft.com/office/powerpoint/2010/main" val="1324821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chlussfolie 1">
    <p:spTree>
      <p:nvGrpSpPr>
        <p:cNvPr id="1" name=""/>
        <p:cNvGrpSpPr/>
        <p:nvPr/>
      </p:nvGrpSpPr>
      <p:grpSpPr>
        <a:xfrm>
          <a:off x="0" y="0"/>
          <a:ext cx="0" cy="0"/>
          <a:chOff x="0" y="0"/>
          <a:chExt cx="0" cy="0"/>
        </a:xfrm>
      </p:grpSpPr>
      <p:sp>
        <p:nvSpPr>
          <p:cNvPr id="4" name="Bildplatzhalter 3">
            <a:extLst>
              <a:ext uri="{FF2B5EF4-FFF2-40B4-BE49-F238E27FC236}">
                <a16:creationId xmlns:a16="http://schemas.microsoft.com/office/drawing/2014/main" id="{4637C5A0-F0A8-714B-887C-3BE9BFE89564}"/>
              </a:ext>
            </a:extLst>
          </p:cNvPr>
          <p:cNvSpPr>
            <a:spLocks noGrp="1"/>
          </p:cNvSpPr>
          <p:nvPr>
            <p:ph type="pic" sz="quarter" idx="12"/>
          </p:nvPr>
        </p:nvSpPr>
        <p:spPr>
          <a:xfrm>
            <a:off x="180000" y="259200"/>
            <a:ext cx="3229200" cy="1080000"/>
          </a:xfrm>
        </p:spPr>
        <p:txBody>
          <a:bodyPr anchor="ctr" anchorCtr="0">
            <a:normAutofit/>
          </a:bodyPr>
          <a:lstStyle>
            <a:lvl1pPr algn="ctr">
              <a:defRPr sz="1200"/>
            </a:lvl1pPr>
          </a:lstStyle>
          <a:p>
            <a:r>
              <a:rPr lang="de-DE"/>
              <a:t>Bild durch Klicken auf Symbol hinzufügen</a:t>
            </a:r>
            <a:endParaRPr lang="de-DE" dirty="0"/>
          </a:p>
        </p:txBody>
      </p:sp>
      <p:sp>
        <p:nvSpPr>
          <p:cNvPr id="6" name="Titel 5">
            <a:extLst>
              <a:ext uri="{FF2B5EF4-FFF2-40B4-BE49-F238E27FC236}">
                <a16:creationId xmlns:a16="http://schemas.microsoft.com/office/drawing/2014/main" id="{175747CF-A692-1A45-A5BA-E6E9B9EF72EE}"/>
              </a:ext>
            </a:extLst>
          </p:cNvPr>
          <p:cNvSpPr>
            <a:spLocks noGrp="1"/>
          </p:cNvSpPr>
          <p:nvPr>
            <p:ph type="title" hasCustomPrompt="1"/>
          </p:nvPr>
        </p:nvSpPr>
        <p:spPr>
          <a:xfrm>
            <a:off x="1260000" y="2700000"/>
            <a:ext cx="10944225" cy="1800200"/>
          </a:xfrm>
        </p:spPr>
        <p:txBody>
          <a:bodyPr/>
          <a:lstStyle>
            <a:lvl1pPr>
              <a:lnSpc>
                <a:spcPct val="100000"/>
              </a:lnSpc>
              <a:defRPr sz="4800"/>
            </a:lvl1pPr>
          </a:lstStyle>
          <a:p>
            <a:r>
              <a:rPr lang="de-DE" dirty="0"/>
              <a:t>Vielen Dank für </a:t>
            </a:r>
            <a:br>
              <a:rPr lang="de-DE" dirty="0"/>
            </a:br>
            <a:r>
              <a:rPr lang="de-DE" dirty="0"/>
              <a:t>Ihre Aufmerksamkeit!</a:t>
            </a:r>
          </a:p>
        </p:txBody>
      </p:sp>
      <p:pic>
        <p:nvPicPr>
          <p:cNvPr id="12" name="Bild 4">
            <a:extLst>
              <a:ext uri="{FF2B5EF4-FFF2-40B4-BE49-F238E27FC236}">
                <a16:creationId xmlns:a16="http://schemas.microsoft.com/office/drawing/2014/main" id="{7DB244B4-0C42-E741-88BF-7307A32D15C4}"/>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90314" y="180000"/>
            <a:ext cx="2619314" cy="518676"/>
          </a:xfrm>
          <a:prstGeom prst="rect">
            <a:avLst/>
          </a:prstGeom>
          <a:noFill/>
          <a:ln>
            <a:noFill/>
          </a:ln>
        </p:spPr>
      </p:pic>
      <p:sp>
        <p:nvSpPr>
          <p:cNvPr id="8" name="Datumsplatzhalter 1">
            <a:extLst>
              <a:ext uri="{FF2B5EF4-FFF2-40B4-BE49-F238E27FC236}">
                <a16:creationId xmlns:a16="http://schemas.microsoft.com/office/drawing/2014/main" id="{709C883E-C6DB-954C-926C-6858C189BB44}"/>
              </a:ext>
            </a:extLst>
          </p:cNvPr>
          <p:cNvSpPr>
            <a:spLocks noGrp="1"/>
          </p:cNvSpPr>
          <p:nvPr>
            <p:ph type="dt" sz="half" idx="2"/>
          </p:nvPr>
        </p:nvSpPr>
        <p:spPr>
          <a:xfrm>
            <a:off x="1847528" y="6305433"/>
            <a:ext cx="723974" cy="220414"/>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fld id="{1FF68078-9680-4A39-8E07-28C92F3B34FC}" type="datetime1">
              <a:rPr lang="de-DE" smtClean="0"/>
              <a:t>07.01.2021</a:t>
            </a:fld>
            <a:endParaRPr lang="de-DE" dirty="0"/>
          </a:p>
        </p:txBody>
      </p:sp>
    </p:spTree>
    <p:extLst>
      <p:ext uri="{BB962C8B-B14F-4D97-AF65-F5344CB8AC3E}">
        <p14:creationId xmlns:p14="http://schemas.microsoft.com/office/powerpoint/2010/main" val="2559999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8897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2800"/>
            </a:lvl1pPr>
          </a:lstStyle>
          <a:p>
            <a:r>
              <a:rPr lang="de-DE"/>
              <a:t>Titelmasterformat durch Klicken bearbeiten</a:t>
            </a:r>
            <a:endParaRPr lang="de-DE" dirty="0"/>
          </a:p>
        </p:txBody>
      </p:sp>
      <p:sp>
        <p:nvSpPr>
          <p:cNvPr id="3" name="Inhaltsplatzhalter 2"/>
          <p:cNvSpPr>
            <a:spLocks noGrp="1"/>
          </p:cNvSpPr>
          <p:nvPr>
            <p:ph idx="1"/>
          </p:nvPr>
        </p:nvSpPr>
        <p:spPr/>
        <p:txBody>
          <a:bodyPr/>
          <a:lstStyle>
            <a:lvl1pPr>
              <a:defRPr sz="2000"/>
            </a:lvl1pPr>
            <a:lvl2pPr>
              <a:defRPr sz="2000"/>
            </a:lvl2pPr>
            <a:lvl4pPr>
              <a:defRPr sz="1600"/>
            </a:lvl4pPr>
            <a:lvl5pPr>
              <a:defRPr sz="16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Fußzeilenplatzhalter 3"/>
          <p:cNvSpPr>
            <a:spLocks noGrp="1"/>
          </p:cNvSpPr>
          <p:nvPr>
            <p:ph type="ftr" sz="quarter" idx="10"/>
          </p:nvPr>
        </p:nvSpPr>
        <p:spPr>
          <a:noFill/>
          <a:ln>
            <a:noFill/>
          </a:ln>
          <a:effectLst/>
        </p:spPr>
        <p:txBody>
          <a:bodyPr vert="horz" wrap="square" lIns="91440" tIns="45720" rIns="91440" bIns="45720" numCol="1" anchor="ctr" anchorCtr="0" compatLnSpc="1">
            <a:prstTxWarp prst="textNoShape">
              <a:avLst/>
            </a:prstTxWarp>
          </a:bodyPr>
          <a:lstStyle>
            <a:lvl1pPr>
              <a:defRPr lang="de-DE" smtClean="0"/>
            </a:lvl1pPr>
          </a:lstStyle>
          <a:p>
            <a:r>
              <a:rPr lang="de-DE" dirty="0"/>
              <a:t>SI Global Garant </a:t>
            </a:r>
            <a:r>
              <a:rPr lang="de-DE" dirty="0" err="1"/>
              <a:t>Invest</a:t>
            </a:r>
            <a:r>
              <a:rPr lang="de-DE" dirty="0"/>
              <a:t> für die OVB</a:t>
            </a:r>
          </a:p>
        </p:txBody>
      </p:sp>
      <p:sp>
        <p:nvSpPr>
          <p:cNvPr id="7" name="Foliennummernplatzhalter 6"/>
          <p:cNvSpPr>
            <a:spLocks noGrp="1"/>
          </p:cNvSpPr>
          <p:nvPr>
            <p:ph type="sldNum" sz="quarter" idx="4"/>
          </p:nvPr>
        </p:nvSpPr>
        <p:spPr>
          <a:xfrm>
            <a:off x="11012928" y="6486256"/>
            <a:ext cx="843011" cy="202132"/>
          </a:xfrm>
          <a:prstGeom prst="rect">
            <a:avLst/>
          </a:prstGeom>
        </p:spPr>
        <p:txBody>
          <a:bodyPr vert="horz" lIns="91440" tIns="45720" rIns="91440" bIns="45720" rtlCol="0" anchor="ctr"/>
          <a:lstStyle>
            <a:lvl1pPr algn="r">
              <a:defRPr sz="1000">
                <a:solidFill>
                  <a:srgbClr val="3C5A66"/>
                </a:solidFill>
              </a:defRPr>
            </a:lvl1pPr>
          </a:lstStyle>
          <a:p>
            <a:fld id="{4C521F99-5DCA-4864-A4BA-D76804279A84}" type="slidenum">
              <a:rPr lang="de-DE" smtClean="0"/>
              <a:pPr/>
              <a:t>‹Nr.›</a:t>
            </a:fld>
            <a:endParaRPr lang="de-DE" dirty="0"/>
          </a:p>
        </p:txBody>
      </p:sp>
    </p:spTree>
    <p:extLst>
      <p:ext uri="{BB962C8B-B14F-4D97-AF65-F5344CB8AC3E}">
        <p14:creationId xmlns:p14="http://schemas.microsoft.com/office/powerpoint/2010/main" val="3086134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gray">
          <a:xfrm>
            <a:off x="630000" y="1800000"/>
            <a:ext cx="10944225" cy="439902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de-DE" dirty="0"/>
              <a:t>Textmasterformate durch Klicken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1029" name="Rectangle 5"/>
          <p:cNvSpPr>
            <a:spLocks noGrp="1" noChangeArrowheads="1"/>
          </p:cNvSpPr>
          <p:nvPr>
            <p:ph type="ftr" sz="quarter" idx="3"/>
          </p:nvPr>
        </p:nvSpPr>
        <p:spPr bwMode="gray">
          <a:xfrm>
            <a:off x="623887" y="6305434"/>
            <a:ext cx="10944225" cy="22258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lnSpc>
                <a:spcPct val="100000"/>
              </a:lnSpc>
              <a:defRPr sz="1200" b="1">
                <a:solidFill>
                  <a:schemeClr val="tx2"/>
                </a:solidFill>
              </a:defRPr>
            </a:lvl1pPr>
          </a:lstStyle>
          <a:p>
            <a:r>
              <a:rPr lang="de-DE" altLang="de-DE"/>
              <a:t>Kurztitel</a:t>
            </a:r>
            <a:endParaRPr lang="de-DE" altLang="de-DE" dirty="0"/>
          </a:p>
        </p:txBody>
      </p:sp>
      <p:sp>
        <p:nvSpPr>
          <p:cNvPr id="1026" name="Rectangle 2"/>
          <p:cNvSpPr>
            <a:spLocks noGrp="1" noChangeArrowheads="1"/>
          </p:cNvSpPr>
          <p:nvPr>
            <p:ph type="title"/>
          </p:nvPr>
        </p:nvSpPr>
        <p:spPr bwMode="gray">
          <a:xfrm>
            <a:off x="630000" y="504000"/>
            <a:ext cx="10944225" cy="61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de-DE" dirty="0"/>
              <a:t>Titelmasterformat durch Klicken bearbeiten</a:t>
            </a:r>
          </a:p>
        </p:txBody>
      </p:sp>
      <p:sp>
        <p:nvSpPr>
          <p:cNvPr id="2" name="Datumsplatzhalter 1"/>
          <p:cNvSpPr>
            <a:spLocks noGrp="1"/>
          </p:cNvSpPr>
          <p:nvPr>
            <p:ph type="dt" sz="half" idx="2"/>
          </p:nvPr>
        </p:nvSpPr>
        <p:spPr>
          <a:xfrm>
            <a:off x="1847528" y="6305432"/>
            <a:ext cx="723974" cy="544049"/>
          </a:xfrm>
          <a:prstGeom prst="rect">
            <a:avLst/>
          </a:prstGeom>
        </p:spPr>
        <p:txBody>
          <a:bodyPr vert="horz" wrap="none" lIns="0" tIns="0" rIns="0" bIns="0" rtlCol="0" anchor="t" anchorCtr="0">
            <a:noAutofit/>
          </a:bodyPr>
          <a:lstStyle>
            <a:lvl1pPr algn="l">
              <a:lnSpc>
                <a:spcPct val="100000"/>
              </a:lnSpc>
              <a:defRPr sz="1200">
                <a:solidFill>
                  <a:schemeClr val="tx2"/>
                </a:solidFill>
              </a:defRPr>
            </a:lvl1pPr>
          </a:lstStyle>
          <a:p>
            <a:fld id="{7586E4E8-C14C-4CD5-B454-7254439E0F1E}" type="datetime1">
              <a:rPr lang="de-DE" smtClean="0"/>
              <a:t>07.01.2021</a:t>
            </a:fld>
            <a:endParaRPr lang="de-DE" dirty="0"/>
          </a:p>
        </p:txBody>
      </p:sp>
      <p:sp>
        <p:nvSpPr>
          <p:cNvPr id="3" name="Textfeld 2"/>
          <p:cNvSpPr txBox="1"/>
          <p:nvPr/>
        </p:nvSpPr>
        <p:spPr>
          <a:xfrm>
            <a:off x="10488488" y="6312019"/>
            <a:ext cx="1076226" cy="216000"/>
          </a:xfrm>
          <a:prstGeom prst="rect">
            <a:avLst/>
          </a:prstGeom>
          <a:noFill/>
        </p:spPr>
        <p:txBody>
          <a:bodyPr wrap="none" lIns="0" tIns="0" rIns="0" bIns="0" rtlCol="0" anchor="t" anchorCtr="0">
            <a:noAutofit/>
          </a:bodyPr>
          <a:lstStyle/>
          <a:p>
            <a:pPr algn="r">
              <a:lnSpc>
                <a:spcPct val="100000"/>
              </a:lnSpc>
            </a:pPr>
            <a:fld id="{035B30B0-F642-4312-9B87-2CEB8FBF0B5E}" type="slidenum">
              <a:rPr lang="de-DE" sz="1200" b="1" smtClean="0">
                <a:solidFill>
                  <a:schemeClr val="tx2"/>
                </a:solidFill>
              </a:rPr>
              <a:pPr algn="r">
                <a:lnSpc>
                  <a:spcPct val="100000"/>
                </a:lnSpc>
              </a:pPr>
              <a:t>‹Nr.›</a:t>
            </a:fld>
            <a:endParaRPr lang="de-DE" sz="1200" b="1" dirty="0">
              <a:solidFill>
                <a:schemeClr val="tx2"/>
              </a:solidFill>
            </a:endParaRPr>
          </a:p>
        </p:txBody>
      </p:sp>
      <p:sp>
        <p:nvSpPr>
          <p:cNvPr id="4" name="Textfeld 3">
            <a:extLst>
              <a:ext uri="{FF2B5EF4-FFF2-40B4-BE49-F238E27FC236}">
                <a16:creationId xmlns:a16="http://schemas.microsoft.com/office/drawing/2014/main" id="{193064A1-66DD-C94C-91DD-1D5500460DA3}"/>
              </a:ext>
            </a:extLst>
          </p:cNvPr>
          <p:cNvSpPr txBox="1"/>
          <p:nvPr userDrawn="1"/>
        </p:nvSpPr>
        <p:spPr>
          <a:xfrm>
            <a:off x="623888" y="6305434"/>
            <a:ext cx="1151632" cy="291918"/>
          </a:xfrm>
          <a:prstGeom prst="rect">
            <a:avLst/>
          </a:prstGeom>
          <a:noFill/>
        </p:spPr>
        <p:txBody>
          <a:bodyPr wrap="square" lIns="0" tIns="0" rIns="0" bIns="0" rtlCol="0">
            <a:noAutofit/>
          </a:bodyPr>
          <a:lstStyle/>
          <a:p>
            <a:pPr algn="l">
              <a:buClr>
                <a:schemeClr val="tx1"/>
              </a:buClr>
              <a:buSzPct val="101000"/>
            </a:pPr>
            <a:r>
              <a:rPr lang="de-DE" sz="1200" b="1" cap="all" baseline="0" dirty="0">
                <a:solidFill>
                  <a:schemeClr val="tx2"/>
                </a:solidFill>
              </a:rPr>
              <a:t>Signal Iduna</a:t>
            </a:r>
          </a:p>
        </p:txBody>
      </p:sp>
      <p:pic>
        <p:nvPicPr>
          <p:cNvPr id="12" name="Grafik 11">
            <a:extLst>
              <a:ext uri="{FF2B5EF4-FFF2-40B4-BE49-F238E27FC236}">
                <a16:creationId xmlns:a16="http://schemas.microsoft.com/office/drawing/2014/main" id="{D05E9900-1CB0-4885-B072-8F98B7EEA806}"/>
              </a:ext>
            </a:extLst>
          </p:cNvPr>
          <p:cNvPicPr>
            <a:picLocks noChangeAspect="1"/>
          </p:cNvPicPr>
          <p:nvPr userDrawn="1"/>
        </p:nvPicPr>
        <p:blipFill>
          <a:blip r:embed="rId12">
            <a:alphaModFix amt="20000"/>
          </a:blip>
          <a:stretch>
            <a:fillRect/>
          </a:stretch>
        </p:blipFill>
        <p:spPr>
          <a:xfrm>
            <a:off x="0" y="-16265"/>
            <a:ext cx="12192000" cy="6874265"/>
          </a:xfrm>
          <a:prstGeom prst="rect">
            <a:avLst/>
          </a:prstGeom>
        </p:spPr>
      </p:pic>
      <p:sp>
        <p:nvSpPr>
          <p:cNvPr id="14" name="Rechteck 13">
            <a:extLst>
              <a:ext uri="{FF2B5EF4-FFF2-40B4-BE49-F238E27FC236}">
                <a16:creationId xmlns:a16="http://schemas.microsoft.com/office/drawing/2014/main" id="{F1335D5D-59F2-4FF3-99D8-E226699C5B6E}"/>
              </a:ext>
            </a:extLst>
          </p:cNvPr>
          <p:cNvSpPr/>
          <p:nvPr userDrawn="1"/>
        </p:nvSpPr>
        <p:spPr>
          <a:xfrm rot="549686">
            <a:off x="1260869" y="5137900"/>
            <a:ext cx="2399183" cy="466538"/>
          </a:xfrm>
          <a:prstGeom prst="rect">
            <a:avLst/>
          </a:prstGeom>
          <a:noFill/>
        </p:spPr>
        <p:txBody>
          <a:bodyPr wrap="none" lIns="91440" tIns="45720" rIns="91440" bIns="45720">
            <a:spAutoFit/>
          </a:bodyPr>
          <a:lstStyle/>
          <a:p>
            <a:pPr algn="ctr"/>
            <a:r>
              <a:rPr lang="de-DE" sz="2400" b="0" cap="none" spc="0" dirty="0">
                <a:ln w="0"/>
                <a:solidFill>
                  <a:schemeClr val="bg1">
                    <a:alpha val="40000"/>
                  </a:schemeClr>
                </a:solidFill>
                <a:effectLst>
                  <a:outerShdw blurRad="38100" dist="19050" dir="2700000" algn="tl" rotWithShape="0">
                    <a:schemeClr val="dk1">
                      <a:alpha val="40000"/>
                    </a:schemeClr>
                  </a:outerShdw>
                </a:effectLst>
                <a:latin typeface="Arial Rounded MT Bold" panose="020F0704030504030204" pitchFamily="34" charset="0"/>
              </a:rPr>
              <a:t>SIGGI PG 2021</a:t>
            </a:r>
            <a:endParaRPr lang="de-DE" sz="2400" b="0" cap="none" spc="0" dirty="0">
              <a:ln w="0"/>
              <a:solidFill>
                <a:schemeClr val="bg1">
                  <a:alpha val="40000"/>
                </a:schemeClr>
              </a:solidFill>
              <a:effectLst>
                <a:outerShdw blurRad="38100" dist="19050" dir="2700000" algn="tl" rotWithShape="0">
                  <a:schemeClr val="dk1">
                    <a:alpha val="40000"/>
                  </a:schemeClr>
                </a:outerShdw>
              </a:effectLst>
            </a:endParaRPr>
          </a:p>
        </p:txBody>
      </p:sp>
    </p:spTree>
  </p:cSld>
  <p:clrMap bg1="lt1" tx1="dk1" bg2="lt2" tx2="dk2" accent1="accent1" accent2="accent2" accent3="accent3" accent4="accent4" accent5="accent5" accent6="accent6" hlink="hlink" folHlink="folHlink"/>
  <p:sldLayoutIdLst>
    <p:sldLayoutId id="2147483649" r:id="rId1"/>
    <p:sldLayoutId id="2147483656" r:id="rId2"/>
    <p:sldLayoutId id="2147483667" r:id="rId3"/>
    <p:sldLayoutId id="2147483663" r:id="rId4"/>
    <p:sldLayoutId id="2147483668" r:id="rId5"/>
    <p:sldLayoutId id="2147483660" r:id="rId6"/>
    <p:sldLayoutId id="2147483677" r:id="rId7"/>
    <p:sldLayoutId id="2147483655" r:id="rId8"/>
    <p:sldLayoutId id="2147483684" r:id="rId9"/>
    <p:sldLayoutId id="2147483687" r:id="rId10"/>
  </p:sldLayoutIdLst>
  <p:hf sldNum="0" hdr="0"/>
  <p:txStyles>
    <p:titleStyle>
      <a:lvl1pPr algn="l" rtl="0" eaLnBrk="1" fontAlgn="base" hangingPunct="1">
        <a:lnSpc>
          <a:spcPct val="110000"/>
        </a:lnSpc>
        <a:spcBef>
          <a:spcPct val="0"/>
        </a:spcBef>
        <a:spcAft>
          <a:spcPct val="0"/>
        </a:spcAft>
        <a:defRPr sz="3600" b="1">
          <a:solidFill>
            <a:schemeClr val="tx2"/>
          </a:solidFill>
          <a:latin typeface="+mj-lt"/>
          <a:ea typeface="+mj-ea"/>
          <a:cs typeface="+mj-cs"/>
        </a:defRPr>
      </a:lvl1pPr>
      <a:lvl2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2pPr>
      <a:lvl3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3pPr>
      <a:lvl4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4pPr>
      <a:lvl5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5pPr>
      <a:lvl6pPr marL="422041"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6pPr>
      <a:lvl7pPr marL="844083"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7pPr>
      <a:lvl8pPr marL="1266124"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8pPr>
      <a:lvl9pPr marL="1688165"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9pPr>
    </p:titleStyle>
    <p:bodyStyle>
      <a:lvl1pPr algn="l" rtl="0" eaLnBrk="1" fontAlgn="base" hangingPunct="1">
        <a:spcBef>
          <a:spcPct val="20000"/>
        </a:spcBef>
        <a:spcAft>
          <a:spcPct val="0"/>
        </a:spcAft>
        <a:defRPr sz="18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2pPr>
      <a:lvl3pPr marL="331185"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3pPr>
      <a:lvl4pPr marL="496778"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4pPr>
      <a:lvl5pPr marL="662370"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5pPr>
      <a:lvl6pPr marL="1084412"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6pPr>
      <a:lvl7pPr marL="1506453"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7pPr>
      <a:lvl8pPr marL="1928494"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8pPr>
      <a:lvl9pPr marL="2350536"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9pPr>
    </p:bodyStyle>
    <p:otherStyle>
      <a:defPPr>
        <a:defRPr lang="de-DE"/>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1" userDrawn="1">
          <p15:clr>
            <a:srgbClr val="F26B43"/>
          </p15:clr>
        </p15:guide>
        <p15:guide id="2" pos="393" userDrawn="1">
          <p15:clr>
            <a:srgbClr val="F26B43"/>
          </p15:clr>
        </p15:guide>
        <p15:guide id="3" pos="7287" userDrawn="1">
          <p15:clr>
            <a:srgbClr val="F26B43"/>
          </p15:clr>
        </p15:guide>
        <p15:guide id="4" orient="horz" pos="4065" userDrawn="1">
          <p15:clr>
            <a:srgbClr val="F26B43"/>
          </p15:clr>
        </p15:guide>
        <p15:guide id="5" pos="801" userDrawn="1">
          <p15:clr>
            <a:srgbClr val="F26B43"/>
          </p15:clr>
        </p15:guide>
        <p15:guide id="6" orient="horz" pos="179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8.emf"/><Relationship Id="rId2" Type="http://schemas.openxmlformats.org/officeDocument/2006/relationships/slideLayout" Target="../slideLayouts/slideLayout10.xml"/><Relationship Id="rId1" Type="http://schemas.openxmlformats.org/officeDocument/2006/relationships/vmlDrawing" Target="../drawings/vmlDrawing1.vml"/><Relationship Id="rId6" Type="http://schemas.openxmlformats.org/officeDocument/2006/relationships/oleObject" Target="file:///\\system.local\dfs\siam\SIAMM-76100\SIAMM-76100\siain-76160\Fonds\HANSAfonds\HANSArenta\Pr&#228;sentationen\Daten%20f&#252;r%20Pr&#228;sentationen\Datentapete%20HANSArenta.xlsx!Fu&#223;zeilen!Z12S2" TargetMode="External"/><Relationship Id="rId5" Type="http://schemas.openxmlformats.org/officeDocument/2006/relationships/image" Target="../media/image7.emf"/><Relationship Id="rId4" Type="http://schemas.openxmlformats.org/officeDocument/2006/relationships/oleObject" Target="file:///\\system.local\dfs\siam\SIAMM-76100\SIAMM-76100\siain-76160\Fonds\HANSAfonds\HANSArenta\Pr&#228;sentationen\Daten%20f&#252;r%20Pr&#228;sentationen\Datentapete%20HANSArenta.xlsx!Renditen%20Marktumfeld!%5bDatentapete%20HANSArenta.xlsx%5dRenditen%20Marktumfeld%20Diagramm%202"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slide" Target="slide20.xml"/><Relationship Id="rId5" Type="http://schemas.openxmlformats.org/officeDocument/2006/relationships/image" Target="../media/image25.png"/><Relationship Id="rId10" Type="http://schemas.openxmlformats.org/officeDocument/2006/relationships/image" Target="../media/image28.png"/><Relationship Id="rId4" Type="http://schemas.openxmlformats.org/officeDocument/2006/relationships/image" Target="../media/image24.png"/><Relationship Id="rId9" Type="http://schemas.openxmlformats.org/officeDocument/2006/relationships/slide" Target="slide2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9.xml"/><Relationship Id="rId1" Type="http://schemas.openxmlformats.org/officeDocument/2006/relationships/tags" Target="../tags/tag1.xml"/></Relationships>
</file>

<file path=ppt/slides/_rels/slide3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8.png"/><Relationship Id="rId18" Type="http://schemas.openxmlformats.org/officeDocument/2006/relationships/image" Target="../media/image41.png"/><Relationship Id="rId3" Type="http://schemas.openxmlformats.org/officeDocument/2006/relationships/image" Target="../media/image33.png"/><Relationship Id="rId21" Type="http://schemas.microsoft.com/office/2007/relationships/hdphoto" Target="../media/hdphoto8.wdp"/><Relationship Id="rId7" Type="http://schemas.openxmlformats.org/officeDocument/2006/relationships/image" Target="../media/image35.png"/><Relationship Id="rId12" Type="http://schemas.microsoft.com/office/2007/relationships/hdphoto" Target="../media/hdphoto5.wdp"/><Relationship Id="rId17" Type="http://schemas.openxmlformats.org/officeDocument/2006/relationships/image" Target="../media/image40.png"/><Relationship Id="rId2" Type="http://schemas.openxmlformats.org/officeDocument/2006/relationships/notesSlide" Target="../notesSlides/notesSlide35.xml"/><Relationship Id="rId16" Type="http://schemas.microsoft.com/office/2007/relationships/hdphoto" Target="../media/hdphoto7.wdp"/><Relationship Id="rId20" Type="http://schemas.openxmlformats.org/officeDocument/2006/relationships/image" Target="../media/image43.png"/><Relationship Id="rId1" Type="http://schemas.openxmlformats.org/officeDocument/2006/relationships/slideLayout" Target="../slideLayouts/slideLayout6.xml"/><Relationship Id="rId6" Type="http://schemas.microsoft.com/office/2007/relationships/hdphoto" Target="../media/hdphoto2.wdp"/><Relationship Id="rId11" Type="http://schemas.openxmlformats.org/officeDocument/2006/relationships/image" Target="../media/image37.png"/><Relationship Id="rId24" Type="http://schemas.openxmlformats.org/officeDocument/2006/relationships/image" Target="../media/image46.jpg"/><Relationship Id="rId5" Type="http://schemas.openxmlformats.org/officeDocument/2006/relationships/image" Target="../media/image34.png"/><Relationship Id="rId15" Type="http://schemas.openxmlformats.org/officeDocument/2006/relationships/image" Target="../media/image39.png"/><Relationship Id="rId23" Type="http://schemas.openxmlformats.org/officeDocument/2006/relationships/image" Target="../media/image45.svg"/><Relationship Id="rId10" Type="http://schemas.microsoft.com/office/2007/relationships/hdphoto" Target="../media/hdphoto4.wdp"/><Relationship Id="rId19" Type="http://schemas.openxmlformats.org/officeDocument/2006/relationships/image" Target="../media/image42.png"/><Relationship Id="rId4" Type="http://schemas.microsoft.com/office/2007/relationships/hdphoto" Target="../media/hdphoto1.wdp"/><Relationship Id="rId9" Type="http://schemas.openxmlformats.org/officeDocument/2006/relationships/image" Target="../media/image36.png"/><Relationship Id="rId14" Type="http://schemas.microsoft.com/office/2007/relationships/hdphoto" Target="../media/hdphoto6.wdp"/><Relationship Id="rId22"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45.sv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9.xml"/><Relationship Id="rId1" Type="http://schemas.openxmlformats.org/officeDocument/2006/relationships/tags" Target="../tags/tag2.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4.xml"/><Relationship Id="rId1" Type="http://schemas.openxmlformats.org/officeDocument/2006/relationships/slideLayout" Target="../slideLayouts/slideLayout6.xml"/><Relationship Id="rId5" Type="http://schemas.openxmlformats.org/officeDocument/2006/relationships/image" Target="../media/image54.png"/><Relationship Id="rId4" Type="http://schemas.openxmlformats.org/officeDocument/2006/relationships/image" Target="../media/image53.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9.xml"/><Relationship Id="rId1" Type="http://schemas.openxmlformats.org/officeDocument/2006/relationships/tags" Target="../tags/tag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9.xml"/><Relationship Id="rId1" Type="http://schemas.openxmlformats.org/officeDocument/2006/relationships/tags" Target="../tags/tag3.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9.xml"/><Relationship Id="rId1" Type="http://schemas.openxmlformats.org/officeDocument/2006/relationships/tags" Target="../tags/tag4.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9.xml"/><Relationship Id="rId1" Type="http://schemas.openxmlformats.org/officeDocument/2006/relationships/tags" Target="../tags/tag5.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xml"/><Relationship Id="rId1" Type="http://schemas.openxmlformats.org/officeDocument/2006/relationships/tags" Target="../tags/tag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ußzeilenplatzhalter 5">
            <a:extLst>
              <a:ext uri="{FF2B5EF4-FFF2-40B4-BE49-F238E27FC236}">
                <a16:creationId xmlns:a16="http://schemas.microsoft.com/office/drawing/2014/main" id="{A272EEB8-AD18-7548-B73A-7868DAB85299}"/>
              </a:ext>
            </a:extLst>
          </p:cNvPr>
          <p:cNvSpPr>
            <a:spLocks noGrp="1"/>
          </p:cNvSpPr>
          <p:nvPr>
            <p:ph type="ftr" sz="quarter" idx="19"/>
          </p:nvPr>
        </p:nvSpPr>
        <p:spPr/>
        <p:txBody>
          <a:bodyPr/>
          <a:lstStyle/>
          <a:p>
            <a:r>
              <a:rPr lang="de-DE" altLang="de-DE"/>
              <a:t>SI Global Garant Invest | Produktgeneration 2021</a:t>
            </a:r>
            <a:endParaRPr lang="de-DE" altLang="de-DE" dirty="0"/>
          </a:p>
        </p:txBody>
      </p:sp>
      <p:sp>
        <p:nvSpPr>
          <p:cNvPr id="31" name="Rechteck 30">
            <a:extLst>
              <a:ext uri="{FF2B5EF4-FFF2-40B4-BE49-F238E27FC236}">
                <a16:creationId xmlns:a16="http://schemas.microsoft.com/office/drawing/2014/main" id="{26CB06D6-825A-4C4E-9597-7E2369183DDE}"/>
              </a:ext>
            </a:extLst>
          </p:cNvPr>
          <p:cNvSpPr/>
          <p:nvPr/>
        </p:nvSpPr>
        <p:spPr bwMode="auto">
          <a:xfrm>
            <a:off x="5015880" y="3754708"/>
            <a:ext cx="7176120" cy="869099"/>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32" name="Rechteck 31">
            <a:extLst>
              <a:ext uri="{FF2B5EF4-FFF2-40B4-BE49-F238E27FC236}">
                <a16:creationId xmlns:a16="http://schemas.microsoft.com/office/drawing/2014/main" id="{24AFB786-E1DB-4B9F-B48D-8E7F1329CC28}"/>
              </a:ext>
            </a:extLst>
          </p:cNvPr>
          <p:cNvSpPr/>
          <p:nvPr/>
        </p:nvSpPr>
        <p:spPr bwMode="auto">
          <a:xfrm>
            <a:off x="6935416" y="4623807"/>
            <a:ext cx="5256584" cy="637011"/>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30" name="Titel 12">
            <a:extLst>
              <a:ext uri="{FF2B5EF4-FFF2-40B4-BE49-F238E27FC236}">
                <a16:creationId xmlns:a16="http://schemas.microsoft.com/office/drawing/2014/main" id="{F3EE4FE6-2EF5-4558-8832-5F489588704B}"/>
              </a:ext>
            </a:extLst>
          </p:cNvPr>
          <p:cNvSpPr>
            <a:spLocks noGrp="1"/>
          </p:cNvSpPr>
          <p:nvPr>
            <p:ph type="ctrTitle"/>
          </p:nvPr>
        </p:nvSpPr>
        <p:spPr>
          <a:xfrm>
            <a:off x="5256585" y="3858331"/>
            <a:ext cx="6816079" cy="775862"/>
          </a:xfrm>
        </p:spPr>
        <p:txBody>
          <a:bodyPr/>
          <a:lstStyle/>
          <a:p>
            <a:r>
              <a:rPr lang="de-DE" dirty="0"/>
              <a:t>SI Global Garant Invest</a:t>
            </a:r>
            <a:br>
              <a:rPr lang="de-DE" dirty="0"/>
            </a:br>
            <a:r>
              <a:rPr lang="de-DE" dirty="0"/>
              <a:t>		</a:t>
            </a:r>
            <a:endParaRPr lang="de-DE" b="0" dirty="0"/>
          </a:p>
        </p:txBody>
      </p:sp>
      <p:sp>
        <p:nvSpPr>
          <p:cNvPr id="3" name="Textfeld 2">
            <a:extLst>
              <a:ext uri="{FF2B5EF4-FFF2-40B4-BE49-F238E27FC236}">
                <a16:creationId xmlns:a16="http://schemas.microsoft.com/office/drawing/2014/main" id="{24C31348-2B5F-4684-B977-79587A37DF5E}"/>
              </a:ext>
            </a:extLst>
          </p:cNvPr>
          <p:cNvSpPr txBox="1"/>
          <p:nvPr/>
        </p:nvSpPr>
        <p:spPr>
          <a:xfrm>
            <a:off x="7721199" y="4721750"/>
            <a:ext cx="4367808" cy="637011"/>
          </a:xfrm>
          <a:prstGeom prst="rect">
            <a:avLst/>
          </a:prstGeom>
          <a:noFill/>
        </p:spPr>
        <p:txBody>
          <a:bodyPr wrap="square" lIns="0" tIns="0" rIns="0" bIns="0" rtlCol="0">
            <a:noAutofit/>
          </a:bodyPr>
          <a:lstStyle/>
          <a:p>
            <a:pPr algn="l">
              <a:buClr>
                <a:schemeClr val="tx1"/>
              </a:buClr>
              <a:buSzPct val="101000"/>
            </a:pPr>
            <a:r>
              <a:rPr lang="de-DE" sz="3200" dirty="0">
                <a:solidFill>
                  <a:schemeClr val="bg1"/>
                </a:solidFill>
              </a:rPr>
              <a:t>Produktgeneration 2021</a:t>
            </a:r>
          </a:p>
        </p:txBody>
      </p:sp>
    </p:spTree>
    <p:extLst>
      <p:ext uri="{BB962C8B-B14F-4D97-AF65-F5344CB8AC3E}">
        <p14:creationId xmlns:p14="http://schemas.microsoft.com/office/powerpoint/2010/main" val="3976406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hteck 28">
            <a:extLst>
              <a:ext uri="{FF2B5EF4-FFF2-40B4-BE49-F238E27FC236}">
                <a16:creationId xmlns:a16="http://schemas.microsoft.com/office/drawing/2014/main" id="{75B67589-2E12-4EEF-8C52-4A3BDE611EBD}"/>
              </a:ext>
            </a:extLst>
          </p:cNvPr>
          <p:cNvSpPr/>
          <p:nvPr/>
        </p:nvSpPr>
        <p:spPr bwMode="auto">
          <a:xfrm>
            <a:off x="8310833" y="3639994"/>
            <a:ext cx="3473799" cy="2414934"/>
          </a:xfrm>
          <a:prstGeom prst="rect">
            <a:avLst/>
          </a:prstGeom>
          <a:solidFill>
            <a:schemeClr val="bg1">
              <a:alpha val="82000"/>
            </a:schemeClr>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2400" b="1" i="0" u="none" strike="noStrike" cap="none" normalizeH="0" baseline="0" dirty="0">
              <a:ln>
                <a:noFill/>
              </a:ln>
              <a:solidFill>
                <a:schemeClr val="tx2"/>
              </a:solidFill>
              <a:effectLst>
                <a:outerShdw blurRad="38100" dist="38100" dir="2700000" algn="tl">
                  <a:srgbClr val="000000">
                    <a:alpha val="43137"/>
                  </a:srgbClr>
                </a:outerShdw>
              </a:effectLst>
              <a:latin typeface="Arial" pitchFamily="34" charset="0"/>
              <a:cs typeface="Arial" pitchFamily="34" charset="0"/>
            </a:endParaRPr>
          </a:p>
        </p:txBody>
      </p:sp>
      <p:sp>
        <p:nvSpPr>
          <p:cNvPr id="69" name="Rechteck 68">
            <a:extLst>
              <a:ext uri="{FF2B5EF4-FFF2-40B4-BE49-F238E27FC236}">
                <a16:creationId xmlns:a16="http://schemas.microsoft.com/office/drawing/2014/main" id="{9F2862E8-D4C7-41AB-94A0-781610A0C684}"/>
              </a:ext>
            </a:extLst>
          </p:cNvPr>
          <p:cNvSpPr/>
          <p:nvPr/>
        </p:nvSpPr>
        <p:spPr bwMode="auto">
          <a:xfrm>
            <a:off x="2393059" y="4133108"/>
            <a:ext cx="2722582" cy="1921821"/>
          </a:xfrm>
          <a:prstGeom prst="rect">
            <a:avLst/>
          </a:prstGeom>
          <a:solidFill>
            <a:schemeClr val="bg1">
              <a:alpha val="82000"/>
            </a:schemeClr>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2400" b="1" i="0" u="none" strike="noStrike" cap="none" normalizeH="0" baseline="0" dirty="0">
              <a:ln>
                <a:noFill/>
              </a:ln>
              <a:solidFill>
                <a:schemeClr val="tx2"/>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61" name="Gruppieren 60">
            <a:extLst>
              <a:ext uri="{FF2B5EF4-FFF2-40B4-BE49-F238E27FC236}">
                <a16:creationId xmlns:a16="http://schemas.microsoft.com/office/drawing/2014/main" id="{AB047249-0AB8-4715-856E-CB35F7CEAC3E}"/>
              </a:ext>
            </a:extLst>
          </p:cNvPr>
          <p:cNvGrpSpPr/>
          <p:nvPr/>
        </p:nvGrpSpPr>
        <p:grpSpPr>
          <a:xfrm>
            <a:off x="842098" y="2427396"/>
            <a:ext cx="2473702" cy="2340188"/>
            <a:chOff x="4007768" y="1700808"/>
            <a:chExt cx="3717272" cy="3717272"/>
          </a:xfrm>
          <a:effectLst>
            <a:outerShdw blurRad="63500" sx="102000" sy="102000" algn="ctr" rotWithShape="0">
              <a:prstClr val="black">
                <a:alpha val="40000"/>
              </a:prstClr>
            </a:outerShdw>
          </a:effectLst>
        </p:grpSpPr>
        <p:sp>
          <p:nvSpPr>
            <p:cNvPr id="62" name="Oval 31">
              <a:extLst>
                <a:ext uri="{FF2B5EF4-FFF2-40B4-BE49-F238E27FC236}">
                  <a16:creationId xmlns:a16="http://schemas.microsoft.com/office/drawing/2014/main" id="{57DEDF60-396F-421D-B526-01A491FC345C}"/>
                </a:ext>
              </a:extLst>
            </p:cNvPr>
            <p:cNvSpPr/>
            <p:nvPr/>
          </p:nvSpPr>
          <p:spPr bwMode="auto">
            <a:xfrm>
              <a:off x="4007768" y="1700808"/>
              <a:ext cx="3717272" cy="3717272"/>
            </a:xfrm>
            <a:prstGeom prst="ellipse">
              <a:avLst/>
            </a:prstGeom>
            <a:solidFill>
              <a:schemeClr val="tx2"/>
            </a:solidFill>
            <a:ln w="76200">
              <a:solidFill>
                <a:schemeClr val="bg1"/>
              </a:solidFill>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de-DE" sz="2400" b="1" kern="0" dirty="0">
                <a:solidFill>
                  <a:schemeClr val="tx1"/>
                </a:solidFill>
              </a:endParaRPr>
            </a:p>
          </p:txBody>
        </p:sp>
        <p:sp>
          <p:nvSpPr>
            <p:cNvPr id="63" name="Rectangle 32">
              <a:extLst>
                <a:ext uri="{FF2B5EF4-FFF2-40B4-BE49-F238E27FC236}">
                  <a16:creationId xmlns:a16="http://schemas.microsoft.com/office/drawing/2014/main" id="{2DBF93E2-0A8D-4385-925A-56EC8E605E41}"/>
                </a:ext>
              </a:extLst>
            </p:cNvPr>
            <p:cNvSpPr/>
            <p:nvPr/>
          </p:nvSpPr>
          <p:spPr>
            <a:xfrm>
              <a:off x="4747868" y="2893834"/>
              <a:ext cx="2237070" cy="1451777"/>
            </a:xfrm>
            <a:prstGeom prst="rect">
              <a:avLst/>
            </a:prstGeom>
          </p:spPr>
          <p:txBody>
            <a:bodyPr wrap="square">
              <a:spAutoFit/>
            </a:bodyPr>
            <a:lstStyle/>
            <a:p>
              <a:r>
                <a:rPr lang="de-DE" sz="1800" b="1" dirty="0">
                  <a:solidFill>
                    <a:schemeClr val="bg1"/>
                  </a:solidFill>
                  <a:effectLst>
                    <a:outerShdw blurRad="38100" dist="38100" dir="2700000" algn="tl">
                      <a:srgbClr val="000000">
                        <a:alpha val="43137"/>
                      </a:srgbClr>
                    </a:outerShdw>
                  </a:effectLst>
                </a:rPr>
                <a:t>Produkt-generation 2017</a:t>
              </a:r>
            </a:p>
          </p:txBody>
        </p:sp>
        <p:sp>
          <p:nvSpPr>
            <p:cNvPr id="66" name="AutoShape 18">
              <a:extLst>
                <a:ext uri="{FF2B5EF4-FFF2-40B4-BE49-F238E27FC236}">
                  <a16:creationId xmlns:a16="http://schemas.microsoft.com/office/drawing/2014/main" id="{90EC81FD-0125-4795-9377-BEF7E83B06FB}"/>
                </a:ext>
              </a:extLst>
            </p:cNvPr>
            <p:cNvSpPr>
              <a:spLocks noChangeAspect="1" noChangeArrowheads="1" noTextEdit="1"/>
            </p:cNvSpPr>
            <p:nvPr/>
          </p:nvSpPr>
          <p:spPr bwMode="auto">
            <a:xfrm>
              <a:off x="5281327" y="1845011"/>
              <a:ext cx="1170154" cy="1171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dirty="0"/>
            </a:p>
          </p:txBody>
        </p:sp>
      </p:grpSp>
      <p:sp>
        <p:nvSpPr>
          <p:cNvPr id="72" name="Rechteck 71">
            <a:extLst>
              <a:ext uri="{FF2B5EF4-FFF2-40B4-BE49-F238E27FC236}">
                <a16:creationId xmlns:a16="http://schemas.microsoft.com/office/drawing/2014/main" id="{1551D58E-1482-441D-90F6-06A1CE275B77}"/>
              </a:ext>
            </a:extLst>
          </p:cNvPr>
          <p:cNvSpPr/>
          <p:nvPr/>
        </p:nvSpPr>
        <p:spPr>
          <a:xfrm>
            <a:off x="2939441" y="4242503"/>
            <a:ext cx="3072190" cy="1703030"/>
          </a:xfrm>
          <a:prstGeom prst="rect">
            <a:avLst/>
          </a:prstGeom>
        </p:spPr>
        <p:txBody>
          <a:bodyPr wrap="square">
            <a:spAutoFit/>
          </a:bodyPr>
          <a:lstStyle/>
          <a:p>
            <a:pPr marL="261938" indent="-261938" algn="l">
              <a:lnSpc>
                <a:spcPct val="150000"/>
              </a:lnSpc>
              <a:buFont typeface="Wingdings" panose="05000000000000000000" pitchFamily="2" charset="2"/>
              <a:buChar char="ü"/>
            </a:pPr>
            <a:r>
              <a:rPr lang="de-DE" sz="1800" dirty="0">
                <a:solidFill>
                  <a:schemeClr val="tx2"/>
                </a:solidFill>
                <a:effectLst>
                  <a:outerShdw blurRad="38100" dist="38100" dir="2700000" algn="tl">
                    <a:srgbClr val="000000">
                      <a:alpha val="43137"/>
                    </a:srgbClr>
                  </a:outerShdw>
                </a:effectLst>
              </a:rPr>
              <a:t>Basis-Rente</a:t>
            </a:r>
          </a:p>
          <a:p>
            <a:pPr marL="261938" indent="-261938" algn="l">
              <a:lnSpc>
                <a:spcPct val="150000"/>
              </a:lnSpc>
              <a:buFont typeface="Wingdings" panose="05000000000000000000" pitchFamily="2" charset="2"/>
              <a:buChar char="ü"/>
            </a:pPr>
            <a:r>
              <a:rPr lang="de-DE" sz="1800" dirty="0">
                <a:solidFill>
                  <a:schemeClr val="tx2"/>
                </a:solidFill>
                <a:effectLst>
                  <a:outerShdw blurRad="38100" dist="38100" dir="2700000" algn="tl">
                    <a:srgbClr val="000000">
                      <a:alpha val="43137"/>
                    </a:srgbClr>
                  </a:outerShdw>
                </a:effectLst>
              </a:rPr>
              <a:t>Riester-Rente</a:t>
            </a:r>
          </a:p>
          <a:p>
            <a:pPr marL="261938" indent="-261938" algn="l">
              <a:lnSpc>
                <a:spcPct val="150000"/>
              </a:lnSpc>
              <a:buFont typeface="Wingdings" panose="05000000000000000000" pitchFamily="2" charset="2"/>
              <a:buChar char="ü"/>
            </a:pPr>
            <a:r>
              <a:rPr lang="de-DE" sz="1800" dirty="0">
                <a:solidFill>
                  <a:schemeClr val="tx2"/>
                </a:solidFill>
                <a:effectLst>
                  <a:outerShdw blurRad="38100" dist="38100" dir="2700000" algn="tl">
                    <a:srgbClr val="000000">
                      <a:alpha val="43137"/>
                    </a:srgbClr>
                  </a:outerShdw>
                </a:effectLst>
              </a:rPr>
              <a:t>SI Betriebsrente+</a:t>
            </a:r>
          </a:p>
          <a:p>
            <a:pPr marL="261938" indent="-261938" algn="l">
              <a:lnSpc>
                <a:spcPct val="150000"/>
              </a:lnSpc>
              <a:buFont typeface="Wingdings" panose="05000000000000000000" pitchFamily="2" charset="2"/>
              <a:buChar char="ü"/>
            </a:pPr>
            <a:r>
              <a:rPr lang="de-DE" sz="1800" dirty="0" err="1">
                <a:solidFill>
                  <a:schemeClr val="tx2"/>
                </a:solidFill>
                <a:effectLst>
                  <a:outerShdw blurRad="38100" dist="38100" dir="2700000" algn="tl">
                    <a:srgbClr val="000000">
                      <a:alpha val="43137"/>
                    </a:srgbClr>
                  </a:outerShdw>
                </a:effectLst>
              </a:rPr>
              <a:t>hogarente</a:t>
            </a:r>
            <a:r>
              <a:rPr lang="de-DE" sz="1800" i="1" dirty="0" err="1">
                <a:solidFill>
                  <a:schemeClr val="tx2"/>
                </a:solidFill>
                <a:effectLst>
                  <a:outerShdw blurRad="38100" dist="38100" dir="2700000" algn="tl">
                    <a:srgbClr val="000000">
                      <a:alpha val="43137"/>
                    </a:srgbClr>
                  </a:outerShdw>
                </a:effectLst>
              </a:rPr>
              <a:t>plus</a:t>
            </a:r>
            <a:endParaRPr lang="de-DE" sz="1800" dirty="0">
              <a:solidFill>
                <a:schemeClr val="tx2"/>
              </a:solidFill>
              <a:effectLst>
                <a:outerShdw blurRad="38100" dist="38100" dir="2700000" algn="tl">
                  <a:srgbClr val="000000">
                    <a:alpha val="43137"/>
                  </a:srgbClr>
                </a:outerShdw>
              </a:effectLst>
            </a:endParaRPr>
          </a:p>
        </p:txBody>
      </p:sp>
      <p:sp>
        <p:nvSpPr>
          <p:cNvPr id="73" name="Rechteck 72">
            <a:extLst>
              <a:ext uri="{FF2B5EF4-FFF2-40B4-BE49-F238E27FC236}">
                <a16:creationId xmlns:a16="http://schemas.microsoft.com/office/drawing/2014/main" id="{65A8CBF4-BDE5-450E-B319-211C7F1B17C3}"/>
              </a:ext>
            </a:extLst>
          </p:cNvPr>
          <p:cNvSpPr/>
          <p:nvPr/>
        </p:nvSpPr>
        <p:spPr>
          <a:xfrm>
            <a:off x="9068112" y="3802447"/>
            <a:ext cx="2833088" cy="2118529"/>
          </a:xfrm>
          <a:prstGeom prst="rect">
            <a:avLst/>
          </a:prstGeom>
        </p:spPr>
        <p:txBody>
          <a:bodyPr wrap="square">
            <a:spAutoFit/>
          </a:bodyPr>
          <a:lstStyle/>
          <a:p>
            <a:pPr marL="261938" indent="-261938" algn="l">
              <a:lnSpc>
                <a:spcPct val="150000"/>
              </a:lnSpc>
              <a:buFont typeface="Wingdings" panose="05000000000000000000" pitchFamily="2" charset="2"/>
              <a:buChar char="ü"/>
            </a:pPr>
            <a:r>
              <a:rPr lang="de-DE" sz="1800" dirty="0">
                <a:solidFill>
                  <a:schemeClr val="tx2"/>
                </a:solidFill>
                <a:effectLst>
                  <a:outerShdw blurRad="38100" dist="38100" dir="2700000" algn="tl">
                    <a:srgbClr val="000000">
                      <a:alpha val="43137"/>
                    </a:srgbClr>
                  </a:outerShdw>
                </a:effectLst>
              </a:rPr>
              <a:t>Flexible Rente</a:t>
            </a:r>
          </a:p>
          <a:p>
            <a:pPr marL="261938" indent="-261938" algn="l">
              <a:lnSpc>
                <a:spcPct val="150000"/>
              </a:lnSpc>
              <a:buFont typeface="Wingdings" panose="05000000000000000000" pitchFamily="2" charset="2"/>
              <a:buChar char="ü"/>
            </a:pPr>
            <a:r>
              <a:rPr lang="de-DE" sz="1800" dirty="0">
                <a:solidFill>
                  <a:schemeClr val="tx2"/>
                </a:solidFill>
                <a:effectLst>
                  <a:outerShdw blurRad="38100" dist="38100" dir="2700000" algn="tl">
                    <a:srgbClr val="000000">
                      <a:alpha val="43137"/>
                    </a:srgbClr>
                  </a:outerShdw>
                </a:effectLst>
              </a:rPr>
              <a:t>Flexible Rente gegen</a:t>
            </a:r>
            <a:br>
              <a:rPr lang="de-DE" sz="1800" dirty="0">
                <a:solidFill>
                  <a:schemeClr val="tx2"/>
                </a:solidFill>
                <a:effectLst>
                  <a:outerShdw blurRad="38100" dist="38100" dir="2700000" algn="tl">
                    <a:srgbClr val="000000">
                      <a:alpha val="43137"/>
                    </a:srgbClr>
                  </a:outerShdw>
                </a:effectLst>
              </a:rPr>
            </a:br>
            <a:r>
              <a:rPr lang="de-DE" sz="1800" dirty="0">
                <a:solidFill>
                  <a:schemeClr val="tx2"/>
                </a:solidFill>
                <a:effectLst>
                  <a:outerShdw blurRad="38100" dist="38100" dir="2700000" algn="tl">
                    <a:srgbClr val="000000">
                      <a:alpha val="43137"/>
                    </a:srgbClr>
                  </a:outerShdw>
                </a:effectLst>
              </a:rPr>
              <a:t>Einmalbeitrag </a:t>
            </a:r>
          </a:p>
          <a:p>
            <a:pPr marL="261938" indent="-261938" algn="l">
              <a:lnSpc>
                <a:spcPct val="150000"/>
              </a:lnSpc>
              <a:buFont typeface="Wingdings" panose="05000000000000000000" pitchFamily="2" charset="2"/>
              <a:buChar char="ü"/>
            </a:pPr>
            <a:r>
              <a:rPr lang="de-DE" sz="1800" dirty="0">
                <a:solidFill>
                  <a:schemeClr val="tx2"/>
                </a:solidFill>
                <a:effectLst>
                  <a:outerShdw blurRad="38100" dist="38100" dir="2700000" algn="tl">
                    <a:srgbClr val="000000">
                      <a:alpha val="43137"/>
                    </a:srgbClr>
                  </a:outerShdw>
                </a:effectLst>
              </a:rPr>
              <a:t>Betriebliche Rente</a:t>
            </a:r>
          </a:p>
          <a:p>
            <a:pPr marL="261938" indent="-261938" algn="l">
              <a:lnSpc>
                <a:spcPct val="150000"/>
              </a:lnSpc>
              <a:buFont typeface="Wingdings" panose="05000000000000000000" pitchFamily="2" charset="2"/>
              <a:buChar char="ü"/>
            </a:pPr>
            <a:r>
              <a:rPr lang="de-DE" sz="1800" dirty="0">
                <a:solidFill>
                  <a:schemeClr val="tx2"/>
                </a:solidFill>
                <a:effectLst>
                  <a:outerShdw blurRad="38100" dist="38100" dir="2700000" algn="tl">
                    <a:srgbClr val="000000">
                      <a:alpha val="43137"/>
                    </a:srgbClr>
                  </a:outerShdw>
                </a:effectLst>
              </a:rPr>
              <a:t>Pensionskasse</a:t>
            </a:r>
          </a:p>
        </p:txBody>
      </p:sp>
      <p:sp>
        <p:nvSpPr>
          <p:cNvPr id="74" name="Titel 1">
            <a:extLst>
              <a:ext uri="{FF2B5EF4-FFF2-40B4-BE49-F238E27FC236}">
                <a16:creationId xmlns:a16="http://schemas.microsoft.com/office/drawing/2014/main" id="{BEAE1F8D-F976-4172-84B0-25664A06E143}"/>
              </a:ext>
            </a:extLst>
          </p:cNvPr>
          <p:cNvSpPr txBox="1">
            <a:spLocks/>
          </p:cNvSpPr>
          <p:nvPr/>
        </p:nvSpPr>
        <p:spPr>
          <a:xfrm>
            <a:off x="479376" y="493706"/>
            <a:ext cx="7333347" cy="592760"/>
          </a:xfrm>
          <a:prstGeom prst="rect">
            <a:avLst/>
          </a:prstGeom>
        </p:spPr>
        <p:txBody>
          <a:bodyPr/>
          <a:lstStyle>
            <a:lvl1pPr algn="l" rtl="0" eaLnBrk="1" fontAlgn="base" hangingPunct="1">
              <a:lnSpc>
                <a:spcPct val="110000"/>
              </a:lnSpc>
              <a:spcBef>
                <a:spcPct val="0"/>
              </a:spcBef>
              <a:spcAft>
                <a:spcPct val="0"/>
              </a:spcAft>
              <a:defRPr sz="3600" b="1">
                <a:solidFill>
                  <a:schemeClr val="tx2"/>
                </a:solidFill>
                <a:latin typeface="+mj-lt"/>
                <a:ea typeface="+mj-ea"/>
                <a:cs typeface="+mj-cs"/>
              </a:defRPr>
            </a:lvl1pPr>
            <a:lvl2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2pPr>
            <a:lvl3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3pPr>
            <a:lvl4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4pPr>
            <a:lvl5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5pPr>
            <a:lvl6pPr marL="422041"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6pPr>
            <a:lvl7pPr marL="844083"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7pPr>
            <a:lvl8pPr marL="1266124"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8pPr>
            <a:lvl9pPr marL="1688165"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9pPr>
          </a:lstStyle>
          <a:p>
            <a:r>
              <a:rPr lang="de-DE" sz="3000" kern="0" dirty="0">
                <a:effectLst>
                  <a:outerShdw blurRad="38100" dist="38100" dir="2700000" algn="tl">
                    <a:srgbClr val="000000">
                      <a:alpha val="43137"/>
                    </a:srgbClr>
                  </a:outerShdw>
                </a:effectLst>
              </a:rPr>
              <a:t>Portfolio SI Global Garant </a:t>
            </a:r>
            <a:r>
              <a:rPr lang="de-DE" sz="3000" kern="0" dirty="0" err="1">
                <a:effectLst>
                  <a:outerShdw blurRad="38100" dist="38100" dir="2700000" algn="tl">
                    <a:srgbClr val="000000">
                      <a:alpha val="43137"/>
                    </a:srgbClr>
                  </a:outerShdw>
                </a:effectLst>
              </a:rPr>
              <a:t>Invest</a:t>
            </a:r>
            <a:endParaRPr lang="de-DE" sz="3000" kern="0" dirty="0">
              <a:effectLst>
                <a:outerShdw blurRad="38100" dist="38100" dir="2700000" algn="tl">
                  <a:srgbClr val="000000">
                    <a:alpha val="43137"/>
                  </a:srgbClr>
                </a:outerShdw>
              </a:effectLst>
            </a:endParaRPr>
          </a:p>
        </p:txBody>
      </p:sp>
      <p:sp>
        <p:nvSpPr>
          <p:cNvPr id="80" name="Titel 1">
            <a:extLst>
              <a:ext uri="{FF2B5EF4-FFF2-40B4-BE49-F238E27FC236}">
                <a16:creationId xmlns:a16="http://schemas.microsoft.com/office/drawing/2014/main" id="{984898B2-9949-4277-9323-04C9E905ABED}"/>
              </a:ext>
            </a:extLst>
          </p:cNvPr>
          <p:cNvSpPr txBox="1">
            <a:spLocks/>
          </p:cNvSpPr>
          <p:nvPr/>
        </p:nvSpPr>
        <p:spPr>
          <a:xfrm>
            <a:off x="8832648" y="122917"/>
            <a:ext cx="3304016" cy="963549"/>
          </a:xfrm>
          <a:prstGeom prst="rect">
            <a:avLst/>
          </a:prstGeom>
        </p:spPr>
        <p:txBody>
          <a:bodyPr/>
          <a:lstStyle>
            <a:lvl1pPr algn="l" rtl="0" eaLnBrk="1" fontAlgn="base" hangingPunct="1">
              <a:lnSpc>
                <a:spcPct val="110000"/>
              </a:lnSpc>
              <a:spcBef>
                <a:spcPct val="0"/>
              </a:spcBef>
              <a:spcAft>
                <a:spcPct val="0"/>
              </a:spcAft>
              <a:defRPr sz="3600" b="1">
                <a:solidFill>
                  <a:schemeClr val="tx2"/>
                </a:solidFill>
                <a:latin typeface="+mj-lt"/>
                <a:ea typeface="+mj-ea"/>
                <a:cs typeface="+mj-cs"/>
              </a:defRPr>
            </a:lvl1pPr>
            <a:lvl2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2pPr>
            <a:lvl3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3pPr>
            <a:lvl4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4pPr>
            <a:lvl5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5pPr>
            <a:lvl6pPr marL="422041"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6pPr>
            <a:lvl7pPr marL="844083"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7pPr>
            <a:lvl8pPr marL="1266124"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8pPr>
            <a:lvl9pPr marL="1688165"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9pPr>
          </a:lstStyle>
          <a:p>
            <a:pPr algn="ctr"/>
            <a:r>
              <a:rPr lang="de-DE" sz="2800" kern="0" dirty="0">
                <a:effectLst>
                  <a:outerShdw blurRad="38100" dist="38100" dir="2700000" algn="tl">
                    <a:srgbClr val="000000">
                      <a:alpha val="43137"/>
                    </a:srgbClr>
                  </a:outerShdw>
                </a:effectLst>
              </a:rPr>
              <a:t>ab dem</a:t>
            </a:r>
          </a:p>
          <a:p>
            <a:pPr algn="ctr"/>
            <a:r>
              <a:rPr lang="de-DE" sz="2800" kern="0" dirty="0">
                <a:effectLst>
                  <a:outerShdw blurRad="38100" dist="38100" dir="2700000" algn="tl">
                    <a:srgbClr val="000000">
                      <a:alpha val="43137"/>
                    </a:srgbClr>
                  </a:outerShdw>
                </a:effectLst>
              </a:rPr>
              <a:t> 05.01.21 im PDC</a:t>
            </a:r>
          </a:p>
        </p:txBody>
      </p:sp>
      <p:sp>
        <p:nvSpPr>
          <p:cNvPr id="23" name="Fußzeilenplatzhalter 10">
            <a:extLst>
              <a:ext uri="{FF2B5EF4-FFF2-40B4-BE49-F238E27FC236}">
                <a16:creationId xmlns:a16="http://schemas.microsoft.com/office/drawing/2014/main" id="{DFAB1946-A6B0-4F50-BEEC-7182EF09D20C}"/>
              </a:ext>
            </a:extLst>
          </p:cNvPr>
          <p:cNvSpPr txBox="1">
            <a:spLocks/>
          </p:cNvSpPr>
          <p:nvPr/>
        </p:nvSpPr>
        <p:spPr>
          <a:xfrm>
            <a:off x="623887" y="6305434"/>
            <a:ext cx="10944225" cy="222586"/>
          </a:xfrm>
          <a:prstGeom prst="rect">
            <a:avLst/>
          </a:prstGeom>
          <a:noFill/>
          <a:ln>
            <a:noFill/>
          </a:ln>
          <a:effectLst/>
        </p:spPr>
        <p:txBody>
          <a:bodyPr vert="horz" wrap="square" lIns="0" tIns="0" rIns="0" bIns="0" numCol="1" anchor="t" anchorCtr="0" compatLnSpc="1">
            <a:prstTxWarp prst="textNoShape">
              <a:avLst/>
            </a:prstTxWarp>
          </a:bodyPr>
          <a:lstStyle>
            <a:defPPr>
              <a:defRPr lang="de-DE"/>
            </a:defPPr>
            <a:lvl1pPr>
              <a:lnSpc>
                <a:spcPct val="100000"/>
              </a:lnSpc>
              <a:defRPr sz="1200" b="1">
                <a:solidFill>
                  <a:schemeClr val="tx2"/>
                </a:solidFill>
              </a:defRPr>
            </a:lvl1pPr>
            <a:lvl2pPr marL="4572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2pPr>
            <a:lvl3pPr marL="9144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3pPr>
            <a:lvl4pPr marL="13716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4pPr>
            <a:lvl5pPr marL="18288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5pPr>
            <a:lvl6pPr marL="2286000" algn="l" defTabSz="914400" rtl="0" eaLnBrk="1" latinLnBrk="0" hangingPunct="1">
              <a:defRPr sz="1600" kern="1200">
                <a:solidFill>
                  <a:schemeClr val="tx1"/>
                </a:solidFill>
                <a:latin typeface="Arial" pitchFamily="34" charset="0"/>
                <a:ea typeface="+mn-ea"/>
                <a:cs typeface="Arial" pitchFamily="34" charset="0"/>
              </a:defRPr>
            </a:lvl6pPr>
            <a:lvl7pPr marL="2743200" algn="l" defTabSz="914400" rtl="0" eaLnBrk="1" latinLnBrk="0" hangingPunct="1">
              <a:defRPr sz="1600" kern="1200">
                <a:solidFill>
                  <a:schemeClr val="tx1"/>
                </a:solidFill>
                <a:latin typeface="Arial" pitchFamily="34" charset="0"/>
                <a:ea typeface="+mn-ea"/>
                <a:cs typeface="Arial" pitchFamily="34" charset="0"/>
              </a:defRPr>
            </a:lvl7pPr>
            <a:lvl8pPr marL="3200400" algn="l" defTabSz="914400" rtl="0" eaLnBrk="1" latinLnBrk="0" hangingPunct="1">
              <a:defRPr sz="1600" kern="1200">
                <a:solidFill>
                  <a:schemeClr val="tx1"/>
                </a:solidFill>
                <a:latin typeface="Arial" pitchFamily="34" charset="0"/>
                <a:ea typeface="+mn-ea"/>
                <a:cs typeface="Arial" pitchFamily="34" charset="0"/>
              </a:defRPr>
            </a:lvl8pPr>
            <a:lvl9pPr marL="3657600" algn="l" defTabSz="914400" rtl="0" eaLnBrk="1" latinLnBrk="0" hangingPunct="1">
              <a:defRPr sz="1600" kern="1200">
                <a:solidFill>
                  <a:schemeClr val="tx1"/>
                </a:solidFill>
                <a:latin typeface="Arial" pitchFamily="34" charset="0"/>
                <a:ea typeface="+mn-ea"/>
                <a:cs typeface="Arial" pitchFamily="34" charset="0"/>
              </a:defRPr>
            </a:lvl9pPr>
          </a:lstStyle>
          <a:p>
            <a:r>
              <a:rPr lang="de-DE" altLang="de-DE" dirty="0"/>
              <a:t>SI Global Garant </a:t>
            </a:r>
            <a:r>
              <a:rPr lang="de-DE" altLang="de-DE" dirty="0" err="1"/>
              <a:t>Invest</a:t>
            </a:r>
            <a:r>
              <a:rPr lang="de-DE" altLang="de-DE" dirty="0"/>
              <a:t> | Produktgeneration 2021</a:t>
            </a:r>
          </a:p>
        </p:txBody>
      </p:sp>
      <p:sp>
        <p:nvSpPr>
          <p:cNvPr id="24" name="Textplatzhalter 19">
            <a:extLst>
              <a:ext uri="{FF2B5EF4-FFF2-40B4-BE49-F238E27FC236}">
                <a16:creationId xmlns:a16="http://schemas.microsoft.com/office/drawing/2014/main" id="{15A3F00F-861A-4641-A602-8A0769842CE7}"/>
              </a:ext>
            </a:extLst>
          </p:cNvPr>
          <p:cNvSpPr txBox="1">
            <a:spLocks/>
          </p:cNvSpPr>
          <p:nvPr/>
        </p:nvSpPr>
        <p:spPr>
          <a:xfrm>
            <a:off x="630000" y="1116000"/>
            <a:ext cx="10944226" cy="525518"/>
          </a:xfrm>
          <a:prstGeom prst="rect">
            <a:avLst/>
          </a:prstGeom>
        </p:spPr>
        <p:txBody>
          <a:bodyPr/>
          <a:lstStyle>
            <a:lvl1pPr algn="l" rtl="0" eaLnBrk="1" fontAlgn="base" hangingPunct="1">
              <a:spcBef>
                <a:spcPct val="20000"/>
              </a:spcBef>
              <a:spcAft>
                <a:spcPct val="0"/>
              </a:spcAft>
              <a:defRPr sz="18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2pPr>
            <a:lvl3pPr marL="331185"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3pPr>
            <a:lvl4pPr marL="496778"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4pPr>
            <a:lvl5pPr marL="662370"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5pPr>
            <a:lvl6pPr marL="1084412"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6pPr>
            <a:lvl7pPr marL="1506453"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7pPr>
            <a:lvl8pPr marL="1928494"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8pPr>
            <a:lvl9pPr marL="2350536"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9pPr>
          </a:lstStyle>
          <a:p>
            <a:pPr>
              <a:lnSpc>
                <a:spcPct val="100000"/>
              </a:lnSpc>
            </a:pPr>
            <a:r>
              <a:rPr lang="de-DE" kern="0" dirty="0">
                <a:solidFill>
                  <a:schemeClr val="tx2"/>
                </a:solidFill>
              </a:rPr>
              <a:t>Zwei Produktgenerationen ab 2021</a:t>
            </a:r>
          </a:p>
        </p:txBody>
      </p:sp>
      <p:grpSp>
        <p:nvGrpSpPr>
          <p:cNvPr id="25" name="Gruppieren 24">
            <a:extLst>
              <a:ext uri="{FF2B5EF4-FFF2-40B4-BE49-F238E27FC236}">
                <a16:creationId xmlns:a16="http://schemas.microsoft.com/office/drawing/2014/main" id="{71CC00BF-F2CB-414A-A90A-5923B7A1841B}"/>
              </a:ext>
            </a:extLst>
          </p:cNvPr>
          <p:cNvGrpSpPr/>
          <p:nvPr/>
        </p:nvGrpSpPr>
        <p:grpSpPr>
          <a:xfrm>
            <a:off x="6322921" y="1243412"/>
            <a:ext cx="3164726" cy="3106728"/>
            <a:chOff x="4007768" y="1700808"/>
            <a:chExt cx="3717272" cy="3717272"/>
          </a:xfrm>
          <a:effectLst>
            <a:outerShdw blurRad="63500" sx="102000" sy="102000" algn="ctr" rotWithShape="0">
              <a:prstClr val="black">
                <a:alpha val="40000"/>
              </a:prstClr>
            </a:outerShdw>
          </a:effectLst>
        </p:grpSpPr>
        <p:sp>
          <p:nvSpPr>
            <p:cNvPr id="26" name="Oval 31">
              <a:extLst>
                <a:ext uri="{FF2B5EF4-FFF2-40B4-BE49-F238E27FC236}">
                  <a16:creationId xmlns:a16="http://schemas.microsoft.com/office/drawing/2014/main" id="{847C7E96-B382-4D6F-B583-B0F1B92ADE60}"/>
                </a:ext>
              </a:extLst>
            </p:cNvPr>
            <p:cNvSpPr/>
            <p:nvPr/>
          </p:nvSpPr>
          <p:spPr bwMode="auto">
            <a:xfrm>
              <a:off x="4007768" y="1700808"/>
              <a:ext cx="3717272" cy="3717272"/>
            </a:xfrm>
            <a:prstGeom prst="ellipse">
              <a:avLst/>
            </a:prstGeom>
            <a:solidFill>
              <a:schemeClr val="tx2"/>
            </a:solidFill>
            <a:ln w="76200">
              <a:solidFill>
                <a:schemeClr val="bg1"/>
              </a:solidFill>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de-DE" sz="2400" b="1" kern="0" dirty="0">
                <a:solidFill>
                  <a:schemeClr val="tx1"/>
                </a:solidFill>
              </a:endParaRPr>
            </a:p>
          </p:txBody>
        </p:sp>
        <p:sp>
          <p:nvSpPr>
            <p:cNvPr id="27" name="Rectangle 32">
              <a:extLst>
                <a:ext uri="{FF2B5EF4-FFF2-40B4-BE49-F238E27FC236}">
                  <a16:creationId xmlns:a16="http://schemas.microsoft.com/office/drawing/2014/main" id="{08656484-BEA3-4A27-896C-C333B8DE436B}"/>
                </a:ext>
              </a:extLst>
            </p:cNvPr>
            <p:cNvSpPr/>
            <p:nvPr/>
          </p:nvSpPr>
          <p:spPr>
            <a:xfrm>
              <a:off x="4747868" y="2893834"/>
              <a:ext cx="2237070" cy="1561181"/>
            </a:xfrm>
            <a:prstGeom prst="rect">
              <a:avLst/>
            </a:prstGeom>
          </p:spPr>
          <p:txBody>
            <a:bodyPr wrap="square">
              <a:spAutoFit/>
            </a:bodyPr>
            <a:lstStyle/>
            <a:p>
              <a:r>
                <a:rPr lang="de-DE" sz="2400" b="1" dirty="0">
                  <a:solidFill>
                    <a:schemeClr val="bg1"/>
                  </a:solidFill>
                  <a:effectLst>
                    <a:outerShdw blurRad="38100" dist="38100" dir="2700000" algn="tl">
                      <a:srgbClr val="000000">
                        <a:alpha val="43137"/>
                      </a:srgbClr>
                    </a:outerShdw>
                  </a:effectLst>
                </a:rPr>
                <a:t>Produkt-generation 2021</a:t>
              </a:r>
            </a:p>
          </p:txBody>
        </p:sp>
        <p:sp>
          <p:nvSpPr>
            <p:cNvPr id="28" name="AutoShape 18">
              <a:extLst>
                <a:ext uri="{FF2B5EF4-FFF2-40B4-BE49-F238E27FC236}">
                  <a16:creationId xmlns:a16="http://schemas.microsoft.com/office/drawing/2014/main" id="{D3E4E2AC-54B5-48E9-9AC7-369B6E323B11}"/>
                </a:ext>
              </a:extLst>
            </p:cNvPr>
            <p:cNvSpPr>
              <a:spLocks noChangeAspect="1" noChangeArrowheads="1" noTextEdit="1"/>
            </p:cNvSpPr>
            <p:nvPr/>
          </p:nvSpPr>
          <p:spPr bwMode="auto">
            <a:xfrm>
              <a:off x="5281327" y="1845011"/>
              <a:ext cx="1170154" cy="1171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dirty="0"/>
            </a:p>
          </p:txBody>
        </p:sp>
      </p:grpSp>
    </p:spTree>
    <p:extLst>
      <p:ext uri="{BB962C8B-B14F-4D97-AF65-F5344CB8AC3E}">
        <p14:creationId xmlns:p14="http://schemas.microsoft.com/office/powerpoint/2010/main" val="2576296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1644098A-8B0F-40A4-A7BC-AB2A262CDA38}"/>
              </a:ext>
            </a:extLst>
          </p:cNvPr>
          <p:cNvSpPr>
            <a:spLocks noGrp="1"/>
          </p:cNvSpPr>
          <p:nvPr>
            <p:ph type="body" sz="quarter" idx="12"/>
          </p:nvPr>
        </p:nvSpPr>
        <p:spPr/>
        <p:txBody>
          <a:bodyPr/>
          <a:lstStyle/>
          <a:p>
            <a:r>
              <a:rPr lang="de-DE" dirty="0"/>
              <a:t>Umlaufrendite Bundeswertpapiere seit dem 01.01.2000</a:t>
            </a:r>
          </a:p>
        </p:txBody>
      </p:sp>
      <p:graphicFrame>
        <p:nvGraphicFramePr>
          <p:cNvPr id="3" name="Objekt 2">
            <a:extLst>
              <a:ext uri="{FF2B5EF4-FFF2-40B4-BE49-F238E27FC236}">
                <a16:creationId xmlns:a16="http://schemas.microsoft.com/office/drawing/2014/main" id="{8A3C9749-6E74-43B8-B20A-9C6FF5C87CAD}"/>
              </a:ext>
            </a:extLst>
          </p:cNvPr>
          <p:cNvGraphicFramePr>
            <a:graphicFrameLocks noChangeAspect="1"/>
          </p:cNvGraphicFramePr>
          <p:nvPr>
            <p:extLst>
              <p:ext uri="{D42A27DB-BD31-4B8C-83A1-F6EECF244321}">
                <p14:modId xmlns:p14="http://schemas.microsoft.com/office/powerpoint/2010/main" val="2290594596"/>
              </p:ext>
            </p:extLst>
          </p:nvPr>
        </p:nvGraphicFramePr>
        <p:xfrm>
          <a:off x="1070513" y="1692388"/>
          <a:ext cx="10429875" cy="3952875"/>
        </p:xfrm>
        <a:graphic>
          <a:graphicData uri="http://schemas.openxmlformats.org/presentationml/2006/ole">
            <mc:AlternateContent xmlns:mc="http://schemas.openxmlformats.org/markup-compatibility/2006">
              <mc:Choice xmlns:v="urn:schemas-microsoft-com:vml" Requires="v">
                <p:oleObj spid="_x0000_s1054" name="Worksheet" r:id="rId4" imgW="10430078" imgH="3953062" progId="Excel.Sheet.12">
                  <p:link updateAutomatic="1"/>
                </p:oleObj>
              </mc:Choice>
              <mc:Fallback>
                <p:oleObj name="Worksheet" r:id="rId4" imgW="10430078" imgH="3953062" progId="Excel.Sheet.12">
                  <p:link updateAutomatic="1"/>
                  <p:pic>
                    <p:nvPicPr>
                      <p:cNvPr id="3" name="Objekt 2">
                        <a:extLst>
                          <a:ext uri="{FF2B5EF4-FFF2-40B4-BE49-F238E27FC236}">
                            <a16:creationId xmlns:a16="http://schemas.microsoft.com/office/drawing/2014/main" id="{8A3C9749-6E74-43B8-B20A-9C6FF5C87CAD}"/>
                          </a:ext>
                        </a:extLst>
                      </p:cNvPr>
                      <p:cNvPicPr/>
                      <p:nvPr/>
                    </p:nvPicPr>
                    <p:blipFill>
                      <a:blip r:embed="rId5"/>
                      <a:stretch>
                        <a:fillRect/>
                      </a:stretch>
                    </p:blipFill>
                    <p:spPr>
                      <a:xfrm>
                        <a:off x="1070513" y="1692388"/>
                        <a:ext cx="10429875" cy="3952875"/>
                      </a:xfrm>
                      <a:prstGeom prst="rect">
                        <a:avLst/>
                      </a:prstGeom>
                    </p:spPr>
                  </p:pic>
                </p:oleObj>
              </mc:Fallback>
            </mc:AlternateContent>
          </a:graphicData>
        </a:graphic>
      </p:graphicFrame>
      <p:graphicFrame>
        <p:nvGraphicFramePr>
          <p:cNvPr id="7" name="Objekt 6">
            <a:extLst>
              <a:ext uri="{FF2B5EF4-FFF2-40B4-BE49-F238E27FC236}">
                <a16:creationId xmlns:a16="http://schemas.microsoft.com/office/drawing/2014/main" id="{07DDA562-4787-45BA-9328-0A146B16C592}"/>
              </a:ext>
            </a:extLst>
          </p:cNvPr>
          <p:cNvGraphicFramePr>
            <a:graphicFrameLocks noChangeAspect="1"/>
          </p:cNvGraphicFramePr>
          <p:nvPr>
            <p:extLst>
              <p:ext uri="{D42A27DB-BD31-4B8C-83A1-F6EECF244321}">
                <p14:modId xmlns:p14="http://schemas.microsoft.com/office/powerpoint/2010/main" val="2439199222"/>
              </p:ext>
            </p:extLst>
          </p:nvPr>
        </p:nvGraphicFramePr>
        <p:xfrm>
          <a:off x="984789" y="5742000"/>
          <a:ext cx="10601325" cy="200025"/>
        </p:xfrm>
        <a:graphic>
          <a:graphicData uri="http://schemas.openxmlformats.org/presentationml/2006/ole">
            <mc:AlternateContent xmlns:mc="http://schemas.openxmlformats.org/markup-compatibility/2006">
              <mc:Choice xmlns:v="urn:schemas-microsoft-com:vml" Requires="v">
                <p:oleObj spid="_x0000_s1055" name="Worksheet" r:id="rId6" imgW="10601122" imgH="199794" progId="Excel.Sheet.12">
                  <p:link updateAutomatic="1"/>
                </p:oleObj>
              </mc:Choice>
              <mc:Fallback>
                <p:oleObj name="Worksheet" r:id="rId6" imgW="10601122" imgH="199794" progId="Excel.Sheet.12">
                  <p:link updateAutomatic="1"/>
                  <p:pic>
                    <p:nvPicPr>
                      <p:cNvPr id="7" name="Objekt 6">
                        <a:extLst>
                          <a:ext uri="{FF2B5EF4-FFF2-40B4-BE49-F238E27FC236}">
                            <a16:creationId xmlns:a16="http://schemas.microsoft.com/office/drawing/2014/main" id="{07DDA562-4787-45BA-9328-0A146B16C592}"/>
                          </a:ext>
                        </a:extLst>
                      </p:cNvPr>
                      <p:cNvPicPr/>
                      <p:nvPr/>
                    </p:nvPicPr>
                    <p:blipFill>
                      <a:blip r:embed="rId7"/>
                      <a:stretch>
                        <a:fillRect/>
                      </a:stretch>
                    </p:blipFill>
                    <p:spPr>
                      <a:xfrm>
                        <a:off x="984789" y="5742000"/>
                        <a:ext cx="10601325" cy="200025"/>
                      </a:xfrm>
                      <a:prstGeom prst="rect">
                        <a:avLst/>
                      </a:prstGeom>
                    </p:spPr>
                  </p:pic>
                </p:oleObj>
              </mc:Fallback>
            </mc:AlternateContent>
          </a:graphicData>
        </a:graphic>
      </p:graphicFrame>
      <p:sp>
        <p:nvSpPr>
          <p:cNvPr id="8" name="Titel 1">
            <a:extLst>
              <a:ext uri="{FF2B5EF4-FFF2-40B4-BE49-F238E27FC236}">
                <a16:creationId xmlns:a16="http://schemas.microsoft.com/office/drawing/2014/main" id="{D69ABFDB-9022-42B9-B9E0-904BC1EF3AF9}"/>
              </a:ext>
            </a:extLst>
          </p:cNvPr>
          <p:cNvSpPr>
            <a:spLocks noGrp="1"/>
          </p:cNvSpPr>
          <p:nvPr>
            <p:ph type="title"/>
          </p:nvPr>
        </p:nvSpPr>
        <p:spPr>
          <a:xfrm>
            <a:off x="630000" y="522000"/>
            <a:ext cx="10956113" cy="581281"/>
          </a:xfrm>
        </p:spPr>
        <p:txBody>
          <a:bodyPr/>
          <a:lstStyle/>
          <a:p>
            <a:r>
              <a:rPr lang="de-DE" dirty="0"/>
              <a:t>Nullzinsen bestimmen seit Jahren den Alltag</a:t>
            </a:r>
          </a:p>
        </p:txBody>
      </p:sp>
    </p:spTree>
    <p:extLst>
      <p:ext uri="{BB962C8B-B14F-4D97-AF65-F5344CB8AC3E}">
        <p14:creationId xmlns:p14="http://schemas.microsoft.com/office/powerpoint/2010/main" val="2836727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hteck 21">
            <a:extLst>
              <a:ext uri="{FF2B5EF4-FFF2-40B4-BE49-F238E27FC236}">
                <a16:creationId xmlns:a16="http://schemas.microsoft.com/office/drawing/2014/main" id="{BFFBA89F-B13B-4DEE-A76A-A72F0AEC9F43}"/>
              </a:ext>
            </a:extLst>
          </p:cNvPr>
          <p:cNvSpPr/>
          <p:nvPr/>
        </p:nvSpPr>
        <p:spPr bwMode="auto">
          <a:xfrm>
            <a:off x="635294" y="1678094"/>
            <a:ext cx="10903124" cy="3928628"/>
          </a:xfrm>
          <a:prstGeom prst="rect">
            <a:avLst/>
          </a:prstGeom>
          <a:solidFill>
            <a:schemeClr val="bg1">
              <a:lumMod val="95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2" name="Titel 1">
            <a:extLst>
              <a:ext uri="{FF2B5EF4-FFF2-40B4-BE49-F238E27FC236}">
                <a16:creationId xmlns:a16="http://schemas.microsoft.com/office/drawing/2014/main" id="{DB60CEDF-483F-41C3-A081-43D914FDE75B}"/>
              </a:ext>
            </a:extLst>
          </p:cNvPr>
          <p:cNvSpPr>
            <a:spLocks noGrp="1"/>
          </p:cNvSpPr>
          <p:nvPr>
            <p:ph type="title"/>
          </p:nvPr>
        </p:nvSpPr>
        <p:spPr/>
        <p:txBody>
          <a:bodyPr/>
          <a:lstStyle/>
          <a:p>
            <a:r>
              <a:rPr lang="de-DE" dirty="0"/>
              <a:t>Nullzinsen bestimmen seit Jahren den Alltag</a:t>
            </a:r>
          </a:p>
        </p:txBody>
      </p:sp>
      <p:sp>
        <p:nvSpPr>
          <p:cNvPr id="11" name="Fußzeilenplatzhalter 10">
            <a:extLst>
              <a:ext uri="{FF2B5EF4-FFF2-40B4-BE49-F238E27FC236}">
                <a16:creationId xmlns:a16="http://schemas.microsoft.com/office/drawing/2014/main" id="{7E00A2CA-B577-4D18-9F71-FD1E2BEE3562}"/>
              </a:ext>
            </a:extLst>
          </p:cNvPr>
          <p:cNvSpPr>
            <a:spLocks noGrp="1"/>
          </p:cNvSpPr>
          <p:nvPr>
            <p:ph type="ftr" sz="quarter" idx="10"/>
          </p:nvPr>
        </p:nvSpPr>
        <p:spPr/>
        <p:txBody>
          <a:bodyPr/>
          <a:lstStyle/>
          <a:p>
            <a:r>
              <a:rPr lang="de-DE" altLang="de-DE" dirty="0"/>
              <a:t>SI Global Garant </a:t>
            </a:r>
            <a:r>
              <a:rPr lang="de-DE" altLang="de-DE" dirty="0" err="1"/>
              <a:t>Invest</a:t>
            </a:r>
            <a:r>
              <a:rPr lang="de-DE" altLang="de-DE" dirty="0"/>
              <a:t> | Produktgeneration 2021</a:t>
            </a:r>
          </a:p>
        </p:txBody>
      </p:sp>
      <p:sp>
        <p:nvSpPr>
          <p:cNvPr id="6" name="Textplatzhalter 5">
            <a:extLst>
              <a:ext uri="{FF2B5EF4-FFF2-40B4-BE49-F238E27FC236}">
                <a16:creationId xmlns:a16="http://schemas.microsoft.com/office/drawing/2014/main" id="{7ECED782-F975-4F6C-886D-9A7BA492C671}"/>
              </a:ext>
            </a:extLst>
          </p:cNvPr>
          <p:cNvSpPr>
            <a:spLocks noGrp="1"/>
          </p:cNvSpPr>
          <p:nvPr>
            <p:ph type="body" sz="quarter" idx="12"/>
          </p:nvPr>
        </p:nvSpPr>
        <p:spPr/>
        <p:txBody>
          <a:bodyPr/>
          <a:lstStyle/>
          <a:p>
            <a:r>
              <a:rPr lang="de-DE" dirty="0"/>
              <a:t>Ausgangssituation Rechnungszins</a:t>
            </a:r>
          </a:p>
        </p:txBody>
      </p:sp>
      <p:sp>
        <p:nvSpPr>
          <p:cNvPr id="3" name="Rechteck 2">
            <a:extLst>
              <a:ext uri="{FF2B5EF4-FFF2-40B4-BE49-F238E27FC236}">
                <a16:creationId xmlns:a16="http://schemas.microsoft.com/office/drawing/2014/main" id="{859FB0BA-CBC9-471B-B495-F790C7439795}"/>
              </a:ext>
            </a:extLst>
          </p:cNvPr>
          <p:cNvSpPr/>
          <p:nvPr/>
        </p:nvSpPr>
        <p:spPr bwMode="auto">
          <a:xfrm>
            <a:off x="1129919" y="2675491"/>
            <a:ext cx="1440160" cy="2520280"/>
          </a:xfrm>
          <a:prstGeom prst="rect">
            <a:avLst/>
          </a:prstGeom>
          <a:solidFill>
            <a:schemeClr val="tx2"/>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8" name="Rechteck 7">
            <a:extLst>
              <a:ext uri="{FF2B5EF4-FFF2-40B4-BE49-F238E27FC236}">
                <a16:creationId xmlns:a16="http://schemas.microsoft.com/office/drawing/2014/main" id="{4E2A5569-992C-4074-BE2B-6F8371E7A936}"/>
              </a:ext>
            </a:extLst>
          </p:cNvPr>
          <p:cNvSpPr/>
          <p:nvPr/>
        </p:nvSpPr>
        <p:spPr bwMode="auto">
          <a:xfrm>
            <a:off x="2786103" y="3212975"/>
            <a:ext cx="1440160" cy="1978219"/>
          </a:xfrm>
          <a:prstGeom prst="rect">
            <a:avLst/>
          </a:prstGeom>
          <a:solidFill>
            <a:schemeClr val="tx2"/>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9" name="Rechteck 8">
            <a:extLst>
              <a:ext uri="{FF2B5EF4-FFF2-40B4-BE49-F238E27FC236}">
                <a16:creationId xmlns:a16="http://schemas.microsoft.com/office/drawing/2014/main" id="{099B3CF7-BF88-41DD-9473-BA4ABD644BAE}"/>
              </a:ext>
            </a:extLst>
          </p:cNvPr>
          <p:cNvSpPr/>
          <p:nvPr/>
        </p:nvSpPr>
        <p:spPr bwMode="auto">
          <a:xfrm>
            <a:off x="4442287" y="3789040"/>
            <a:ext cx="1440160" cy="1402155"/>
          </a:xfrm>
          <a:prstGeom prst="rect">
            <a:avLst/>
          </a:prstGeom>
          <a:solidFill>
            <a:schemeClr val="tx2"/>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0" name="Rechteck 9">
            <a:extLst>
              <a:ext uri="{FF2B5EF4-FFF2-40B4-BE49-F238E27FC236}">
                <a16:creationId xmlns:a16="http://schemas.microsoft.com/office/drawing/2014/main" id="{44BB8E32-F125-40E5-91A0-A2F13FB28AD6}"/>
              </a:ext>
            </a:extLst>
          </p:cNvPr>
          <p:cNvSpPr/>
          <p:nvPr/>
        </p:nvSpPr>
        <p:spPr bwMode="auto">
          <a:xfrm>
            <a:off x="6098470" y="4149080"/>
            <a:ext cx="1440160" cy="1042114"/>
          </a:xfrm>
          <a:prstGeom prst="rect">
            <a:avLst/>
          </a:prstGeom>
          <a:solidFill>
            <a:schemeClr val="tx2"/>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2" name="Textfeld 11">
            <a:extLst>
              <a:ext uri="{FF2B5EF4-FFF2-40B4-BE49-F238E27FC236}">
                <a16:creationId xmlns:a16="http://schemas.microsoft.com/office/drawing/2014/main" id="{4D2520F0-B580-4130-BE58-333BA8266746}"/>
              </a:ext>
            </a:extLst>
          </p:cNvPr>
          <p:cNvSpPr txBox="1"/>
          <p:nvPr/>
        </p:nvSpPr>
        <p:spPr>
          <a:xfrm>
            <a:off x="1128684" y="2147385"/>
            <a:ext cx="1440160" cy="532796"/>
          </a:xfrm>
          <a:prstGeom prst="rect">
            <a:avLst/>
          </a:prstGeom>
          <a:noFill/>
        </p:spPr>
        <p:txBody>
          <a:bodyPr wrap="square" lIns="0" tIns="0" rIns="0" bIns="0" rtlCol="0">
            <a:noAutofit/>
          </a:bodyPr>
          <a:lstStyle/>
          <a:p>
            <a:pPr>
              <a:buClr>
                <a:schemeClr val="tx1"/>
              </a:buClr>
              <a:buSzPct val="101000"/>
            </a:pPr>
            <a:r>
              <a:rPr lang="de-DE" sz="3600" b="1" dirty="0">
                <a:solidFill>
                  <a:schemeClr val="tx2"/>
                </a:solidFill>
                <a:effectLst>
                  <a:outerShdw blurRad="38100" dist="38100" dir="2700000" algn="tl">
                    <a:srgbClr val="000000">
                      <a:alpha val="43137"/>
                    </a:srgbClr>
                  </a:outerShdw>
                </a:effectLst>
              </a:rPr>
              <a:t>2,25 %</a:t>
            </a:r>
          </a:p>
        </p:txBody>
      </p:sp>
      <p:sp>
        <p:nvSpPr>
          <p:cNvPr id="13" name="Textfeld 12">
            <a:extLst>
              <a:ext uri="{FF2B5EF4-FFF2-40B4-BE49-F238E27FC236}">
                <a16:creationId xmlns:a16="http://schemas.microsoft.com/office/drawing/2014/main" id="{4225B32F-4448-4799-AA1A-E6DA87DAE4DA}"/>
              </a:ext>
            </a:extLst>
          </p:cNvPr>
          <p:cNvSpPr txBox="1"/>
          <p:nvPr/>
        </p:nvSpPr>
        <p:spPr>
          <a:xfrm>
            <a:off x="2786103" y="2680181"/>
            <a:ext cx="1440160" cy="532796"/>
          </a:xfrm>
          <a:prstGeom prst="rect">
            <a:avLst/>
          </a:prstGeom>
          <a:noFill/>
        </p:spPr>
        <p:txBody>
          <a:bodyPr wrap="square" lIns="0" tIns="0" rIns="0" bIns="0" rtlCol="0">
            <a:noAutofit/>
          </a:bodyPr>
          <a:lstStyle/>
          <a:p>
            <a:pPr>
              <a:buClr>
                <a:schemeClr val="tx1"/>
              </a:buClr>
              <a:buSzPct val="101000"/>
            </a:pPr>
            <a:r>
              <a:rPr lang="de-DE" sz="3600" b="1" dirty="0">
                <a:solidFill>
                  <a:schemeClr val="tx2"/>
                </a:solidFill>
                <a:effectLst>
                  <a:outerShdw blurRad="38100" dist="38100" dir="2700000" algn="tl">
                    <a:srgbClr val="000000">
                      <a:alpha val="43137"/>
                    </a:srgbClr>
                  </a:outerShdw>
                </a:effectLst>
              </a:rPr>
              <a:t>1,75 %</a:t>
            </a:r>
          </a:p>
        </p:txBody>
      </p:sp>
      <p:sp>
        <p:nvSpPr>
          <p:cNvPr id="14" name="Textfeld 13">
            <a:extLst>
              <a:ext uri="{FF2B5EF4-FFF2-40B4-BE49-F238E27FC236}">
                <a16:creationId xmlns:a16="http://schemas.microsoft.com/office/drawing/2014/main" id="{E958AC0F-7B94-4A68-BCFE-E99E3593B849}"/>
              </a:ext>
            </a:extLst>
          </p:cNvPr>
          <p:cNvSpPr txBox="1"/>
          <p:nvPr/>
        </p:nvSpPr>
        <p:spPr>
          <a:xfrm>
            <a:off x="4444758" y="3250531"/>
            <a:ext cx="1440160" cy="532796"/>
          </a:xfrm>
          <a:prstGeom prst="rect">
            <a:avLst/>
          </a:prstGeom>
          <a:noFill/>
        </p:spPr>
        <p:txBody>
          <a:bodyPr wrap="square" lIns="0" tIns="0" rIns="0" bIns="0" rtlCol="0">
            <a:noAutofit/>
          </a:bodyPr>
          <a:lstStyle/>
          <a:p>
            <a:pPr>
              <a:buClr>
                <a:schemeClr val="tx1"/>
              </a:buClr>
              <a:buSzPct val="101000"/>
            </a:pPr>
            <a:r>
              <a:rPr lang="de-DE" sz="3600" b="1" dirty="0">
                <a:solidFill>
                  <a:schemeClr val="tx2"/>
                </a:solidFill>
                <a:effectLst>
                  <a:outerShdw blurRad="38100" dist="38100" dir="2700000" algn="tl">
                    <a:srgbClr val="000000">
                      <a:alpha val="43137"/>
                    </a:srgbClr>
                  </a:outerShdw>
                </a:effectLst>
              </a:rPr>
              <a:t>1,25 %</a:t>
            </a:r>
          </a:p>
        </p:txBody>
      </p:sp>
      <p:sp>
        <p:nvSpPr>
          <p:cNvPr id="15" name="Textfeld 14">
            <a:extLst>
              <a:ext uri="{FF2B5EF4-FFF2-40B4-BE49-F238E27FC236}">
                <a16:creationId xmlns:a16="http://schemas.microsoft.com/office/drawing/2014/main" id="{E2E271B7-F630-4E05-9595-9776A4609ACE}"/>
              </a:ext>
            </a:extLst>
          </p:cNvPr>
          <p:cNvSpPr txBox="1"/>
          <p:nvPr/>
        </p:nvSpPr>
        <p:spPr>
          <a:xfrm>
            <a:off x="6098470" y="3618969"/>
            <a:ext cx="1440160" cy="532796"/>
          </a:xfrm>
          <a:prstGeom prst="rect">
            <a:avLst/>
          </a:prstGeom>
          <a:noFill/>
        </p:spPr>
        <p:txBody>
          <a:bodyPr wrap="square" lIns="0" tIns="0" rIns="0" bIns="0" rtlCol="0">
            <a:noAutofit/>
          </a:bodyPr>
          <a:lstStyle/>
          <a:p>
            <a:pPr>
              <a:buClr>
                <a:schemeClr val="tx1"/>
              </a:buClr>
              <a:buSzPct val="101000"/>
            </a:pPr>
            <a:r>
              <a:rPr lang="de-DE" sz="3600" b="1" dirty="0">
                <a:solidFill>
                  <a:schemeClr val="tx2"/>
                </a:solidFill>
                <a:effectLst>
                  <a:outerShdw blurRad="38100" dist="38100" dir="2700000" algn="tl">
                    <a:srgbClr val="000000">
                      <a:alpha val="43137"/>
                    </a:srgbClr>
                  </a:outerShdw>
                </a:effectLst>
              </a:rPr>
              <a:t>0,90 %</a:t>
            </a:r>
          </a:p>
        </p:txBody>
      </p:sp>
      <p:sp>
        <p:nvSpPr>
          <p:cNvPr id="16" name="Textfeld 15">
            <a:extLst>
              <a:ext uri="{FF2B5EF4-FFF2-40B4-BE49-F238E27FC236}">
                <a16:creationId xmlns:a16="http://schemas.microsoft.com/office/drawing/2014/main" id="{FBE2E0D1-4E57-4D18-940C-7A5E953B7BE5}"/>
              </a:ext>
            </a:extLst>
          </p:cNvPr>
          <p:cNvSpPr txBox="1"/>
          <p:nvPr/>
        </p:nvSpPr>
        <p:spPr>
          <a:xfrm>
            <a:off x="1127448" y="4833850"/>
            <a:ext cx="1440160" cy="357344"/>
          </a:xfrm>
          <a:prstGeom prst="rect">
            <a:avLst/>
          </a:prstGeom>
          <a:noFill/>
        </p:spPr>
        <p:txBody>
          <a:bodyPr wrap="square" lIns="0" tIns="0" rIns="0" bIns="0" rtlCol="0">
            <a:noAutofit/>
          </a:bodyPr>
          <a:lstStyle/>
          <a:p>
            <a:pPr>
              <a:buClr>
                <a:schemeClr val="tx1"/>
              </a:buClr>
              <a:buSzPct val="101000"/>
            </a:pPr>
            <a:r>
              <a:rPr lang="de-DE" sz="1800" dirty="0">
                <a:solidFill>
                  <a:schemeClr val="bg1"/>
                </a:solidFill>
                <a:effectLst>
                  <a:outerShdw blurRad="38100" dist="38100" dir="2700000" algn="tl">
                    <a:srgbClr val="000000">
                      <a:alpha val="43137"/>
                    </a:srgbClr>
                  </a:outerShdw>
                </a:effectLst>
              </a:rPr>
              <a:t>2007</a:t>
            </a:r>
          </a:p>
        </p:txBody>
      </p:sp>
      <p:sp>
        <p:nvSpPr>
          <p:cNvPr id="17" name="Textfeld 16">
            <a:extLst>
              <a:ext uri="{FF2B5EF4-FFF2-40B4-BE49-F238E27FC236}">
                <a16:creationId xmlns:a16="http://schemas.microsoft.com/office/drawing/2014/main" id="{D1CEA83C-4DC2-4583-8068-EBAD0AF5A9FF}"/>
              </a:ext>
            </a:extLst>
          </p:cNvPr>
          <p:cNvSpPr txBox="1"/>
          <p:nvPr/>
        </p:nvSpPr>
        <p:spPr>
          <a:xfrm>
            <a:off x="2782919" y="4833850"/>
            <a:ext cx="1440160" cy="357344"/>
          </a:xfrm>
          <a:prstGeom prst="rect">
            <a:avLst/>
          </a:prstGeom>
          <a:noFill/>
        </p:spPr>
        <p:txBody>
          <a:bodyPr wrap="square" lIns="0" tIns="0" rIns="0" bIns="0" rtlCol="0">
            <a:noAutofit/>
          </a:bodyPr>
          <a:lstStyle/>
          <a:p>
            <a:pPr>
              <a:buClr>
                <a:schemeClr val="tx1"/>
              </a:buClr>
              <a:buSzPct val="101000"/>
            </a:pPr>
            <a:r>
              <a:rPr lang="de-DE" sz="1800" dirty="0">
                <a:solidFill>
                  <a:schemeClr val="bg1"/>
                </a:solidFill>
                <a:effectLst>
                  <a:outerShdw blurRad="38100" dist="38100" dir="2700000" algn="tl">
                    <a:srgbClr val="000000">
                      <a:alpha val="43137"/>
                    </a:srgbClr>
                  </a:outerShdw>
                </a:effectLst>
              </a:rPr>
              <a:t>2012</a:t>
            </a:r>
          </a:p>
        </p:txBody>
      </p:sp>
      <p:sp>
        <p:nvSpPr>
          <p:cNvPr id="18" name="Textfeld 17">
            <a:extLst>
              <a:ext uri="{FF2B5EF4-FFF2-40B4-BE49-F238E27FC236}">
                <a16:creationId xmlns:a16="http://schemas.microsoft.com/office/drawing/2014/main" id="{6CFF8682-D2B2-4721-8BE2-E75BB65B6DD3}"/>
              </a:ext>
            </a:extLst>
          </p:cNvPr>
          <p:cNvSpPr txBox="1"/>
          <p:nvPr/>
        </p:nvSpPr>
        <p:spPr>
          <a:xfrm>
            <a:off x="4435919" y="4833850"/>
            <a:ext cx="1440160" cy="357344"/>
          </a:xfrm>
          <a:prstGeom prst="rect">
            <a:avLst/>
          </a:prstGeom>
          <a:noFill/>
        </p:spPr>
        <p:txBody>
          <a:bodyPr wrap="square" lIns="0" tIns="0" rIns="0" bIns="0" rtlCol="0">
            <a:noAutofit/>
          </a:bodyPr>
          <a:lstStyle/>
          <a:p>
            <a:pPr>
              <a:buClr>
                <a:schemeClr val="tx1"/>
              </a:buClr>
              <a:buSzPct val="101000"/>
            </a:pPr>
            <a:r>
              <a:rPr lang="de-DE" sz="1800" dirty="0">
                <a:solidFill>
                  <a:schemeClr val="bg1"/>
                </a:solidFill>
                <a:effectLst>
                  <a:outerShdw blurRad="38100" dist="38100" dir="2700000" algn="tl">
                    <a:srgbClr val="000000">
                      <a:alpha val="43137"/>
                    </a:srgbClr>
                  </a:outerShdw>
                </a:effectLst>
              </a:rPr>
              <a:t>2015</a:t>
            </a:r>
          </a:p>
        </p:txBody>
      </p:sp>
      <p:sp>
        <p:nvSpPr>
          <p:cNvPr id="19" name="Textfeld 18">
            <a:extLst>
              <a:ext uri="{FF2B5EF4-FFF2-40B4-BE49-F238E27FC236}">
                <a16:creationId xmlns:a16="http://schemas.microsoft.com/office/drawing/2014/main" id="{52D334B0-576B-4DA1-9E6F-BF6DECBF2072}"/>
              </a:ext>
            </a:extLst>
          </p:cNvPr>
          <p:cNvSpPr txBox="1"/>
          <p:nvPr/>
        </p:nvSpPr>
        <p:spPr>
          <a:xfrm>
            <a:off x="6085735" y="4831577"/>
            <a:ext cx="1440160" cy="357344"/>
          </a:xfrm>
          <a:prstGeom prst="rect">
            <a:avLst/>
          </a:prstGeom>
          <a:noFill/>
        </p:spPr>
        <p:txBody>
          <a:bodyPr wrap="square" lIns="0" tIns="0" rIns="0" bIns="0" rtlCol="0">
            <a:noAutofit/>
          </a:bodyPr>
          <a:lstStyle/>
          <a:p>
            <a:pPr>
              <a:buClr>
                <a:schemeClr val="tx1"/>
              </a:buClr>
              <a:buSzPct val="101000"/>
            </a:pPr>
            <a:r>
              <a:rPr lang="de-DE" sz="1800" dirty="0">
                <a:solidFill>
                  <a:schemeClr val="bg1"/>
                </a:solidFill>
                <a:effectLst>
                  <a:outerShdw blurRad="38100" dist="38100" dir="2700000" algn="tl">
                    <a:srgbClr val="000000">
                      <a:alpha val="43137"/>
                    </a:srgbClr>
                  </a:outerShdw>
                </a:effectLst>
              </a:rPr>
              <a:t>2017</a:t>
            </a:r>
          </a:p>
        </p:txBody>
      </p:sp>
      <p:sp>
        <p:nvSpPr>
          <p:cNvPr id="20" name="Textfeld 19">
            <a:extLst>
              <a:ext uri="{FF2B5EF4-FFF2-40B4-BE49-F238E27FC236}">
                <a16:creationId xmlns:a16="http://schemas.microsoft.com/office/drawing/2014/main" id="{AC29AD56-9367-4714-AA7B-ACDC046D659B}"/>
              </a:ext>
            </a:extLst>
          </p:cNvPr>
          <p:cNvSpPr txBox="1"/>
          <p:nvPr/>
        </p:nvSpPr>
        <p:spPr>
          <a:xfrm>
            <a:off x="7998980" y="4218282"/>
            <a:ext cx="501585" cy="1039841"/>
          </a:xfrm>
          <a:prstGeom prst="rect">
            <a:avLst/>
          </a:prstGeom>
          <a:noFill/>
        </p:spPr>
        <p:txBody>
          <a:bodyPr wrap="square" lIns="0" tIns="0" rIns="0" bIns="0" rtlCol="0">
            <a:noAutofit/>
          </a:bodyPr>
          <a:lstStyle/>
          <a:p>
            <a:pPr algn="l">
              <a:buClr>
                <a:schemeClr val="tx1"/>
              </a:buClr>
              <a:buSzPct val="101000"/>
            </a:pPr>
            <a:r>
              <a:rPr lang="de-DE" sz="4000" dirty="0">
                <a:solidFill>
                  <a:schemeClr val="tx2"/>
                </a:solidFill>
                <a:effectLst>
                  <a:outerShdw blurRad="38100" dist="38100" dir="2700000" algn="tl">
                    <a:srgbClr val="000000">
                      <a:alpha val="43137"/>
                    </a:srgbClr>
                  </a:outerShdw>
                </a:effectLst>
              </a:rPr>
              <a:t>?</a:t>
            </a:r>
          </a:p>
        </p:txBody>
      </p:sp>
      <p:sp>
        <p:nvSpPr>
          <p:cNvPr id="21" name="Textfeld 20">
            <a:extLst>
              <a:ext uri="{FF2B5EF4-FFF2-40B4-BE49-F238E27FC236}">
                <a16:creationId xmlns:a16="http://schemas.microsoft.com/office/drawing/2014/main" id="{CC8B69A2-7E7C-4EF2-924A-1D441A2EEB5A}"/>
              </a:ext>
            </a:extLst>
          </p:cNvPr>
          <p:cNvSpPr txBox="1"/>
          <p:nvPr/>
        </p:nvSpPr>
        <p:spPr>
          <a:xfrm>
            <a:off x="653582" y="5421523"/>
            <a:ext cx="1514639" cy="157768"/>
          </a:xfrm>
          <a:prstGeom prst="rect">
            <a:avLst/>
          </a:prstGeom>
          <a:noFill/>
        </p:spPr>
        <p:txBody>
          <a:bodyPr wrap="square" lIns="0" tIns="0" rIns="0" bIns="0" rtlCol="0">
            <a:noAutofit/>
          </a:bodyPr>
          <a:lstStyle/>
          <a:p>
            <a:pPr algn="l">
              <a:buClr>
                <a:schemeClr val="tx1"/>
              </a:buClr>
              <a:buSzPct val="101000"/>
            </a:pPr>
            <a:r>
              <a:rPr lang="de-DE" sz="1000" dirty="0">
                <a:solidFill>
                  <a:schemeClr val="bg1">
                    <a:lumMod val="50000"/>
                  </a:schemeClr>
                </a:solidFill>
              </a:rPr>
              <a:t>Quelle: GDV</a:t>
            </a:r>
          </a:p>
        </p:txBody>
      </p:sp>
      <p:sp>
        <p:nvSpPr>
          <p:cNvPr id="23" name="Textfeld 22">
            <a:extLst>
              <a:ext uri="{FF2B5EF4-FFF2-40B4-BE49-F238E27FC236}">
                <a16:creationId xmlns:a16="http://schemas.microsoft.com/office/drawing/2014/main" id="{34D5A944-BC7E-4EDA-BCF4-57AFE68ECD3A}"/>
              </a:ext>
            </a:extLst>
          </p:cNvPr>
          <p:cNvSpPr txBox="1"/>
          <p:nvPr/>
        </p:nvSpPr>
        <p:spPr>
          <a:xfrm>
            <a:off x="8479699" y="4039610"/>
            <a:ext cx="501585" cy="1039841"/>
          </a:xfrm>
          <a:prstGeom prst="rect">
            <a:avLst/>
          </a:prstGeom>
          <a:noFill/>
        </p:spPr>
        <p:txBody>
          <a:bodyPr wrap="square" lIns="0" tIns="0" rIns="0" bIns="0" rtlCol="0">
            <a:noAutofit/>
          </a:bodyPr>
          <a:lstStyle/>
          <a:p>
            <a:pPr algn="l">
              <a:buClr>
                <a:schemeClr val="tx1"/>
              </a:buClr>
              <a:buSzPct val="101000"/>
            </a:pPr>
            <a:r>
              <a:rPr lang="de-DE" sz="4000" dirty="0">
                <a:solidFill>
                  <a:schemeClr val="tx2"/>
                </a:solidFill>
                <a:effectLst>
                  <a:outerShdw blurRad="38100" dist="38100" dir="2700000" algn="tl">
                    <a:srgbClr val="000000">
                      <a:alpha val="43137"/>
                    </a:srgbClr>
                  </a:outerShdw>
                </a:effectLst>
              </a:rPr>
              <a:t>?</a:t>
            </a:r>
          </a:p>
        </p:txBody>
      </p:sp>
      <p:sp>
        <p:nvSpPr>
          <p:cNvPr id="24" name="Textfeld 23">
            <a:extLst>
              <a:ext uri="{FF2B5EF4-FFF2-40B4-BE49-F238E27FC236}">
                <a16:creationId xmlns:a16="http://schemas.microsoft.com/office/drawing/2014/main" id="{0712C235-6B34-4492-A934-1673A6013921}"/>
              </a:ext>
            </a:extLst>
          </p:cNvPr>
          <p:cNvSpPr txBox="1"/>
          <p:nvPr/>
        </p:nvSpPr>
        <p:spPr>
          <a:xfrm>
            <a:off x="8960165" y="4225132"/>
            <a:ext cx="501585" cy="1039841"/>
          </a:xfrm>
          <a:prstGeom prst="rect">
            <a:avLst/>
          </a:prstGeom>
          <a:noFill/>
        </p:spPr>
        <p:txBody>
          <a:bodyPr wrap="square" lIns="0" tIns="0" rIns="0" bIns="0" rtlCol="0">
            <a:noAutofit/>
          </a:bodyPr>
          <a:lstStyle/>
          <a:p>
            <a:pPr algn="l">
              <a:buClr>
                <a:schemeClr val="tx1"/>
              </a:buClr>
              <a:buSzPct val="101000"/>
            </a:pPr>
            <a:r>
              <a:rPr lang="de-DE" sz="4000" dirty="0">
                <a:solidFill>
                  <a:schemeClr val="tx2"/>
                </a:solidFill>
                <a:effectLst>
                  <a:outerShdw blurRad="38100" dist="38100" dir="2700000" algn="tl">
                    <a:srgbClr val="000000">
                      <a:alpha val="43137"/>
                    </a:srgbClr>
                  </a:outerShdw>
                </a:effectLst>
              </a:rPr>
              <a:t>?</a:t>
            </a:r>
          </a:p>
        </p:txBody>
      </p:sp>
      <p:pic>
        <p:nvPicPr>
          <p:cNvPr id="25" name="Grafik 24">
            <a:extLst>
              <a:ext uri="{FF2B5EF4-FFF2-40B4-BE49-F238E27FC236}">
                <a16:creationId xmlns:a16="http://schemas.microsoft.com/office/drawing/2014/main" id="{EF7BB978-E394-47CF-AA0D-CA4B311207BC}"/>
              </a:ext>
            </a:extLst>
          </p:cNvPr>
          <p:cNvPicPr>
            <a:picLocks noChangeAspect="1"/>
          </p:cNvPicPr>
          <p:nvPr/>
        </p:nvPicPr>
        <p:blipFill>
          <a:blip r:embed="rId3"/>
          <a:stretch>
            <a:fillRect/>
          </a:stretch>
        </p:blipFill>
        <p:spPr>
          <a:xfrm>
            <a:off x="5015880" y="1354757"/>
            <a:ext cx="4694356" cy="1039841"/>
          </a:xfrm>
          <a:prstGeom prst="rect">
            <a:avLst/>
          </a:prstGeom>
          <a:ln>
            <a:solidFill>
              <a:schemeClr val="bg1">
                <a:lumMod val="50000"/>
              </a:schemeClr>
            </a:solidFill>
          </a:ln>
          <a:effectLst>
            <a:outerShdw blurRad="63500" sx="102000" sy="102000" algn="ctr" rotWithShape="0">
              <a:prstClr val="black">
                <a:alpha val="40000"/>
              </a:prstClr>
            </a:outerShdw>
          </a:effectLst>
        </p:spPr>
      </p:pic>
      <p:pic>
        <p:nvPicPr>
          <p:cNvPr id="26" name="Grafik 25">
            <a:extLst>
              <a:ext uri="{FF2B5EF4-FFF2-40B4-BE49-F238E27FC236}">
                <a16:creationId xmlns:a16="http://schemas.microsoft.com/office/drawing/2014/main" id="{831A148D-3E76-438C-AE34-8940C06D1441}"/>
              </a:ext>
            </a:extLst>
          </p:cNvPr>
          <p:cNvPicPr>
            <a:picLocks noChangeAspect="1"/>
          </p:cNvPicPr>
          <p:nvPr/>
        </p:nvPicPr>
        <p:blipFill>
          <a:blip r:embed="rId4"/>
          <a:stretch>
            <a:fillRect/>
          </a:stretch>
        </p:blipFill>
        <p:spPr>
          <a:xfrm>
            <a:off x="8234225" y="2651065"/>
            <a:ext cx="3688569" cy="1187060"/>
          </a:xfrm>
          <a:prstGeom prst="rect">
            <a:avLst/>
          </a:prstGeom>
          <a:ln>
            <a:solidFill>
              <a:schemeClr val="bg1">
                <a:lumMod val="50000"/>
              </a:schemeClr>
            </a:solidFill>
          </a:ln>
          <a:effectLst>
            <a:outerShdw blurRad="63500" sx="102000" sy="102000" algn="ctr" rotWithShape="0">
              <a:prstClr val="black">
                <a:alpha val="40000"/>
              </a:prstClr>
            </a:outerShdw>
          </a:effectLst>
        </p:spPr>
      </p:pic>
      <p:sp>
        <p:nvSpPr>
          <p:cNvPr id="30" name="Textfeld 29">
            <a:extLst>
              <a:ext uri="{FF2B5EF4-FFF2-40B4-BE49-F238E27FC236}">
                <a16:creationId xmlns:a16="http://schemas.microsoft.com/office/drawing/2014/main" id="{ECEB1AF1-8011-4FA5-8917-75718757DD50}"/>
              </a:ext>
            </a:extLst>
          </p:cNvPr>
          <p:cNvSpPr txBox="1"/>
          <p:nvPr/>
        </p:nvSpPr>
        <p:spPr>
          <a:xfrm>
            <a:off x="8263246" y="4648867"/>
            <a:ext cx="501585" cy="1039841"/>
          </a:xfrm>
          <a:prstGeom prst="rect">
            <a:avLst/>
          </a:prstGeom>
          <a:noFill/>
        </p:spPr>
        <p:txBody>
          <a:bodyPr wrap="square" lIns="0" tIns="0" rIns="0" bIns="0" rtlCol="0">
            <a:noAutofit/>
          </a:bodyPr>
          <a:lstStyle/>
          <a:p>
            <a:pPr algn="l">
              <a:buClr>
                <a:schemeClr val="tx1"/>
              </a:buClr>
              <a:buSzPct val="101000"/>
            </a:pPr>
            <a:r>
              <a:rPr lang="de-DE" sz="4000" dirty="0">
                <a:solidFill>
                  <a:schemeClr val="tx2"/>
                </a:solidFill>
                <a:effectLst>
                  <a:outerShdw blurRad="38100" dist="38100" dir="2700000" algn="tl">
                    <a:srgbClr val="000000">
                      <a:alpha val="43137"/>
                    </a:srgbClr>
                  </a:outerShdw>
                </a:effectLst>
              </a:rPr>
              <a:t>?</a:t>
            </a:r>
          </a:p>
        </p:txBody>
      </p:sp>
      <p:sp>
        <p:nvSpPr>
          <p:cNvPr id="31" name="Textfeld 30">
            <a:extLst>
              <a:ext uri="{FF2B5EF4-FFF2-40B4-BE49-F238E27FC236}">
                <a16:creationId xmlns:a16="http://schemas.microsoft.com/office/drawing/2014/main" id="{CB80428A-7AFE-4E56-8499-832797023F97}"/>
              </a:ext>
            </a:extLst>
          </p:cNvPr>
          <p:cNvSpPr txBox="1"/>
          <p:nvPr/>
        </p:nvSpPr>
        <p:spPr>
          <a:xfrm>
            <a:off x="8818591" y="4742470"/>
            <a:ext cx="501585" cy="1039841"/>
          </a:xfrm>
          <a:prstGeom prst="rect">
            <a:avLst/>
          </a:prstGeom>
          <a:noFill/>
        </p:spPr>
        <p:txBody>
          <a:bodyPr wrap="square" lIns="0" tIns="0" rIns="0" bIns="0" rtlCol="0">
            <a:noAutofit/>
          </a:bodyPr>
          <a:lstStyle/>
          <a:p>
            <a:pPr algn="l">
              <a:buClr>
                <a:schemeClr val="tx1"/>
              </a:buClr>
              <a:buSzPct val="101000"/>
            </a:pPr>
            <a:r>
              <a:rPr lang="de-DE" sz="4000" dirty="0">
                <a:solidFill>
                  <a:schemeClr val="tx2"/>
                </a:solidFill>
                <a:effectLst>
                  <a:outerShdw blurRad="38100" dist="38100" dir="2700000" algn="tl">
                    <a:srgbClr val="000000">
                      <a:alpha val="43137"/>
                    </a:srgbClr>
                  </a:outerShdw>
                </a:effectLst>
              </a:rPr>
              <a:t>?</a:t>
            </a:r>
          </a:p>
        </p:txBody>
      </p:sp>
      <p:grpSp>
        <p:nvGrpSpPr>
          <p:cNvPr id="5" name="Gruppieren 4">
            <a:extLst>
              <a:ext uri="{FF2B5EF4-FFF2-40B4-BE49-F238E27FC236}">
                <a16:creationId xmlns:a16="http://schemas.microsoft.com/office/drawing/2014/main" id="{8195A87D-6953-4521-B343-39B3D3DDFBAE}"/>
              </a:ext>
            </a:extLst>
          </p:cNvPr>
          <p:cNvGrpSpPr/>
          <p:nvPr/>
        </p:nvGrpSpPr>
        <p:grpSpPr>
          <a:xfrm>
            <a:off x="7613995" y="3732721"/>
            <a:ext cx="3395890" cy="2726578"/>
            <a:chOff x="7613995" y="3732721"/>
            <a:chExt cx="3395890" cy="2726578"/>
          </a:xfrm>
        </p:grpSpPr>
        <p:grpSp>
          <p:nvGrpSpPr>
            <p:cNvPr id="27" name="bcgBugs_MagnifyingGlassSearch">
              <a:extLst>
                <a:ext uri="{FF2B5EF4-FFF2-40B4-BE49-F238E27FC236}">
                  <a16:creationId xmlns:a16="http://schemas.microsoft.com/office/drawing/2014/main" id="{700D7AB2-F400-43B2-8708-6190CB2F183D}"/>
                </a:ext>
              </a:extLst>
            </p:cNvPr>
            <p:cNvGrpSpPr>
              <a:grpSpLocks noChangeAspect="1"/>
            </p:cNvGrpSpPr>
            <p:nvPr/>
          </p:nvGrpSpPr>
          <p:grpSpPr bwMode="auto">
            <a:xfrm>
              <a:off x="7613995" y="3732721"/>
              <a:ext cx="3395890" cy="2726578"/>
              <a:chOff x="-7117" y="-2434"/>
              <a:chExt cx="11979" cy="9618"/>
            </a:xfrm>
          </p:grpSpPr>
          <p:sp>
            <p:nvSpPr>
              <p:cNvPr id="28" name="AutoShape 3">
                <a:extLst>
                  <a:ext uri="{FF2B5EF4-FFF2-40B4-BE49-F238E27FC236}">
                    <a16:creationId xmlns:a16="http://schemas.microsoft.com/office/drawing/2014/main" id="{A74CD884-7775-43CF-AF33-36CA38D77C4D}"/>
                  </a:ext>
                </a:extLst>
              </p:cNvPr>
              <p:cNvSpPr>
                <a:spLocks noChangeAspect="1" noChangeArrowheads="1" noTextEdit="1"/>
              </p:cNvSpPr>
              <p:nvPr/>
            </p:nvSpPr>
            <p:spPr bwMode="auto">
              <a:xfrm>
                <a:off x="2818" y="1137"/>
                <a:ext cx="2044" cy="2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de-DE" dirty="0"/>
              </a:p>
            </p:txBody>
          </p:sp>
          <p:sp>
            <p:nvSpPr>
              <p:cNvPr id="29" name="Freeform 5">
                <a:extLst>
                  <a:ext uri="{FF2B5EF4-FFF2-40B4-BE49-F238E27FC236}">
                    <a16:creationId xmlns:a16="http://schemas.microsoft.com/office/drawing/2014/main" id="{D1A424E5-015C-4C0E-97E3-06AA33DFE36A}"/>
                  </a:ext>
                </a:extLst>
              </p:cNvPr>
              <p:cNvSpPr>
                <a:spLocks noEditPoints="1"/>
              </p:cNvSpPr>
              <p:nvPr/>
            </p:nvSpPr>
            <p:spPr bwMode="auto">
              <a:xfrm flipH="1">
                <a:off x="-7117" y="-2434"/>
                <a:ext cx="9553" cy="9618"/>
              </a:xfrm>
              <a:custGeom>
                <a:avLst/>
                <a:gdLst>
                  <a:gd name="T0" fmla="*/ 763 w 774"/>
                  <a:gd name="T1" fmla="*/ 288 h 911"/>
                  <a:gd name="T2" fmla="*/ 650 w 774"/>
                  <a:gd name="T3" fmla="*/ 96 h 911"/>
                  <a:gd name="T4" fmla="*/ 243 w 774"/>
                  <a:gd name="T5" fmla="*/ 153 h 911"/>
                  <a:gd name="T6" fmla="*/ 187 w 774"/>
                  <a:gd name="T7" fmla="*/ 368 h 911"/>
                  <a:gd name="T8" fmla="*/ 270 w 774"/>
                  <a:gd name="T9" fmla="*/ 535 h 911"/>
                  <a:gd name="T10" fmla="*/ 235 w 774"/>
                  <a:gd name="T11" fmla="*/ 581 h 911"/>
                  <a:gd name="T12" fmla="*/ 217 w 774"/>
                  <a:gd name="T13" fmla="*/ 568 h 911"/>
                  <a:gd name="T14" fmla="*/ 200 w 774"/>
                  <a:gd name="T15" fmla="*/ 563 h 911"/>
                  <a:gd name="T16" fmla="*/ 186 w 774"/>
                  <a:gd name="T17" fmla="*/ 572 h 911"/>
                  <a:gd name="T18" fmla="*/ 18 w 774"/>
                  <a:gd name="T19" fmla="*/ 793 h 911"/>
                  <a:gd name="T20" fmla="*/ 52 w 774"/>
                  <a:gd name="T21" fmla="*/ 887 h 911"/>
                  <a:gd name="T22" fmla="*/ 102 w 774"/>
                  <a:gd name="T23" fmla="*/ 910 h 911"/>
                  <a:gd name="T24" fmla="*/ 114 w 774"/>
                  <a:gd name="T25" fmla="*/ 911 h 911"/>
                  <a:gd name="T26" fmla="*/ 152 w 774"/>
                  <a:gd name="T27" fmla="*/ 894 h 911"/>
                  <a:gd name="T28" fmla="*/ 319 w 774"/>
                  <a:gd name="T29" fmla="*/ 673 h 911"/>
                  <a:gd name="T30" fmla="*/ 315 w 774"/>
                  <a:gd name="T31" fmla="*/ 642 h 911"/>
                  <a:gd name="T32" fmla="*/ 296 w 774"/>
                  <a:gd name="T33" fmla="*/ 628 h 911"/>
                  <a:gd name="T34" fmla="*/ 332 w 774"/>
                  <a:gd name="T35" fmla="*/ 581 h 911"/>
                  <a:gd name="T36" fmla="*/ 474 w 774"/>
                  <a:gd name="T37" fmla="*/ 619 h 911"/>
                  <a:gd name="T38" fmla="*/ 515 w 774"/>
                  <a:gd name="T39" fmla="*/ 616 h 911"/>
                  <a:gd name="T40" fmla="*/ 707 w 774"/>
                  <a:gd name="T41" fmla="*/ 503 h 911"/>
                  <a:gd name="T42" fmla="*/ 763 w 774"/>
                  <a:gd name="T43" fmla="*/ 288 h 911"/>
                  <a:gd name="T44" fmla="*/ 672 w 774"/>
                  <a:gd name="T45" fmla="*/ 477 h 911"/>
                  <a:gd name="T46" fmla="*/ 326 w 774"/>
                  <a:gd name="T47" fmla="*/ 525 h 911"/>
                  <a:gd name="T48" fmla="*/ 278 w 774"/>
                  <a:gd name="T49" fmla="*/ 179 h 911"/>
                  <a:gd name="T50" fmla="*/ 475 w 774"/>
                  <a:gd name="T51" fmla="*/ 81 h 911"/>
                  <a:gd name="T52" fmla="*/ 624 w 774"/>
                  <a:gd name="T53" fmla="*/ 131 h 911"/>
                  <a:gd name="T54" fmla="*/ 719 w 774"/>
                  <a:gd name="T55" fmla="*/ 294 h 911"/>
                  <a:gd name="T56" fmla="*/ 672 w 774"/>
                  <a:gd name="T57" fmla="*/ 477 h 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4" h="911">
                    <a:moveTo>
                      <a:pt x="763" y="288"/>
                    </a:moveTo>
                    <a:cubicBezTo>
                      <a:pt x="752" y="211"/>
                      <a:pt x="712" y="143"/>
                      <a:pt x="650" y="96"/>
                    </a:cubicBezTo>
                    <a:cubicBezTo>
                      <a:pt x="522" y="0"/>
                      <a:pt x="340" y="25"/>
                      <a:pt x="243" y="153"/>
                    </a:cubicBezTo>
                    <a:cubicBezTo>
                      <a:pt x="196" y="215"/>
                      <a:pt x="176" y="291"/>
                      <a:pt x="187" y="368"/>
                    </a:cubicBezTo>
                    <a:cubicBezTo>
                      <a:pt x="196" y="432"/>
                      <a:pt x="225" y="490"/>
                      <a:pt x="270" y="535"/>
                    </a:cubicBezTo>
                    <a:cubicBezTo>
                      <a:pt x="235" y="581"/>
                      <a:pt x="235" y="581"/>
                      <a:pt x="235" y="581"/>
                    </a:cubicBezTo>
                    <a:cubicBezTo>
                      <a:pt x="217" y="568"/>
                      <a:pt x="217" y="568"/>
                      <a:pt x="217" y="568"/>
                    </a:cubicBezTo>
                    <a:cubicBezTo>
                      <a:pt x="212" y="564"/>
                      <a:pt x="206" y="562"/>
                      <a:pt x="200" y="563"/>
                    </a:cubicBezTo>
                    <a:cubicBezTo>
                      <a:pt x="195" y="564"/>
                      <a:pt x="189" y="567"/>
                      <a:pt x="186" y="572"/>
                    </a:cubicBezTo>
                    <a:cubicBezTo>
                      <a:pt x="18" y="793"/>
                      <a:pt x="18" y="793"/>
                      <a:pt x="18" y="793"/>
                    </a:cubicBezTo>
                    <a:cubicBezTo>
                      <a:pt x="0" y="818"/>
                      <a:pt x="14" y="858"/>
                      <a:pt x="52" y="887"/>
                    </a:cubicBezTo>
                    <a:cubicBezTo>
                      <a:pt x="68" y="899"/>
                      <a:pt x="86" y="907"/>
                      <a:pt x="102" y="910"/>
                    </a:cubicBezTo>
                    <a:cubicBezTo>
                      <a:pt x="107" y="910"/>
                      <a:pt x="111" y="911"/>
                      <a:pt x="114" y="911"/>
                    </a:cubicBezTo>
                    <a:cubicBezTo>
                      <a:pt x="130" y="911"/>
                      <a:pt x="144" y="905"/>
                      <a:pt x="152" y="894"/>
                    </a:cubicBezTo>
                    <a:cubicBezTo>
                      <a:pt x="319" y="673"/>
                      <a:pt x="319" y="673"/>
                      <a:pt x="319" y="673"/>
                    </a:cubicBezTo>
                    <a:cubicBezTo>
                      <a:pt x="326" y="664"/>
                      <a:pt x="324" y="650"/>
                      <a:pt x="315" y="642"/>
                    </a:cubicBezTo>
                    <a:cubicBezTo>
                      <a:pt x="296" y="628"/>
                      <a:pt x="296" y="628"/>
                      <a:pt x="296" y="628"/>
                    </a:cubicBezTo>
                    <a:cubicBezTo>
                      <a:pt x="332" y="581"/>
                      <a:pt x="332" y="581"/>
                      <a:pt x="332" y="581"/>
                    </a:cubicBezTo>
                    <a:cubicBezTo>
                      <a:pt x="376" y="606"/>
                      <a:pt x="424" y="619"/>
                      <a:pt x="474" y="619"/>
                    </a:cubicBezTo>
                    <a:cubicBezTo>
                      <a:pt x="488" y="619"/>
                      <a:pt x="501" y="618"/>
                      <a:pt x="515" y="616"/>
                    </a:cubicBezTo>
                    <a:cubicBezTo>
                      <a:pt x="592" y="605"/>
                      <a:pt x="660" y="565"/>
                      <a:pt x="707" y="503"/>
                    </a:cubicBezTo>
                    <a:cubicBezTo>
                      <a:pt x="754" y="441"/>
                      <a:pt x="774" y="365"/>
                      <a:pt x="763" y="288"/>
                    </a:cubicBezTo>
                    <a:close/>
                    <a:moveTo>
                      <a:pt x="672" y="477"/>
                    </a:moveTo>
                    <a:cubicBezTo>
                      <a:pt x="590" y="585"/>
                      <a:pt x="435" y="607"/>
                      <a:pt x="326" y="525"/>
                    </a:cubicBezTo>
                    <a:cubicBezTo>
                      <a:pt x="218" y="443"/>
                      <a:pt x="196" y="288"/>
                      <a:pt x="278" y="179"/>
                    </a:cubicBezTo>
                    <a:cubicBezTo>
                      <a:pt x="327" y="115"/>
                      <a:pt x="401" y="81"/>
                      <a:pt x="475" y="81"/>
                    </a:cubicBezTo>
                    <a:cubicBezTo>
                      <a:pt x="527" y="81"/>
                      <a:pt x="579" y="98"/>
                      <a:pt x="624" y="131"/>
                    </a:cubicBezTo>
                    <a:cubicBezTo>
                      <a:pt x="676" y="171"/>
                      <a:pt x="710" y="229"/>
                      <a:pt x="719" y="294"/>
                    </a:cubicBezTo>
                    <a:cubicBezTo>
                      <a:pt x="728" y="359"/>
                      <a:pt x="712" y="424"/>
                      <a:pt x="672" y="477"/>
                    </a:cubicBezTo>
                    <a:close/>
                  </a:path>
                </a:pathLst>
              </a:custGeom>
              <a:solidFill>
                <a:schemeClr val="tx2"/>
              </a:solidFill>
              <a:ln>
                <a:noFill/>
              </a:ln>
              <a:effectLst>
                <a:outerShdw blurRad="63500" sx="102000" sy="102000" algn="c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de-DE" dirty="0"/>
              </a:p>
            </p:txBody>
          </p:sp>
        </p:grpSp>
        <p:sp>
          <p:nvSpPr>
            <p:cNvPr id="4" name="Ellipse 3">
              <a:extLst>
                <a:ext uri="{FF2B5EF4-FFF2-40B4-BE49-F238E27FC236}">
                  <a16:creationId xmlns:a16="http://schemas.microsoft.com/office/drawing/2014/main" id="{486E7BAD-F80C-44FF-9548-9679D0D5E550}"/>
                </a:ext>
              </a:extLst>
            </p:cNvPr>
            <p:cNvSpPr/>
            <p:nvPr/>
          </p:nvSpPr>
          <p:spPr bwMode="auto">
            <a:xfrm rot="17546211" flipH="1">
              <a:off x="7555758" y="4118874"/>
              <a:ext cx="1129583" cy="853087"/>
            </a:xfrm>
            <a:prstGeom prst="ellipse">
              <a:avLst/>
            </a:prstGeom>
            <a:solidFill>
              <a:schemeClr val="bg1">
                <a:alpha val="72000"/>
              </a:schemeClr>
            </a:solidFill>
            <a:ln w="9525" cap="flat" cmpd="sng" algn="ctr">
              <a:noFill/>
              <a:prstDash val="solid"/>
              <a:round/>
              <a:headEnd type="none" w="med" len="med"/>
              <a:tailEnd type="none" w="med" len="med"/>
            </a:ln>
            <a:effectLst>
              <a:softEdge rad="127000"/>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33" name="Ellipse 32">
              <a:extLst>
                <a:ext uri="{FF2B5EF4-FFF2-40B4-BE49-F238E27FC236}">
                  <a16:creationId xmlns:a16="http://schemas.microsoft.com/office/drawing/2014/main" id="{4A65E7A5-0203-42A5-BFC9-CD3A11A5D1AF}"/>
                </a:ext>
              </a:extLst>
            </p:cNvPr>
            <p:cNvSpPr/>
            <p:nvPr/>
          </p:nvSpPr>
          <p:spPr bwMode="auto">
            <a:xfrm rot="17546211" flipH="1">
              <a:off x="8602124" y="4421128"/>
              <a:ext cx="1129583" cy="853087"/>
            </a:xfrm>
            <a:prstGeom prst="ellipse">
              <a:avLst/>
            </a:prstGeom>
            <a:solidFill>
              <a:schemeClr val="bg1">
                <a:alpha val="72000"/>
              </a:schemeClr>
            </a:solidFill>
            <a:ln w="9525" cap="flat" cmpd="sng" algn="ctr">
              <a:noFill/>
              <a:prstDash val="solid"/>
              <a:round/>
              <a:headEnd type="none" w="med" len="med"/>
              <a:tailEnd type="none" w="med" len="med"/>
            </a:ln>
            <a:effectLst>
              <a:softEdge rad="127000"/>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grpSp>
    </p:spTree>
    <p:extLst>
      <p:ext uri="{BB962C8B-B14F-4D97-AF65-F5344CB8AC3E}">
        <p14:creationId xmlns:p14="http://schemas.microsoft.com/office/powerpoint/2010/main" val="1890038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4" name="Gerader Verbinder 63">
            <a:extLst>
              <a:ext uri="{FF2B5EF4-FFF2-40B4-BE49-F238E27FC236}">
                <a16:creationId xmlns:a16="http://schemas.microsoft.com/office/drawing/2014/main" id="{0276E6BC-7C91-41C0-AEB9-518899332D80}"/>
              </a:ext>
            </a:extLst>
          </p:cNvPr>
          <p:cNvCxnSpPr>
            <a:cxnSpLocks/>
          </p:cNvCxnSpPr>
          <p:nvPr/>
        </p:nvCxnSpPr>
        <p:spPr bwMode="auto">
          <a:xfrm flipV="1">
            <a:off x="6096000" y="1556413"/>
            <a:ext cx="0" cy="4219962"/>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4" name="Titel 3">
            <a:extLst>
              <a:ext uri="{FF2B5EF4-FFF2-40B4-BE49-F238E27FC236}">
                <a16:creationId xmlns:a16="http://schemas.microsoft.com/office/drawing/2014/main" id="{DF12743E-4D39-45CB-8711-FF8D9FD38A2B}"/>
              </a:ext>
            </a:extLst>
          </p:cNvPr>
          <p:cNvSpPr>
            <a:spLocks noGrp="1"/>
          </p:cNvSpPr>
          <p:nvPr>
            <p:ph type="title"/>
          </p:nvPr>
        </p:nvSpPr>
        <p:spPr/>
        <p:txBody>
          <a:bodyPr/>
          <a:lstStyle/>
          <a:p>
            <a:r>
              <a:rPr lang="de-DE" dirty="0"/>
              <a:t>Mögliche Auswirkungen einer weiteren RZ-Senkung…</a:t>
            </a:r>
          </a:p>
        </p:txBody>
      </p:sp>
      <p:sp>
        <p:nvSpPr>
          <p:cNvPr id="9" name="Fußzeilenplatzhalter 8">
            <a:extLst>
              <a:ext uri="{FF2B5EF4-FFF2-40B4-BE49-F238E27FC236}">
                <a16:creationId xmlns:a16="http://schemas.microsoft.com/office/drawing/2014/main" id="{3B10A865-C232-47AD-8AEA-5CAE976E3218}"/>
              </a:ext>
            </a:extLst>
          </p:cNvPr>
          <p:cNvSpPr>
            <a:spLocks noGrp="1"/>
          </p:cNvSpPr>
          <p:nvPr>
            <p:ph type="ftr" sz="quarter" idx="10"/>
          </p:nvPr>
        </p:nvSpPr>
        <p:spPr/>
        <p:txBody>
          <a:bodyPr/>
          <a:lstStyle/>
          <a:p>
            <a:r>
              <a:rPr lang="de-DE" altLang="de-DE"/>
              <a:t>SI Global Garant Invest | Produktgeneration 2021</a:t>
            </a:r>
            <a:endParaRPr lang="de-DE" altLang="de-DE" dirty="0"/>
          </a:p>
        </p:txBody>
      </p:sp>
      <p:sp>
        <p:nvSpPr>
          <p:cNvPr id="12" name="Textplatzhalter 11">
            <a:extLst>
              <a:ext uri="{FF2B5EF4-FFF2-40B4-BE49-F238E27FC236}">
                <a16:creationId xmlns:a16="http://schemas.microsoft.com/office/drawing/2014/main" id="{CE5CCCEC-268F-4CA8-A663-29349F039A2D}"/>
              </a:ext>
            </a:extLst>
          </p:cNvPr>
          <p:cNvSpPr>
            <a:spLocks noGrp="1"/>
          </p:cNvSpPr>
          <p:nvPr>
            <p:ph type="body" sz="quarter" idx="12"/>
          </p:nvPr>
        </p:nvSpPr>
        <p:spPr/>
        <p:txBody>
          <a:bodyPr/>
          <a:lstStyle/>
          <a:p>
            <a:r>
              <a:rPr lang="de-DE" dirty="0"/>
              <a:t>…auf </a:t>
            </a:r>
            <a:r>
              <a:rPr lang="de-DE" dirty="0" err="1"/>
              <a:t>xy</a:t>
            </a:r>
            <a:r>
              <a:rPr lang="de-DE" dirty="0"/>
              <a:t> %</a:t>
            </a:r>
          </a:p>
        </p:txBody>
      </p:sp>
      <p:grpSp>
        <p:nvGrpSpPr>
          <p:cNvPr id="6" name="Gruppieren 5">
            <a:extLst>
              <a:ext uri="{FF2B5EF4-FFF2-40B4-BE49-F238E27FC236}">
                <a16:creationId xmlns:a16="http://schemas.microsoft.com/office/drawing/2014/main" id="{AACA1D51-65AB-45E4-8583-F8BCF840AD3F}"/>
              </a:ext>
            </a:extLst>
          </p:cNvPr>
          <p:cNvGrpSpPr/>
          <p:nvPr/>
        </p:nvGrpSpPr>
        <p:grpSpPr>
          <a:xfrm>
            <a:off x="2441348" y="3530777"/>
            <a:ext cx="2365729" cy="2258196"/>
            <a:chOff x="2441348" y="3847698"/>
            <a:chExt cx="2365729" cy="2258196"/>
          </a:xfrm>
          <a:effectLst>
            <a:outerShdw blurRad="50800" dist="38100" dir="2700000" algn="tl" rotWithShape="0">
              <a:prstClr val="black">
                <a:alpha val="40000"/>
              </a:prstClr>
            </a:outerShdw>
          </a:effectLst>
        </p:grpSpPr>
        <p:pic>
          <p:nvPicPr>
            <p:cNvPr id="52" name="Grafik 51">
              <a:extLst>
                <a:ext uri="{FF2B5EF4-FFF2-40B4-BE49-F238E27FC236}">
                  <a16:creationId xmlns:a16="http://schemas.microsoft.com/office/drawing/2014/main" id="{79C9F885-C040-4505-B4AC-81DE696AF902}"/>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21006187">
              <a:off x="2441348" y="3847698"/>
              <a:ext cx="2365729" cy="2258196"/>
            </a:xfrm>
            <a:prstGeom prst="rect">
              <a:avLst/>
            </a:prstGeom>
          </p:spPr>
        </p:pic>
        <p:sp>
          <p:nvSpPr>
            <p:cNvPr id="53" name="Pfeil: nach unten 52">
              <a:extLst>
                <a:ext uri="{FF2B5EF4-FFF2-40B4-BE49-F238E27FC236}">
                  <a16:creationId xmlns:a16="http://schemas.microsoft.com/office/drawing/2014/main" id="{455E4D22-33B9-48D6-8D93-FA7C18CBC0DF}"/>
                </a:ext>
              </a:extLst>
            </p:cNvPr>
            <p:cNvSpPr/>
            <p:nvPr/>
          </p:nvSpPr>
          <p:spPr bwMode="auto">
            <a:xfrm>
              <a:off x="3499520" y="5039852"/>
              <a:ext cx="432048" cy="525519"/>
            </a:xfrm>
            <a:prstGeom prst="downArrow">
              <a:avLst>
                <a:gd name="adj1" fmla="val 27954"/>
                <a:gd name="adj2" fmla="val 72046"/>
              </a:avLst>
            </a:prstGeom>
            <a:solidFill>
              <a:schemeClr val="bg1">
                <a:lumMod val="95000"/>
              </a:schemeClr>
            </a:solidFill>
            <a:ln w="28575" cap="flat" cmpd="sng" algn="ctr">
              <a:solidFill>
                <a:schemeClr val="tx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endParaRPr lang="de-DE" sz="1000" dirty="0">
                <a:solidFill>
                  <a:schemeClr val="bg1"/>
                </a:solidFill>
              </a:endParaRPr>
            </a:p>
          </p:txBody>
        </p:sp>
        <p:sp>
          <p:nvSpPr>
            <p:cNvPr id="55" name="Textfeld 54">
              <a:extLst>
                <a:ext uri="{FF2B5EF4-FFF2-40B4-BE49-F238E27FC236}">
                  <a16:creationId xmlns:a16="http://schemas.microsoft.com/office/drawing/2014/main" id="{B2CA50E6-2380-4F61-B05E-FC3D6BC53A25}"/>
                </a:ext>
              </a:extLst>
            </p:cNvPr>
            <p:cNvSpPr txBox="1"/>
            <p:nvPr/>
          </p:nvSpPr>
          <p:spPr>
            <a:xfrm>
              <a:off x="3229490" y="4494694"/>
              <a:ext cx="972108" cy="647187"/>
            </a:xfrm>
            <a:prstGeom prst="rect">
              <a:avLst/>
            </a:prstGeom>
            <a:noFill/>
          </p:spPr>
          <p:txBody>
            <a:bodyPr wrap="square" lIns="0" tIns="0" rIns="0" bIns="0" rtlCol="0">
              <a:noAutofit/>
            </a:bodyPr>
            <a:lstStyle/>
            <a:p>
              <a:pPr>
                <a:buClr>
                  <a:schemeClr val="tx1"/>
                </a:buClr>
                <a:buSzPct val="101000"/>
              </a:pPr>
              <a:r>
                <a:rPr lang="de-DE" dirty="0">
                  <a:solidFill>
                    <a:schemeClr val="bg1"/>
                  </a:solidFill>
                  <a:effectLst>
                    <a:outerShdw blurRad="38100" dist="38100" dir="2700000" algn="tl">
                      <a:srgbClr val="000000">
                        <a:alpha val="43137"/>
                      </a:srgbClr>
                    </a:outerShdw>
                  </a:effectLst>
                </a:rPr>
                <a:t>Garantie-niveau</a:t>
              </a:r>
            </a:p>
          </p:txBody>
        </p:sp>
      </p:grpSp>
      <p:grpSp>
        <p:nvGrpSpPr>
          <p:cNvPr id="5" name="Gruppieren 4">
            <a:extLst>
              <a:ext uri="{FF2B5EF4-FFF2-40B4-BE49-F238E27FC236}">
                <a16:creationId xmlns:a16="http://schemas.microsoft.com/office/drawing/2014/main" id="{50CE43C2-4574-4875-B34C-A0DEE334E3BB}"/>
              </a:ext>
            </a:extLst>
          </p:cNvPr>
          <p:cNvGrpSpPr/>
          <p:nvPr/>
        </p:nvGrpSpPr>
        <p:grpSpPr>
          <a:xfrm>
            <a:off x="433767" y="2849408"/>
            <a:ext cx="2365729" cy="2258196"/>
            <a:chOff x="433767" y="3166329"/>
            <a:chExt cx="2365729" cy="2258196"/>
          </a:xfrm>
        </p:grpSpPr>
        <p:pic>
          <p:nvPicPr>
            <p:cNvPr id="19" name="Grafik 18">
              <a:extLst>
                <a:ext uri="{FF2B5EF4-FFF2-40B4-BE49-F238E27FC236}">
                  <a16:creationId xmlns:a16="http://schemas.microsoft.com/office/drawing/2014/main" id="{2498BBC3-FB81-435B-A1D2-8CBCF04366B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33767" y="3166329"/>
              <a:ext cx="2365729" cy="2258196"/>
            </a:xfrm>
            <a:prstGeom prst="rect">
              <a:avLst/>
            </a:prstGeom>
            <a:effectLst>
              <a:outerShdw blurRad="50800" dist="38100" dir="2700000" algn="tl" rotWithShape="0">
                <a:prstClr val="black">
                  <a:alpha val="40000"/>
                </a:prstClr>
              </a:outerShdw>
            </a:effectLst>
          </p:spPr>
        </p:pic>
        <p:sp>
          <p:nvSpPr>
            <p:cNvPr id="22" name="Textfeld 21">
              <a:extLst>
                <a:ext uri="{FF2B5EF4-FFF2-40B4-BE49-F238E27FC236}">
                  <a16:creationId xmlns:a16="http://schemas.microsoft.com/office/drawing/2014/main" id="{D56CFAD3-725D-46E0-8303-AFB74C6C8593}"/>
                </a:ext>
              </a:extLst>
            </p:cNvPr>
            <p:cNvSpPr txBox="1"/>
            <p:nvPr/>
          </p:nvSpPr>
          <p:spPr>
            <a:xfrm>
              <a:off x="1208015" y="4250862"/>
              <a:ext cx="972108" cy="647187"/>
            </a:xfrm>
            <a:prstGeom prst="rect">
              <a:avLst/>
            </a:prstGeom>
            <a:noFill/>
          </p:spPr>
          <p:txBody>
            <a:bodyPr wrap="square" lIns="0" tIns="0" rIns="0" bIns="0" rtlCol="0">
              <a:noAutofit/>
            </a:bodyPr>
            <a:lstStyle/>
            <a:p>
              <a:pPr>
                <a:buClr>
                  <a:schemeClr val="tx1"/>
                </a:buClr>
                <a:buSzPct val="101000"/>
              </a:pPr>
              <a:r>
                <a:rPr lang="de-DE" dirty="0">
                  <a:solidFill>
                    <a:schemeClr val="bg1"/>
                  </a:solidFill>
                  <a:effectLst>
                    <a:outerShdw blurRad="38100" dist="38100" dir="2700000" algn="tl">
                      <a:srgbClr val="000000">
                        <a:alpha val="43137"/>
                      </a:srgbClr>
                    </a:outerShdw>
                  </a:effectLst>
                </a:rPr>
                <a:t>Mindest-</a:t>
              </a:r>
              <a:r>
                <a:rPr lang="de-DE" dirty="0" err="1">
                  <a:solidFill>
                    <a:schemeClr val="bg1"/>
                  </a:solidFill>
                  <a:effectLst>
                    <a:outerShdw blurRad="38100" dist="38100" dir="2700000" algn="tl">
                      <a:srgbClr val="000000">
                        <a:alpha val="43137"/>
                      </a:srgbClr>
                    </a:outerShdw>
                  </a:effectLst>
                </a:rPr>
                <a:t>ansparzeit</a:t>
              </a:r>
              <a:endParaRPr lang="de-DE" dirty="0">
                <a:solidFill>
                  <a:schemeClr val="bg1"/>
                </a:solidFill>
                <a:effectLst>
                  <a:outerShdw blurRad="38100" dist="38100" dir="2700000" algn="tl">
                    <a:srgbClr val="000000">
                      <a:alpha val="43137"/>
                    </a:srgbClr>
                  </a:outerShdw>
                </a:effectLst>
              </a:endParaRPr>
            </a:p>
          </p:txBody>
        </p:sp>
        <p:sp>
          <p:nvSpPr>
            <p:cNvPr id="62" name="Pfeil: nach unten 61">
              <a:extLst>
                <a:ext uri="{FF2B5EF4-FFF2-40B4-BE49-F238E27FC236}">
                  <a16:creationId xmlns:a16="http://schemas.microsoft.com/office/drawing/2014/main" id="{878AA6BC-D672-4943-A13F-97BF76B42284}"/>
                </a:ext>
              </a:extLst>
            </p:cNvPr>
            <p:cNvSpPr/>
            <p:nvPr/>
          </p:nvSpPr>
          <p:spPr bwMode="auto">
            <a:xfrm rot="10800000">
              <a:off x="1478045" y="3703135"/>
              <a:ext cx="432048" cy="525519"/>
            </a:xfrm>
            <a:prstGeom prst="downArrow">
              <a:avLst>
                <a:gd name="adj1" fmla="val 27954"/>
                <a:gd name="adj2" fmla="val 72046"/>
              </a:avLst>
            </a:prstGeom>
            <a:solidFill>
              <a:schemeClr val="bg1">
                <a:lumMod val="95000"/>
              </a:schemeClr>
            </a:solidFill>
            <a:ln w="28575" cap="flat" cmpd="sng" algn="ctr">
              <a:solidFill>
                <a:schemeClr val="tx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endParaRPr lang="de-DE" sz="1000" dirty="0">
                <a:solidFill>
                  <a:schemeClr val="bg1"/>
                </a:solidFill>
              </a:endParaRPr>
            </a:p>
          </p:txBody>
        </p:sp>
      </p:grpSp>
      <p:grpSp>
        <p:nvGrpSpPr>
          <p:cNvPr id="7" name="Gruppieren 6">
            <a:extLst>
              <a:ext uri="{FF2B5EF4-FFF2-40B4-BE49-F238E27FC236}">
                <a16:creationId xmlns:a16="http://schemas.microsoft.com/office/drawing/2014/main" id="{7323FEEF-B469-4045-B203-93746CFBA4CC}"/>
              </a:ext>
            </a:extLst>
          </p:cNvPr>
          <p:cNvGrpSpPr/>
          <p:nvPr/>
        </p:nvGrpSpPr>
        <p:grpSpPr>
          <a:xfrm>
            <a:off x="2107995" y="1412776"/>
            <a:ext cx="2365729" cy="2258196"/>
            <a:chOff x="2107995" y="1729697"/>
            <a:chExt cx="2365729" cy="2258196"/>
          </a:xfrm>
          <a:effectLst>
            <a:outerShdw blurRad="50800" dist="38100" dir="2700000" algn="tl" rotWithShape="0">
              <a:prstClr val="black">
                <a:alpha val="40000"/>
              </a:prstClr>
            </a:outerShdw>
          </a:effectLst>
        </p:grpSpPr>
        <p:pic>
          <p:nvPicPr>
            <p:cNvPr id="51" name="Grafik 50">
              <a:extLst>
                <a:ext uri="{FF2B5EF4-FFF2-40B4-BE49-F238E27FC236}">
                  <a16:creationId xmlns:a16="http://schemas.microsoft.com/office/drawing/2014/main" id="{542E9170-F18B-4A68-BBB3-77B59FE868CB}"/>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20776705">
              <a:off x="2107995" y="1729697"/>
              <a:ext cx="2365729" cy="2258196"/>
            </a:xfrm>
            <a:prstGeom prst="rect">
              <a:avLst/>
            </a:prstGeom>
          </p:spPr>
        </p:pic>
        <p:sp>
          <p:nvSpPr>
            <p:cNvPr id="56" name="Textfeld 55">
              <a:extLst>
                <a:ext uri="{FF2B5EF4-FFF2-40B4-BE49-F238E27FC236}">
                  <a16:creationId xmlns:a16="http://schemas.microsoft.com/office/drawing/2014/main" id="{83C3158F-1A8E-47AC-9A26-F6726FB9F588}"/>
                </a:ext>
              </a:extLst>
            </p:cNvPr>
            <p:cNvSpPr txBox="1"/>
            <p:nvPr/>
          </p:nvSpPr>
          <p:spPr>
            <a:xfrm>
              <a:off x="2902052" y="2372776"/>
              <a:ext cx="972108" cy="647187"/>
            </a:xfrm>
            <a:prstGeom prst="rect">
              <a:avLst/>
            </a:prstGeom>
            <a:noFill/>
          </p:spPr>
          <p:txBody>
            <a:bodyPr wrap="square" lIns="0" tIns="0" rIns="0" bIns="0" rtlCol="0">
              <a:noAutofit/>
            </a:bodyPr>
            <a:lstStyle/>
            <a:p>
              <a:pPr>
                <a:buClr>
                  <a:schemeClr val="tx1"/>
                </a:buClr>
                <a:buSzPct val="101000"/>
              </a:pPr>
              <a:r>
                <a:rPr lang="de-DE" dirty="0">
                  <a:solidFill>
                    <a:schemeClr val="bg1"/>
                  </a:solidFill>
                  <a:effectLst>
                    <a:outerShdw blurRad="38100" dist="38100" dir="2700000" algn="tl">
                      <a:srgbClr val="000000">
                        <a:alpha val="43137"/>
                      </a:srgbClr>
                    </a:outerShdw>
                  </a:effectLst>
                </a:rPr>
                <a:t>laufende Kosten</a:t>
              </a:r>
            </a:p>
          </p:txBody>
        </p:sp>
        <p:sp>
          <p:nvSpPr>
            <p:cNvPr id="63" name="Pfeil: nach unten 62">
              <a:extLst>
                <a:ext uri="{FF2B5EF4-FFF2-40B4-BE49-F238E27FC236}">
                  <a16:creationId xmlns:a16="http://schemas.microsoft.com/office/drawing/2014/main" id="{84A3CDA2-E0D8-420F-A9A9-4029D3857C55}"/>
                </a:ext>
              </a:extLst>
            </p:cNvPr>
            <p:cNvSpPr/>
            <p:nvPr/>
          </p:nvSpPr>
          <p:spPr bwMode="auto">
            <a:xfrm>
              <a:off x="3172082" y="2935848"/>
              <a:ext cx="432048" cy="525519"/>
            </a:xfrm>
            <a:prstGeom prst="downArrow">
              <a:avLst>
                <a:gd name="adj1" fmla="val 27954"/>
                <a:gd name="adj2" fmla="val 72046"/>
              </a:avLst>
            </a:prstGeom>
            <a:solidFill>
              <a:schemeClr val="bg1">
                <a:lumMod val="95000"/>
              </a:schemeClr>
            </a:solidFill>
            <a:ln w="28575" cap="flat" cmpd="sng" algn="ctr">
              <a:solidFill>
                <a:schemeClr val="tx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endParaRPr lang="de-DE" sz="1000" dirty="0">
                <a:solidFill>
                  <a:schemeClr val="bg1"/>
                </a:solidFill>
              </a:endParaRPr>
            </a:p>
          </p:txBody>
        </p:sp>
      </p:grpSp>
      <p:grpSp>
        <p:nvGrpSpPr>
          <p:cNvPr id="11" name="Gruppieren 10">
            <a:extLst>
              <a:ext uri="{FF2B5EF4-FFF2-40B4-BE49-F238E27FC236}">
                <a16:creationId xmlns:a16="http://schemas.microsoft.com/office/drawing/2014/main" id="{D7FF7797-3F3C-4149-89EC-C449DA005A3D}"/>
              </a:ext>
            </a:extLst>
          </p:cNvPr>
          <p:cNvGrpSpPr/>
          <p:nvPr/>
        </p:nvGrpSpPr>
        <p:grpSpPr>
          <a:xfrm>
            <a:off x="5964888" y="2213866"/>
            <a:ext cx="257654" cy="260087"/>
            <a:chOff x="5964888" y="2213866"/>
            <a:chExt cx="257654" cy="260087"/>
          </a:xfrm>
          <a:effectLst>
            <a:outerShdw blurRad="63500" sx="102000" sy="102000" algn="ctr" rotWithShape="0">
              <a:prstClr val="black">
                <a:alpha val="40000"/>
              </a:prstClr>
            </a:outerShdw>
          </a:effectLst>
        </p:grpSpPr>
        <p:sp>
          <p:nvSpPr>
            <p:cNvPr id="3" name="Ellipse 2">
              <a:extLst>
                <a:ext uri="{FF2B5EF4-FFF2-40B4-BE49-F238E27FC236}">
                  <a16:creationId xmlns:a16="http://schemas.microsoft.com/office/drawing/2014/main" id="{26769B0E-F8F6-4AF2-981B-DD8A26CEC880}"/>
                </a:ext>
              </a:extLst>
            </p:cNvPr>
            <p:cNvSpPr/>
            <p:nvPr/>
          </p:nvSpPr>
          <p:spPr bwMode="auto">
            <a:xfrm>
              <a:off x="5964888" y="2213866"/>
              <a:ext cx="257654" cy="260087"/>
            </a:xfrm>
            <a:prstGeom prst="ellipse">
              <a:avLst/>
            </a:prstGeom>
            <a:solidFill>
              <a:schemeClr val="bg1"/>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grpSp>
          <p:nvGrpSpPr>
            <p:cNvPr id="82" name="Gruppieren 81">
              <a:extLst>
                <a:ext uri="{FF2B5EF4-FFF2-40B4-BE49-F238E27FC236}">
                  <a16:creationId xmlns:a16="http://schemas.microsoft.com/office/drawing/2014/main" id="{1C3925D9-C2F7-4683-9A4B-7BA6950C48B3}"/>
                </a:ext>
              </a:extLst>
            </p:cNvPr>
            <p:cNvGrpSpPr/>
            <p:nvPr/>
          </p:nvGrpSpPr>
          <p:grpSpPr>
            <a:xfrm>
              <a:off x="6036013" y="2240725"/>
              <a:ext cx="144087" cy="216008"/>
              <a:chOff x="5135726" y="1556792"/>
              <a:chExt cx="240163" cy="360040"/>
            </a:xfrm>
          </p:grpSpPr>
          <p:sp>
            <p:nvSpPr>
              <p:cNvPr id="83" name="Pfeil: Chevron 82">
                <a:extLst>
                  <a:ext uri="{FF2B5EF4-FFF2-40B4-BE49-F238E27FC236}">
                    <a16:creationId xmlns:a16="http://schemas.microsoft.com/office/drawing/2014/main" id="{7A602149-D1B2-4075-895C-CA859A01D0D7}"/>
                  </a:ext>
                </a:extLst>
              </p:cNvPr>
              <p:cNvSpPr/>
              <p:nvPr/>
            </p:nvSpPr>
            <p:spPr bwMode="auto">
              <a:xfrm>
                <a:off x="5231904" y="1556792"/>
                <a:ext cx="143985" cy="360040"/>
              </a:xfrm>
              <a:prstGeom prst="chevron">
                <a:avLst/>
              </a:prstGeom>
              <a:solidFill>
                <a:schemeClr val="tx2"/>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10000"/>
                  </a:lnSpc>
                  <a:spcBef>
                    <a:spcPct val="0"/>
                  </a:spcBef>
                  <a:spcAft>
                    <a:spcPct val="0"/>
                  </a:spcAft>
                  <a:buClrTx/>
                  <a:buSzTx/>
                  <a:buFontTx/>
                  <a:buNone/>
                  <a:tabLst/>
                  <a:defRPr/>
                </a:pPr>
                <a:endParaRPr kumimoji="0" lang="de-DE" sz="1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p:txBody>
          </p:sp>
          <p:sp>
            <p:nvSpPr>
              <p:cNvPr id="84" name="Pfeil: Chevron 83">
                <a:extLst>
                  <a:ext uri="{FF2B5EF4-FFF2-40B4-BE49-F238E27FC236}">
                    <a16:creationId xmlns:a16="http://schemas.microsoft.com/office/drawing/2014/main" id="{1BE1B9D5-A866-448A-9A98-C3315FFF09F1}"/>
                  </a:ext>
                </a:extLst>
              </p:cNvPr>
              <p:cNvSpPr/>
              <p:nvPr/>
            </p:nvSpPr>
            <p:spPr bwMode="auto">
              <a:xfrm>
                <a:off x="5135726" y="1601560"/>
                <a:ext cx="143985" cy="270504"/>
              </a:xfrm>
              <a:prstGeom prst="chevron">
                <a:avLst>
                  <a:gd name="adj" fmla="val 43384"/>
                </a:avLst>
              </a:prstGeom>
              <a:solidFill>
                <a:schemeClr val="tx2"/>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10000"/>
                  </a:lnSpc>
                  <a:spcBef>
                    <a:spcPct val="0"/>
                  </a:spcBef>
                  <a:spcAft>
                    <a:spcPct val="0"/>
                  </a:spcAft>
                  <a:buClrTx/>
                  <a:buSzTx/>
                  <a:buFontTx/>
                  <a:buNone/>
                  <a:tabLst/>
                  <a:defRPr/>
                </a:pPr>
                <a:endParaRPr kumimoji="0" lang="de-DE" sz="1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p:txBody>
          </p:sp>
        </p:grpSp>
      </p:grpSp>
      <p:sp>
        <p:nvSpPr>
          <p:cNvPr id="90" name="Textfeld 89">
            <a:extLst>
              <a:ext uri="{FF2B5EF4-FFF2-40B4-BE49-F238E27FC236}">
                <a16:creationId xmlns:a16="http://schemas.microsoft.com/office/drawing/2014/main" id="{1E97AED5-3220-46F3-98F3-924316E94836}"/>
              </a:ext>
            </a:extLst>
          </p:cNvPr>
          <p:cNvSpPr txBox="1"/>
          <p:nvPr/>
        </p:nvSpPr>
        <p:spPr>
          <a:xfrm>
            <a:off x="6605281" y="2590267"/>
            <a:ext cx="5179351" cy="2481764"/>
          </a:xfrm>
          <a:prstGeom prst="rect">
            <a:avLst/>
          </a:prstGeom>
          <a:noFill/>
        </p:spPr>
        <p:txBody>
          <a:bodyPr wrap="square" lIns="0" tIns="0" rIns="0" bIns="0" rtlCol="0">
            <a:noAutofit/>
          </a:bodyPr>
          <a:lstStyle/>
          <a:p>
            <a:pPr marL="0" marR="0" lvl="0" indent="0" defTabSz="914400" rtl="0" eaLnBrk="1" fontAlgn="base" latinLnBrk="0" hangingPunct="1">
              <a:lnSpc>
                <a:spcPct val="150000"/>
              </a:lnSpc>
              <a:spcBef>
                <a:spcPct val="0"/>
              </a:spcBef>
              <a:spcAft>
                <a:spcPct val="0"/>
              </a:spcAft>
              <a:buClr>
                <a:srgbClr val="000000"/>
              </a:buClr>
              <a:buSzPct val="101000"/>
              <a:buFontTx/>
              <a:buNone/>
              <a:tabLst/>
              <a:defRPr/>
            </a:pPr>
            <a:r>
              <a:rPr kumimoji="0" lang="de-DE" sz="2000" i="0" u="none" strike="noStrike" kern="1200" cap="none" spc="0" normalizeH="0" baseline="0" noProof="0" dirty="0">
                <a:ln>
                  <a:noFill/>
                </a:ln>
                <a:solidFill>
                  <a:srgbClr val="3C5A65"/>
                </a:solidFill>
                <a:effectLst>
                  <a:outerShdw blurRad="38100" dist="38100" dir="2700000" algn="tl">
                    <a:srgbClr val="000000">
                      <a:alpha val="43137"/>
                    </a:srgbClr>
                  </a:outerShdw>
                </a:effectLst>
                <a:uLnTx/>
                <a:uFillTx/>
                <a:latin typeface="Arial" pitchFamily="34" charset="0"/>
                <a:ea typeface="+mn-ea"/>
                <a:cs typeface="Arial" pitchFamily="34" charset="0"/>
              </a:rPr>
              <a:t>Wir helfen unseren Kunden dabei, auch in Zeiten von Niedrigzinsen eine für sie </a:t>
            </a:r>
            <a:r>
              <a:rPr kumimoji="0" lang="de-DE" sz="2000" b="1" i="0" u="none"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Arial" pitchFamily="34" charset="0"/>
                <a:ea typeface="+mn-ea"/>
                <a:cs typeface="Arial" pitchFamily="34" charset="0"/>
              </a:rPr>
              <a:t>passende</a:t>
            </a:r>
            <a:r>
              <a:rPr kumimoji="0" lang="de-DE" sz="2000" i="0" u="none" strike="noStrike" kern="1200" cap="none" spc="0" normalizeH="0" baseline="0" noProof="0" dirty="0">
                <a:ln>
                  <a:noFill/>
                </a:ln>
                <a:solidFill>
                  <a:srgbClr val="3C5A65"/>
                </a:solidFill>
                <a:effectLst>
                  <a:outerShdw blurRad="38100" dist="38100" dir="2700000" algn="tl">
                    <a:srgbClr val="000000">
                      <a:alpha val="43137"/>
                    </a:srgbClr>
                  </a:outerShdw>
                </a:effectLst>
                <a:uLnTx/>
                <a:uFillTx/>
                <a:latin typeface="Arial" pitchFamily="34" charset="0"/>
                <a:ea typeface="+mn-ea"/>
                <a:cs typeface="Arial" pitchFamily="34" charset="0"/>
              </a:rPr>
              <a:t> und </a:t>
            </a:r>
            <a:r>
              <a:rPr kumimoji="0" lang="de-DE" sz="2000" b="1" i="0" u="none"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Arial" pitchFamily="34" charset="0"/>
                <a:ea typeface="+mn-ea"/>
                <a:cs typeface="Arial" pitchFamily="34" charset="0"/>
              </a:rPr>
              <a:t>verlässliche</a:t>
            </a:r>
            <a:r>
              <a:rPr kumimoji="0" lang="de-DE" sz="2000" i="0" u="none" strike="noStrike" kern="1200" cap="none" spc="0" normalizeH="0" baseline="0" noProof="0" dirty="0">
                <a:ln>
                  <a:noFill/>
                </a:ln>
                <a:solidFill>
                  <a:srgbClr val="3C5A65"/>
                </a:solidFill>
                <a:effectLst>
                  <a:outerShdw blurRad="38100" dist="38100" dir="2700000" algn="tl">
                    <a:srgbClr val="000000">
                      <a:alpha val="43137"/>
                    </a:srgbClr>
                  </a:outerShdw>
                </a:effectLst>
                <a:uLnTx/>
                <a:uFillTx/>
                <a:latin typeface="Arial" pitchFamily="34" charset="0"/>
                <a:ea typeface="+mn-ea"/>
                <a:cs typeface="Arial" pitchFamily="34" charset="0"/>
              </a:rPr>
              <a:t> Altersvorsorge aufzubauen und dabei das </a:t>
            </a:r>
            <a:r>
              <a:rPr kumimoji="0" lang="de-DE" sz="2000" b="1" i="0" u="none" strike="noStrike" kern="1200" cap="none" spc="0" normalizeH="0" baseline="0" noProof="0" dirty="0">
                <a:ln>
                  <a:noFill/>
                </a:ln>
                <a:solidFill>
                  <a:srgbClr val="003399"/>
                </a:solidFill>
                <a:effectLst>
                  <a:outerShdw blurRad="38100" dist="38100" dir="2700000" algn="tl">
                    <a:srgbClr val="000000">
                      <a:alpha val="43137"/>
                    </a:srgbClr>
                  </a:outerShdw>
                </a:effectLst>
                <a:uLnTx/>
                <a:uFillTx/>
                <a:latin typeface="Arial" pitchFamily="34" charset="0"/>
                <a:ea typeface="+mn-ea"/>
                <a:cs typeface="Arial" pitchFamily="34" charset="0"/>
              </a:rPr>
              <a:t>individuelle Sicherheitsbedürfnis </a:t>
            </a:r>
            <a:r>
              <a:rPr kumimoji="0" lang="de-DE" sz="2000" i="0" u="none" strike="noStrike" kern="1200" cap="none" spc="0" normalizeH="0" baseline="0" noProof="0" dirty="0">
                <a:ln>
                  <a:noFill/>
                </a:ln>
                <a:solidFill>
                  <a:srgbClr val="3C5A65"/>
                </a:solidFill>
                <a:effectLst>
                  <a:outerShdw blurRad="38100" dist="38100" dir="2700000" algn="tl">
                    <a:srgbClr val="000000">
                      <a:alpha val="43137"/>
                    </a:srgbClr>
                  </a:outerShdw>
                </a:effectLst>
                <a:uLnTx/>
                <a:uFillTx/>
              </a:rPr>
              <a:t>zu erfüllen.</a:t>
            </a:r>
            <a:endParaRPr lang="de-DE" sz="3200" b="1" dirty="0">
              <a:solidFill>
                <a:schemeClr val="tx2"/>
              </a:solidFill>
              <a:effectLst>
                <a:outerShdw blurRad="38100" dist="38100" dir="2700000" algn="tl">
                  <a:srgbClr val="000000">
                    <a:alpha val="43137"/>
                  </a:srgbClr>
                </a:outerShdw>
              </a:effectLst>
            </a:endParaRPr>
          </a:p>
        </p:txBody>
      </p:sp>
      <p:pic>
        <p:nvPicPr>
          <p:cNvPr id="30" name="Grafik 29">
            <a:extLst>
              <a:ext uri="{FF2B5EF4-FFF2-40B4-BE49-F238E27FC236}">
                <a16:creationId xmlns:a16="http://schemas.microsoft.com/office/drawing/2014/main" id="{6B5F5F46-14C3-4845-B255-54504600583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517864" y="1551162"/>
            <a:ext cx="1354183" cy="949650"/>
          </a:xfrm>
          <a:prstGeom prst="rect">
            <a:avLst/>
          </a:prstGeom>
          <a:effectLst>
            <a:outerShdw blurRad="63500" sx="102000" sy="102000" algn="ctr" rotWithShape="0">
              <a:prstClr val="black">
                <a:alpha val="40000"/>
              </a:prstClr>
            </a:outerShdw>
          </a:effectLst>
        </p:spPr>
      </p:pic>
      <p:grpSp>
        <p:nvGrpSpPr>
          <p:cNvPr id="10" name="Gruppieren 9">
            <a:extLst>
              <a:ext uri="{FF2B5EF4-FFF2-40B4-BE49-F238E27FC236}">
                <a16:creationId xmlns:a16="http://schemas.microsoft.com/office/drawing/2014/main" id="{5FAC256C-BFF5-4878-863A-66C2761DCBCC}"/>
              </a:ext>
            </a:extLst>
          </p:cNvPr>
          <p:cNvGrpSpPr/>
          <p:nvPr/>
        </p:nvGrpSpPr>
        <p:grpSpPr>
          <a:xfrm>
            <a:off x="5969662" y="4885436"/>
            <a:ext cx="257654" cy="260087"/>
            <a:chOff x="5719012" y="4885436"/>
            <a:chExt cx="257654" cy="260087"/>
          </a:xfrm>
          <a:effectLst>
            <a:outerShdw blurRad="63500" sx="102000" sy="102000" algn="ctr" rotWithShape="0">
              <a:prstClr val="black">
                <a:alpha val="40000"/>
              </a:prstClr>
            </a:outerShdw>
          </a:effectLst>
        </p:grpSpPr>
        <p:sp>
          <p:nvSpPr>
            <p:cNvPr id="33" name="Ellipse 32">
              <a:extLst>
                <a:ext uri="{FF2B5EF4-FFF2-40B4-BE49-F238E27FC236}">
                  <a16:creationId xmlns:a16="http://schemas.microsoft.com/office/drawing/2014/main" id="{FA7D4D33-555D-4072-9EF0-08705DEF0329}"/>
                </a:ext>
              </a:extLst>
            </p:cNvPr>
            <p:cNvSpPr/>
            <p:nvPr/>
          </p:nvSpPr>
          <p:spPr bwMode="auto">
            <a:xfrm>
              <a:off x="5719012" y="4885436"/>
              <a:ext cx="257654" cy="260087"/>
            </a:xfrm>
            <a:prstGeom prst="ellipse">
              <a:avLst/>
            </a:prstGeom>
            <a:solidFill>
              <a:schemeClr val="bg1"/>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grpSp>
          <p:nvGrpSpPr>
            <p:cNvPr id="34" name="Gruppieren 33">
              <a:extLst>
                <a:ext uri="{FF2B5EF4-FFF2-40B4-BE49-F238E27FC236}">
                  <a16:creationId xmlns:a16="http://schemas.microsoft.com/office/drawing/2014/main" id="{1188F443-9D0A-48D1-89CF-5DA0FB513A4C}"/>
                </a:ext>
              </a:extLst>
            </p:cNvPr>
            <p:cNvGrpSpPr/>
            <p:nvPr/>
          </p:nvGrpSpPr>
          <p:grpSpPr>
            <a:xfrm>
              <a:off x="5790137" y="4912295"/>
              <a:ext cx="144087" cy="216008"/>
              <a:chOff x="5135726" y="1556792"/>
              <a:chExt cx="240163" cy="360040"/>
            </a:xfrm>
          </p:grpSpPr>
          <p:sp>
            <p:nvSpPr>
              <p:cNvPr id="35" name="Pfeil: Chevron 34">
                <a:extLst>
                  <a:ext uri="{FF2B5EF4-FFF2-40B4-BE49-F238E27FC236}">
                    <a16:creationId xmlns:a16="http://schemas.microsoft.com/office/drawing/2014/main" id="{4F71ACF8-93DF-4BB7-8BC1-5F1E017481A5}"/>
                  </a:ext>
                </a:extLst>
              </p:cNvPr>
              <p:cNvSpPr/>
              <p:nvPr/>
            </p:nvSpPr>
            <p:spPr bwMode="auto">
              <a:xfrm>
                <a:off x="5231904" y="1556792"/>
                <a:ext cx="143985" cy="360040"/>
              </a:xfrm>
              <a:prstGeom prst="chevron">
                <a:avLst/>
              </a:prstGeom>
              <a:solidFill>
                <a:schemeClr val="tx2"/>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10000"/>
                  </a:lnSpc>
                  <a:spcBef>
                    <a:spcPct val="0"/>
                  </a:spcBef>
                  <a:spcAft>
                    <a:spcPct val="0"/>
                  </a:spcAft>
                  <a:buClrTx/>
                  <a:buSzTx/>
                  <a:buFontTx/>
                  <a:buNone/>
                  <a:tabLst/>
                  <a:defRPr/>
                </a:pPr>
                <a:endParaRPr kumimoji="0" lang="de-DE" sz="1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p:txBody>
          </p:sp>
          <p:sp>
            <p:nvSpPr>
              <p:cNvPr id="36" name="Pfeil: Chevron 35">
                <a:extLst>
                  <a:ext uri="{FF2B5EF4-FFF2-40B4-BE49-F238E27FC236}">
                    <a16:creationId xmlns:a16="http://schemas.microsoft.com/office/drawing/2014/main" id="{2C75115A-F975-4EF0-85B7-436F1E6C9BC2}"/>
                  </a:ext>
                </a:extLst>
              </p:cNvPr>
              <p:cNvSpPr/>
              <p:nvPr/>
            </p:nvSpPr>
            <p:spPr bwMode="auto">
              <a:xfrm>
                <a:off x="5135726" y="1601560"/>
                <a:ext cx="143985" cy="270504"/>
              </a:xfrm>
              <a:prstGeom prst="chevron">
                <a:avLst>
                  <a:gd name="adj" fmla="val 43384"/>
                </a:avLst>
              </a:prstGeom>
              <a:solidFill>
                <a:schemeClr val="tx2"/>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10000"/>
                  </a:lnSpc>
                  <a:spcBef>
                    <a:spcPct val="0"/>
                  </a:spcBef>
                  <a:spcAft>
                    <a:spcPct val="0"/>
                  </a:spcAft>
                  <a:buClrTx/>
                  <a:buSzTx/>
                  <a:buFontTx/>
                  <a:buNone/>
                  <a:tabLst/>
                  <a:defRPr/>
                </a:pPr>
                <a:endParaRPr kumimoji="0" lang="de-DE" sz="1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p:txBody>
          </p:sp>
        </p:grpSp>
      </p:grpSp>
    </p:spTree>
    <p:extLst>
      <p:ext uri="{BB962C8B-B14F-4D97-AF65-F5344CB8AC3E}">
        <p14:creationId xmlns:p14="http://schemas.microsoft.com/office/powerpoint/2010/main" val="1912751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 name="Rechteck 20">
            <a:extLst>
              <a:ext uri="{FF2B5EF4-FFF2-40B4-BE49-F238E27FC236}">
                <a16:creationId xmlns:a16="http://schemas.microsoft.com/office/drawing/2014/main" id="{9ED57FCC-ECBA-46D8-A548-F189905B37A1}"/>
              </a:ext>
            </a:extLst>
          </p:cNvPr>
          <p:cNvSpPr/>
          <p:nvPr/>
        </p:nvSpPr>
        <p:spPr bwMode="auto">
          <a:xfrm>
            <a:off x="6039880" y="1917875"/>
            <a:ext cx="2439209" cy="3456384"/>
          </a:xfrm>
          <a:prstGeom prst="rect">
            <a:avLst/>
          </a:prstGeom>
          <a:solidFill>
            <a:schemeClr val="bg1"/>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5" name="Rechteck 4">
            <a:extLst>
              <a:ext uri="{FF2B5EF4-FFF2-40B4-BE49-F238E27FC236}">
                <a16:creationId xmlns:a16="http://schemas.microsoft.com/office/drawing/2014/main" id="{35101524-BAEF-49D2-A7AC-209107695E11}"/>
              </a:ext>
            </a:extLst>
          </p:cNvPr>
          <p:cNvSpPr/>
          <p:nvPr/>
        </p:nvSpPr>
        <p:spPr bwMode="auto">
          <a:xfrm>
            <a:off x="553318" y="1916832"/>
            <a:ext cx="2439209" cy="3456384"/>
          </a:xfrm>
          <a:prstGeom prst="rect">
            <a:avLst/>
          </a:prstGeom>
          <a:solidFill>
            <a:schemeClr val="bg1"/>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pic>
        <p:nvPicPr>
          <p:cNvPr id="2" name="Grafik 1">
            <a:extLst>
              <a:ext uri="{FF2B5EF4-FFF2-40B4-BE49-F238E27FC236}">
                <a16:creationId xmlns:a16="http://schemas.microsoft.com/office/drawing/2014/main" id="{694DC09B-291A-4CAD-9803-052CFCCF2F1E}"/>
              </a:ext>
            </a:extLst>
          </p:cNvPr>
          <p:cNvPicPr>
            <a:picLocks noChangeAspect="1"/>
          </p:cNvPicPr>
          <p:nvPr/>
        </p:nvPicPr>
        <p:blipFill>
          <a:blip r:embed="rId3"/>
          <a:stretch>
            <a:fillRect/>
          </a:stretch>
        </p:blipFill>
        <p:spPr>
          <a:xfrm>
            <a:off x="695400" y="2023023"/>
            <a:ext cx="2200582" cy="666843"/>
          </a:xfrm>
          <a:prstGeom prst="rect">
            <a:avLst/>
          </a:prstGeom>
        </p:spPr>
      </p:pic>
      <p:pic>
        <p:nvPicPr>
          <p:cNvPr id="4" name="Grafik 3">
            <a:extLst>
              <a:ext uri="{FF2B5EF4-FFF2-40B4-BE49-F238E27FC236}">
                <a16:creationId xmlns:a16="http://schemas.microsoft.com/office/drawing/2014/main" id="{24CA3773-FAB7-402C-993E-EF9DBC84FFA7}"/>
              </a:ext>
            </a:extLst>
          </p:cNvPr>
          <p:cNvPicPr>
            <a:picLocks noChangeAspect="1"/>
          </p:cNvPicPr>
          <p:nvPr/>
        </p:nvPicPr>
        <p:blipFill>
          <a:blip r:embed="rId4"/>
          <a:stretch>
            <a:fillRect/>
          </a:stretch>
        </p:blipFill>
        <p:spPr>
          <a:xfrm>
            <a:off x="6065923" y="2235147"/>
            <a:ext cx="2362530" cy="762106"/>
          </a:xfrm>
          <a:prstGeom prst="rect">
            <a:avLst/>
          </a:prstGeom>
        </p:spPr>
      </p:pic>
      <p:pic>
        <p:nvPicPr>
          <p:cNvPr id="7" name="Grafik 6">
            <a:extLst>
              <a:ext uri="{FF2B5EF4-FFF2-40B4-BE49-F238E27FC236}">
                <a16:creationId xmlns:a16="http://schemas.microsoft.com/office/drawing/2014/main" id="{FC0AF9A3-8248-4042-81D7-5F17469F68B0}"/>
              </a:ext>
            </a:extLst>
          </p:cNvPr>
          <p:cNvPicPr>
            <a:picLocks noChangeAspect="1"/>
          </p:cNvPicPr>
          <p:nvPr/>
        </p:nvPicPr>
        <p:blipFill>
          <a:blip r:embed="rId5"/>
          <a:stretch>
            <a:fillRect/>
          </a:stretch>
        </p:blipFill>
        <p:spPr>
          <a:xfrm>
            <a:off x="942287" y="3572258"/>
            <a:ext cx="1649057" cy="595877"/>
          </a:xfrm>
          <a:prstGeom prst="rect">
            <a:avLst/>
          </a:prstGeom>
        </p:spPr>
      </p:pic>
      <p:pic>
        <p:nvPicPr>
          <p:cNvPr id="10" name="Grafik 9">
            <a:extLst>
              <a:ext uri="{FF2B5EF4-FFF2-40B4-BE49-F238E27FC236}">
                <a16:creationId xmlns:a16="http://schemas.microsoft.com/office/drawing/2014/main" id="{CD600641-2813-499A-8B3C-1D8DB487E734}"/>
              </a:ext>
            </a:extLst>
          </p:cNvPr>
          <p:cNvPicPr>
            <a:picLocks noChangeAspect="1"/>
          </p:cNvPicPr>
          <p:nvPr/>
        </p:nvPicPr>
        <p:blipFill>
          <a:blip r:embed="rId6"/>
          <a:stretch>
            <a:fillRect/>
          </a:stretch>
        </p:blipFill>
        <p:spPr>
          <a:xfrm>
            <a:off x="1111380" y="2931142"/>
            <a:ext cx="1310873" cy="473988"/>
          </a:xfrm>
          <a:prstGeom prst="rect">
            <a:avLst/>
          </a:prstGeom>
        </p:spPr>
      </p:pic>
      <p:pic>
        <p:nvPicPr>
          <p:cNvPr id="12" name="Grafik 11">
            <a:extLst>
              <a:ext uri="{FF2B5EF4-FFF2-40B4-BE49-F238E27FC236}">
                <a16:creationId xmlns:a16="http://schemas.microsoft.com/office/drawing/2014/main" id="{CCDD3170-D1AD-4E1A-8E0D-1A25C867BC8A}"/>
              </a:ext>
            </a:extLst>
          </p:cNvPr>
          <p:cNvPicPr>
            <a:picLocks noChangeAspect="1"/>
          </p:cNvPicPr>
          <p:nvPr/>
        </p:nvPicPr>
        <p:blipFill>
          <a:blip r:embed="rId7"/>
          <a:stretch>
            <a:fillRect/>
          </a:stretch>
        </p:blipFill>
        <p:spPr>
          <a:xfrm>
            <a:off x="6672064" y="3248993"/>
            <a:ext cx="1120703" cy="539901"/>
          </a:xfrm>
          <a:prstGeom prst="rect">
            <a:avLst/>
          </a:prstGeom>
        </p:spPr>
      </p:pic>
      <p:pic>
        <p:nvPicPr>
          <p:cNvPr id="15" name="Grafik 14">
            <a:extLst>
              <a:ext uri="{FF2B5EF4-FFF2-40B4-BE49-F238E27FC236}">
                <a16:creationId xmlns:a16="http://schemas.microsoft.com/office/drawing/2014/main" id="{DCEF9A66-D191-4DF4-928B-B69AC3F3E80F}"/>
              </a:ext>
            </a:extLst>
          </p:cNvPr>
          <p:cNvPicPr>
            <a:picLocks noChangeAspect="1"/>
          </p:cNvPicPr>
          <p:nvPr/>
        </p:nvPicPr>
        <p:blipFill>
          <a:blip r:embed="rId8"/>
          <a:stretch>
            <a:fillRect/>
          </a:stretch>
        </p:blipFill>
        <p:spPr>
          <a:xfrm>
            <a:off x="6658729" y="4185222"/>
            <a:ext cx="1176918" cy="678991"/>
          </a:xfrm>
          <a:prstGeom prst="rect">
            <a:avLst/>
          </a:prstGeom>
        </p:spPr>
      </p:pic>
      <p:sp>
        <p:nvSpPr>
          <p:cNvPr id="18" name="Titel 17">
            <a:extLst>
              <a:ext uri="{FF2B5EF4-FFF2-40B4-BE49-F238E27FC236}">
                <a16:creationId xmlns:a16="http://schemas.microsoft.com/office/drawing/2014/main" id="{AE54A37C-D291-4D5D-A976-43FD182E009B}"/>
              </a:ext>
            </a:extLst>
          </p:cNvPr>
          <p:cNvSpPr>
            <a:spLocks noGrp="1"/>
          </p:cNvSpPr>
          <p:nvPr>
            <p:ph type="title"/>
          </p:nvPr>
        </p:nvSpPr>
        <p:spPr/>
        <p:txBody>
          <a:bodyPr/>
          <a:lstStyle/>
          <a:p>
            <a:r>
              <a:rPr lang="de-DE" dirty="0"/>
              <a:t>Marktgeschehen</a:t>
            </a:r>
          </a:p>
        </p:txBody>
      </p:sp>
      <p:sp>
        <p:nvSpPr>
          <p:cNvPr id="35" name="Fußzeilenplatzhalter 34">
            <a:extLst>
              <a:ext uri="{FF2B5EF4-FFF2-40B4-BE49-F238E27FC236}">
                <a16:creationId xmlns:a16="http://schemas.microsoft.com/office/drawing/2014/main" id="{40B86E39-FAC4-4D5A-9DA3-F467589C2153}"/>
              </a:ext>
            </a:extLst>
          </p:cNvPr>
          <p:cNvSpPr>
            <a:spLocks noGrp="1"/>
          </p:cNvSpPr>
          <p:nvPr>
            <p:ph type="ftr" sz="quarter" idx="10"/>
          </p:nvPr>
        </p:nvSpPr>
        <p:spPr>
          <a:xfrm>
            <a:off x="623887" y="6305434"/>
            <a:ext cx="10944225" cy="222586"/>
          </a:xfrm>
        </p:spPr>
        <p:txBody>
          <a:bodyPr/>
          <a:lstStyle/>
          <a:p>
            <a:r>
              <a:rPr lang="de-DE" altLang="de-DE"/>
              <a:t>SI Global Garant Invest | Produktgeneration 2021</a:t>
            </a:r>
            <a:endParaRPr lang="de-DE" altLang="de-DE" dirty="0"/>
          </a:p>
        </p:txBody>
      </p:sp>
      <p:sp>
        <p:nvSpPr>
          <p:cNvPr id="20" name="Textplatzhalter 19">
            <a:extLst>
              <a:ext uri="{FF2B5EF4-FFF2-40B4-BE49-F238E27FC236}">
                <a16:creationId xmlns:a16="http://schemas.microsoft.com/office/drawing/2014/main" id="{E6B7737F-9266-45D3-A563-574FA2D88D98}"/>
              </a:ext>
            </a:extLst>
          </p:cNvPr>
          <p:cNvSpPr>
            <a:spLocks noGrp="1"/>
          </p:cNvSpPr>
          <p:nvPr>
            <p:ph type="body" sz="quarter" idx="12"/>
          </p:nvPr>
        </p:nvSpPr>
        <p:spPr/>
        <p:txBody>
          <a:bodyPr/>
          <a:lstStyle/>
          <a:p>
            <a:r>
              <a:rPr lang="de-DE" dirty="0"/>
              <a:t>Zurückliegende Kurswechsel</a:t>
            </a:r>
          </a:p>
        </p:txBody>
      </p:sp>
      <p:cxnSp>
        <p:nvCxnSpPr>
          <p:cNvPr id="22" name="Gerader Verbinder 21">
            <a:extLst>
              <a:ext uri="{FF2B5EF4-FFF2-40B4-BE49-F238E27FC236}">
                <a16:creationId xmlns:a16="http://schemas.microsoft.com/office/drawing/2014/main" id="{FDDC0B76-6D6F-4553-B2BC-BE98BF5CF19F}"/>
              </a:ext>
            </a:extLst>
          </p:cNvPr>
          <p:cNvCxnSpPr>
            <a:cxnSpLocks/>
          </p:cNvCxnSpPr>
          <p:nvPr/>
        </p:nvCxnSpPr>
        <p:spPr bwMode="auto">
          <a:xfrm>
            <a:off x="3129720" y="2023023"/>
            <a:ext cx="0" cy="3206177"/>
          </a:xfrm>
          <a:prstGeom prst="line">
            <a:avLst/>
          </a:prstGeom>
          <a:solidFill>
            <a:schemeClr val="bg1"/>
          </a:solidFill>
          <a:ln w="9525" cap="flat" cmpd="sng" algn="ctr">
            <a:solidFill>
              <a:schemeClr val="tx2"/>
            </a:solid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27" name="Grafik 26">
            <a:extLst>
              <a:ext uri="{FF2B5EF4-FFF2-40B4-BE49-F238E27FC236}">
                <a16:creationId xmlns:a16="http://schemas.microsoft.com/office/drawing/2014/main" id="{8D793E75-EC10-485D-B226-B9D93B8C4A8A}"/>
              </a:ext>
            </a:extLst>
          </p:cNvPr>
          <p:cNvPicPr>
            <a:picLocks noChangeAspect="1"/>
          </p:cNvPicPr>
          <p:nvPr/>
        </p:nvPicPr>
        <p:blipFill>
          <a:blip r:embed="rId9"/>
          <a:stretch>
            <a:fillRect/>
          </a:stretch>
        </p:blipFill>
        <p:spPr>
          <a:xfrm>
            <a:off x="1076156" y="4582918"/>
            <a:ext cx="1381318" cy="504895"/>
          </a:xfrm>
          <a:prstGeom prst="rect">
            <a:avLst/>
          </a:prstGeom>
        </p:spPr>
      </p:pic>
      <p:sp>
        <p:nvSpPr>
          <p:cNvPr id="29" name="Textfeld 28">
            <a:extLst>
              <a:ext uri="{FF2B5EF4-FFF2-40B4-BE49-F238E27FC236}">
                <a16:creationId xmlns:a16="http://schemas.microsoft.com/office/drawing/2014/main" id="{8CBF12EA-B334-4B40-8C9B-BEB514FE8D1B}"/>
              </a:ext>
            </a:extLst>
          </p:cNvPr>
          <p:cNvSpPr txBox="1"/>
          <p:nvPr/>
        </p:nvSpPr>
        <p:spPr>
          <a:xfrm>
            <a:off x="3442386" y="2609164"/>
            <a:ext cx="1800197" cy="1261032"/>
          </a:xfrm>
          <a:prstGeom prst="rect">
            <a:avLst/>
          </a:prstGeom>
          <a:noFill/>
        </p:spPr>
        <p:txBody>
          <a:bodyPr wrap="square" lIns="0" tIns="0" rIns="0" bIns="0" rtlCol="0">
            <a:noAutofit/>
          </a:bodyPr>
          <a:lstStyle/>
          <a:p>
            <a:pPr>
              <a:buClr>
                <a:schemeClr val="tx1"/>
              </a:buClr>
              <a:buSzPct val="101000"/>
            </a:pPr>
            <a:r>
              <a:rPr lang="de-DE" sz="2800" b="1" dirty="0">
                <a:solidFill>
                  <a:schemeClr val="tx2"/>
                </a:solidFill>
                <a:effectLst>
                  <a:outerShdw blurRad="38100" dist="38100" dir="2700000" algn="tl">
                    <a:srgbClr val="000000">
                      <a:alpha val="43137"/>
                    </a:srgbClr>
                  </a:outerShdw>
                </a:effectLst>
              </a:rPr>
              <a:t>max. </a:t>
            </a:r>
          </a:p>
          <a:p>
            <a:pPr>
              <a:buClr>
                <a:schemeClr val="tx1"/>
              </a:buClr>
              <a:buSzPct val="101000"/>
            </a:pPr>
            <a:r>
              <a:rPr lang="de-DE" sz="5400" b="1" dirty="0">
                <a:solidFill>
                  <a:schemeClr val="tx2"/>
                </a:solidFill>
                <a:effectLst>
                  <a:outerShdw blurRad="38100" dist="38100" dir="2700000" algn="tl">
                    <a:srgbClr val="000000">
                      <a:alpha val="43137"/>
                    </a:srgbClr>
                  </a:outerShdw>
                </a:effectLst>
              </a:rPr>
              <a:t>90 % </a:t>
            </a:r>
            <a:r>
              <a:rPr lang="de-DE" sz="2800" b="1" dirty="0">
                <a:solidFill>
                  <a:schemeClr val="tx2"/>
                </a:solidFill>
                <a:effectLst>
                  <a:outerShdw blurRad="38100" dist="38100" dir="2700000" algn="tl">
                    <a:srgbClr val="000000">
                      <a:alpha val="43137"/>
                    </a:srgbClr>
                  </a:outerShdw>
                </a:effectLst>
              </a:rPr>
              <a:t>Garantie</a:t>
            </a:r>
          </a:p>
        </p:txBody>
      </p:sp>
      <p:sp>
        <p:nvSpPr>
          <p:cNvPr id="30" name="Textfeld 29">
            <a:extLst>
              <a:ext uri="{FF2B5EF4-FFF2-40B4-BE49-F238E27FC236}">
                <a16:creationId xmlns:a16="http://schemas.microsoft.com/office/drawing/2014/main" id="{4B2AD6BB-6C99-4F3E-ABAA-76DBC15598DE}"/>
              </a:ext>
            </a:extLst>
          </p:cNvPr>
          <p:cNvSpPr txBox="1"/>
          <p:nvPr/>
        </p:nvSpPr>
        <p:spPr>
          <a:xfrm>
            <a:off x="8904315" y="2609164"/>
            <a:ext cx="1800197" cy="1261032"/>
          </a:xfrm>
          <a:prstGeom prst="rect">
            <a:avLst/>
          </a:prstGeom>
          <a:noFill/>
        </p:spPr>
        <p:txBody>
          <a:bodyPr wrap="square" lIns="0" tIns="0" rIns="0" bIns="0" rtlCol="0">
            <a:noAutofit/>
          </a:bodyPr>
          <a:lstStyle/>
          <a:p>
            <a:pPr>
              <a:buClr>
                <a:schemeClr val="tx1"/>
              </a:buClr>
              <a:buSzPct val="101000"/>
            </a:pPr>
            <a:r>
              <a:rPr lang="de-DE" sz="2800" b="1" dirty="0">
                <a:solidFill>
                  <a:schemeClr val="tx2"/>
                </a:solidFill>
                <a:effectLst>
                  <a:outerShdw blurRad="38100" dist="38100" dir="2700000" algn="tl">
                    <a:srgbClr val="000000">
                      <a:alpha val="43137"/>
                    </a:srgbClr>
                  </a:outerShdw>
                </a:effectLst>
              </a:rPr>
              <a:t>max. </a:t>
            </a:r>
          </a:p>
          <a:p>
            <a:pPr>
              <a:buClr>
                <a:schemeClr val="tx1"/>
              </a:buClr>
              <a:buSzPct val="101000"/>
            </a:pPr>
            <a:r>
              <a:rPr lang="de-DE" sz="5400" b="1" dirty="0">
                <a:solidFill>
                  <a:schemeClr val="tx2"/>
                </a:solidFill>
                <a:effectLst>
                  <a:outerShdw blurRad="38100" dist="38100" dir="2700000" algn="tl">
                    <a:srgbClr val="000000">
                      <a:alpha val="43137"/>
                    </a:srgbClr>
                  </a:outerShdw>
                </a:effectLst>
              </a:rPr>
              <a:t>80 % </a:t>
            </a:r>
            <a:r>
              <a:rPr lang="de-DE" sz="2800" b="1" dirty="0">
                <a:solidFill>
                  <a:schemeClr val="tx2"/>
                </a:solidFill>
                <a:effectLst>
                  <a:outerShdw blurRad="38100" dist="38100" dir="2700000" algn="tl">
                    <a:srgbClr val="000000">
                      <a:alpha val="43137"/>
                    </a:srgbClr>
                  </a:outerShdw>
                </a:effectLst>
              </a:rPr>
              <a:t>Garantie</a:t>
            </a:r>
          </a:p>
        </p:txBody>
      </p:sp>
      <p:cxnSp>
        <p:nvCxnSpPr>
          <p:cNvPr id="19" name="Gerader Verbinder 18">
            <a:extLst>
              <a:ext uri="{FF2B5EF4-FFF2-40B4-BE49-F238E27FC236}">
                <a16:creationId xmlns:a16="http://schemas.microsoft.com/office/drawing/2014/main" id="{421C1A3C-6445-4544-9CB5-AE72C8709DAD}"/>
              </a:ext>
            </a:extLst>
          </p:cNvPr>
          <p:cNvCxnSpPr>
            <a:cxnSpLocks/>
          </p:cNvCxnSpPr>
          <p:nvPr/>
        </p:nvCxnSpPr>
        <p:spPr bwMode="auto">
          <a:xfrm>
            <a:off x="8616280" y="2023023"/>
            <a:ext cx="0" cy="3206177"/>
          </a:xfrm>
          <a:prstGeom prst="line">
            <a:avLst/>
          </a:prstGeom>
          <a:solidFill>
            <a:schemeClr val="bg1"/>
          </a:solidFill>
          <a:ln w="9525" cap="flat" cmpd="sng" algn="ctr">
            <a:solidFill>
              <a:schemeClr val="tx2"/>
            </a:solid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213942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892AF018-DCA7-4AA0-96B9-245E5A796956}"/>
              </a:ext>
            </a:extLst>
          </p:cNvPr>
          <p:cNvSpPr/>
          <p:nvPr/>
        </p:nvSpPr>
        <p:spPr bwMode="auto">
          <a:xfrm>
            <a:off x="277370" y="2603978"/>
            <a:ext cx="11631549" cy="2381273"/>
          </a:xfrm>
          <a:prstGeom prst="rect">
            <a:avLst/>
          </a:prstGeom>
          <a:solidFill>
            <a:schemeClr val="bg1"/>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8" name="Titel 17">
            <a:extLst>
              <a:ext uri="{FF2B5EF4-FFF2-40B4-BE49-F238E27FC236}">
                <a16:creationId xmlns:a16="http://schemas.microsoft.com/office/drawing/2014/main" id="{1D4C55C5-3A26-4F0A-9094-40D6BC1DAE91}"/>
              </a:ext>
            </a:extLst>
          </p:cNvPr>
          <p:cNvSpPr>
            <a:spLocks noGrp="1"/>
          </p:cNvSpPr>
          <p:nvPr>
            <p:ph type="title"/>
          </p:nvPr>
        </p:nvSpPr>
        <p:spPr/>
        <p:txBody>
          <a:bodyPr/>
          <a:lstStyle/>
          <a:p>
            <a:r>
              <a:rPr lang="de-DE" dirty="0"/>
              <a:t>Veränderte Marktsituation</a:t>
            </a:r>
          </a:p>
        </p:txBody>
      </p:sp>
      <p:sp>
        <p:nvSpPr>
          <p:cNvPr id="31" name="Fußzeilenplatzhalter 30">
            <a:extLst>
              <a:ext uri="{FF2B5EF4-FFF2-40B4-BE49-F238E27FC236}">
                <a16:creationId xmlns:a16="http://schemas.microsoft.com/office/drawing/2014/main" id="{53AA06B9-E84C-407A-B824-5EF0E7B57980}"/>
              </a:ext>
            </a:extLst>
          </p:cNvPr>
          <p:cNvSpPr>
            <a:spLocks noGrp="1"/>
          </p:cNvSpPr>
          <p:nvPr>
            <p:ph type="ftr" sz="quarter" idx="10"/>
          </p:nvPr>
        </p:nvSpPr>
        <p:spPr/>
        <p:txBody>
          <a:bodyPr/>
          <a:lstStyle/>
          <a:p>
            <a:r>
              <a:rPr lang="de-DE" altLang="de-DE"/>
              <a:t>SI Global Garant Invest | Produktgeneration 2021</a:t>
            </a:r>
            <a:endParaRPr lang="de-DE" altLang="de-DE" dirty="0"/>
          </a:p>
        </p:txBody>
      </p:sp>
      <p:sp>
        <p:nvSpPr>
          <p:cNvPr id="20" name="Textplatzhalter 19">
            <a:extLst>
              <a:ext uri="{FF2B5EF4-FFF2-40B4-BE49-F238E27FC236}">
                <a16:creationId xmlns:a16="http://schemas.microsoft.com/office/drawing/2014/main" id="{27AF1863-786A-4520-9CF5-CE5F79A5986A}"/>
              </a:ext>
            </a:extLst>
          </p:cNvPr>
          <p:cNvSpPr>
            <a:spLocks noGrp="1"/>
          </p:cNvSpPr>
          <p:nvPr>
            <p:ph type="body" sz="quarter" idx="12"/>
          </p:nvPr>
        </p:nvSpPr>
        <p:spPr/>
        <p:txBody>
          <a:bodyPr/>
          <a:lstStyle/>
          <a:p>
            <a:r>
              <a:rPr lang="de-DE" dirty="0"/>
              <a:t>Kurswechsel des „blaue Riesen“</a:t>
            </a:r>
          </a:p>
        </p:txBody>
      </p:sp>
      <p:grpSp>
        <p:nvGrpSpPr>
          <p:cNvPr id="26" name="Gruppieren 25">
            <a:extLst>
              <a:ext uri="{FF2B5EF4-FFF2-40B4-BE49-F238E27FC236}">
                <a16:creationId xmlns:a16="http://schemas.microsoft.com/office/drawing/2014/main" id="{BB8EAB6E-0EB4-4718-9BDB-CF47E366209C}"/>
              </a:ext>
            </a:extLst>
          </p:cNvPr>
          <p:cNvGrpSpPr/>
          <p:nvPr/>
        </p:nvGrpSpPr>
        <p:grpSpPr>
          <a:xfrm>
            <a:off x="472097" y="3813840"/>
            <a:ext cx="5621048" cy="912340"/>
            <a:chOff x="591605" y="2177822"/>
            <a:chExt cx="5621048" cy="912340"/>
          </a:xfrm>
        </p:grpSpPr>
        <p:pic>
          <p:nvPicPr>
            <p:cNvPr id="3" name="Grafik 2">
              <a:extLst>
                <a:ext uri="{FF2B5EF4-FFF2-40B4-BE49-F238E27FC236}">
                  <a16:creationId xmlns:a16="http://schemas.microsoft.com/office/drawing/2014/main" id="{8F0D0603-E5C8-47BD-ACF6-22F91A764503}"/>
                </a:ext>
              </a:extLst>
            </p:cNvPr>
            <p:cNvPicPr>
              <a:picLocks noChangeAspect="1"/>
            </p:cNvPicPr>
            <p:nvPr/>
          </p:nvPicPr>
          <p:blipFill rotWithShape="1">
            <a:blip r:embed="rId3"/>
            <a:srcRect t="29971" b="18527"/>
            <a:stretch/>
          </p:blipFill>
          <p:spPr>
            <a:xfrm>
              <a:off x="2443127" y="2232050"/>
              <a:ext cx="3769526" cy="780950"/>
            </a:xfrm>
            <a:prstGeom prst="rect">
              <a:avLst/>
            </a:prstGeom>
          </p:spPr>
        </p:pic>
        <p:pic>
          <p:nvPicPr>
            <p:cNvPr id="21" name="Grafik 20">
              <a:extLst>
                <a:ext uri="{FF2B5EF4-FFF2-40B4-BE49-F238E27FC236}">
                  <a16:creationId xmlns:a16="http://schemas.microsoft.com/office/drawing/2014/main" id="{4EDB7A88-E120-4993-9037-3E483774D326}"/>
                </a:ext>
              </a:extLst>
            </p:cNvPr>
            <p:cNvPicPr>
              <a:picLocks noChangeAspect="1"/>
            </p:cNvPicPr>
            <p:nvPr/>
          </p:nvPicPr>
          <p:blipFill>
            <a:blip r:embed="rId4"/>
            <a:stretch>
              <a:fillRect/>
            </a:stretch>
          </p:blipFill>
          <p:spPr>
            <a:xfrm>
              <a:off x="591605" y="2402919"/>
              <a:ext cx="1826708" cy="386907"/>
            </a:xfrm>
            <a:prstGeom prst="rect">
              <a:avLst/>
            </a:prstGeom>
          </p:spPr>
        </p:pic>
        <p:cxnSp>
          <p:nvCxnSpPr>
            <p:cNvPr id="24" name="Gerader Verbinder 23">
              <a:extLst>
                <a:ext uri="{FF2B5EF4-FFF2-40B4-BE49-F238E27FC236}">
                  <a16:creationId xmlns:a16="http://schemas.microsoft.com/office/drawing/2014/main" id="{3D6AE0E4-18E3-49FD-B74E-E41CCCD5B922}"/>
                </a:ext>
              </a:extLst>
            </p:cNvPr>
            <p:cNvCxnSpPr>
              <a:cxnSpLocks/>
            </p:cNvCxnSpPr>
            <p:nvPr/>
          </p:nvCxnSpPr>
          <p:spPr bwMode="auto">
            <a:xfrm>
              <a:off x="2465977" y="2177822"/>
              <a:ext cx="0" cy="912340"/>
            </a:xfrm>
            <a:prstGeom prst="line">
              <a:avLst/>
            </a:prstGeom>
            <a:solidFill>
              <a:schemeClr val="bg1"/>
            </a:solidFill>
            <a:ln w="9525" cap="flat" cmpd="sng" algn="ctr">
              <a:solidFill>
                <a:schemeClr val="tx2"/>
              </a:solid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grpSp>
        <p:nvGrpSpPr>
          <p:cNvPr id="29" name="Gruppieren 28">
            <a:extLst>
              <a:ext uri="{FF2B5EF4-FFF2-40B4-BE49-F238E27FC236}">
                <a16:creationId xmlns:a16="http://schemas.microsoft.com/office/drawing/2014/main" id="{FBB343AC-24C4-42EC-8D3B-127B6DF92C72}"/>
              </a:ext>
            </a:extLst>
          </p:cNvPr>
          <p:cNvGrpSpPr/>
          <p:nvPr/>
        </p:nvGrpSpPr>
        <p:grpSpPr>
          <a:xfrm>
            <a:off x="2877569" y="2750070"/>
            <a:ext cx="9006110" cy="1221547"/>
            <a:chOff x="6669743" y="4610124"/>
            <a:chExt cx="5003816" cy="514993"/>
          </a:xfrm>
        </p:grpSpPr>
        <p:pic>
          <p:nvPicPr>
            <p:cNvPr id="6" name="Grafik 5">
              <a:extLst>
                <a:ext uri="{FF2B5EF4-FFF2-40B4-BE49-F238E27FC236}">
                  <a16:creationId xmlns:a16="http://schemas.microsoft.com/office/drawing/2014/main" id="{652D7CDB-E0A4-4E8F-9FCB-E1839862159C}"/>
                </a:ext>
              </a:extLst>
            </p:cNvPr>
            <p:cNvPicPr>
              <a:picLocks noChangeAspect="1"/>
            </p:cNvPicPr>
            <p:nvPr/>
          </p:nvPicPr>
          <p:blipFill rotWithShape="1">
            <a:blip r:embed="rId5"/>
            <a:srcRect t="47594" r="27434"/>
            <a:stretch/>
          </p:blipFill>
          <p:spPr>
            <a:xfrm>
              <a:off x="8361191" y="4641092"/>
              <a:ext cx="3312368" cy="453058"/>
            </a:xfrm>
            <a:prstGeom prst="rect">
              <a:avLst/>
            </a:prstGeom>
          </p:spPr>
        </p:pic>
        <p:pic>
          <p:nvPicPr>
            <p:cNvPr id="27" name="Grafik 26">
              <a:extLst>
                <a:ext uri="{FF2B5EF4-FFF2-40B4-BE49-F238E27FC236}">
                  <a16:creationId xmlns:a16="http://schemas.microsoft.com/office/drawing/2014/main" id="{A62B4C8A-AC9F-46F4-B298-2D5BAD66AB1A}"/>
                </a:ext>
              </a:extLst>
            </p:cNvPr>
            <p:cNvPicPr>
              <a:picLocks noChangeAspect="1"/>
            </p:cNvPicPr>
            <p:nvPr/>
          </p:nvPicPr>
          <p:blipFill>
            <a:blip r:embed="rId6"/>
            <a:stretch>
              <a:fillRect/>
            </a:stretch>
          </p:blipFill>
          <p:spPr>
            <a:xfrm>
              <a:off x="6669743" y="4733401"/>
              <a:ext cx="1647231" cy="268438"/>
            </a:xfrm>
            <a:prstGeom prst="rect">
              <a:avLst/>
            </a:prstGeom>
          </p:spPr>
        </p:pic>
        <p:cxnSp>
          <p:nvCxnSpPr>
            <p:cNvPr id="28" name="Gerader Verbinder 27">
              <a:extLst>
                <a:ext uri="{FF2B5EF4-FFF2-40B4-BE49-F238E27FC236}">
                  <a16:creationId xmlns:a16="http://schemas.microsoft.com/office/drawing/2014/main" id="{1F3D66AC-5403-4D84-A513-61A7FAA222EC}"/>
                </a:ext>
              </a:extLst>
            </p:cNvPr>
            <p:cNvCxnSpPr>
              <a:cxnSpLocks/>
            </p:cNvCxnSpPr>
            <p:nvPr/>
          </p:nvCxnSpPr>
          <p:spPr bwMode="auto">
            <a:xfrm>
              <a:off x="8361191" y="4610124"/>
              <a:ext cx="0" cy="514993"/>
            </a:xfrm>
            <a:prstGeom prst="line">
              <a:avLst/>
            </a:prstGeom>
            <a:solidFill>
              <a:schemeClr val="bg1"/>
            </a:solidFill>
            <a:ln w="9525" cap="flat" cmpd="sng" algn="ctr">
              <a:solidFill>
                <a:schemeClr val="tx2"/>
              </a:solid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3445726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rallelogramm 2">
            <a:extLst>
              <a:ext uri="{FF2B5EF4-FFF2-40B4-BE49-F238E27FC236}">
                <a16:creationId xmlns:a16="http://schemas.microsoft.com/office/drawing/2014/main" id="{51BA46BA-4D23-4327-A2C4-996E848E984E}"/>
              </a:ext>
            </a:extLst>
          </p:cNvPr>
          <p:cNvSpPr/>
          <p:nvPr/>
        </p:nvSpPr>
        <p:spPr bwMode="auto">
          <a:xfrm rot="21235311">
            <a:off x="7827016" y="1553906"/>
            <a:ext cx="4166710" cy="2653578"/>
          </a:xfrm>
          <a:prstGeom prst="parallelogram">
            <a:avLst>
              <a:gd name="adj" fmla="val 10127"/>
            </a:avLst>
          </a:prstGeom>
          <a:solidFill>
            <a:srgbClr val="D26400">
              <a:alpha val="30000"/>
            </a:srgbClr>
          </a:solidFill>
          <a:ln w="9525" cap="flat" cmpd="sng" algn="ctr">
            <a:noFill/>
            <a:prstDash val="solid"/>
            <a:round/>
            <a:headEnd type="none" w="med" len="med"/>
            <a:tailEnd type="none" w="med" len="med"/>
          </a:ln>
          <a:effectLst>
            <a:softEdge rad="139700"/>
          </a:effectLst>
        </p:spPr>
        <p:txBody>
          <a:bodyPr vert="horz" wrap="none" lIns="91440" tIns="45720" rIns="91440" bIns="4572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000000"/>
              </a:solidFill>
              <a:effectLst/>
              <a:uLnTx/>
              <a:uFillTx/>
            </a:endParaRPr>
          </a:p>
        </p:txBody>
      </p:sp>
      <p:sp>
        <p:nvSpPr>
          <p:cNvPr id="4" name="Parallelogramm 3">
            <a:extLst>
              <a:ext uri="{FF2B5EF4-FFF2-40B4-BE49-F238E27FC236}">
                <a16:creationId xmlns:a16="http://schemas.microsoft.com/office/drawing/2014/main" id="{C8FBD6F1-66EE-4E5F-8212-F8779D248304}"/>
              </a:ext>
            </a:extLst>
          </p:cNvPr>
          <p:cNvSpPr/>
          <p:nvPr/>
        </p:nvSpPr>
        <p:spPr bwMode="auto">
          <a:xfrm rot="21235311">
            <a:off x="176041" y="2419184"/>
            <a:ext cx="4189045" cy="2653578"/>
          </a:xfrm>
          <a:prstGeom prst="parallelogram">
            <a:avLst>
              <a:gd name="adj" fmla="val 11762"/>
            </a:avLst>
          </a:prstGeom>
          <a:solidFill>
            <a:srgbClr val="3C5A66">
              <a:alpha val="30000"/>
            </a:srgbClr>
          </a:solidFill>
          <a:ln w="9525" cap="flat" cmpd="sng" algn="ctr">
            <a:noFill/>
            <a:prstDash val="solid"/>
            <a:round/>
            <a:headEnd type="none" w="med" len="med"/>
            <a:tailEnd type="none" w="med" len="med"/>
          </a:ln>
          <a:effectLst>
            <a:softEdge rad="139700"/>
          </a:effectLst>
        </p:spPr>
        <p:txBody>
          <a:bodyPr vert="horz" wrap="none" lIns="91440" tIns="45720" rIns="91440" bIns="4572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000000"/>
              </a:solidFill>
              <a:effectLst/>
              <a:uLnTx/>
              <a:uFillTx/>
            </a:endParaRPr>
          </a:p>
        </p:txBody>
      </p:sp>
      <p:sp>
        <p:nvSpPr>
          <p:cNvPr id="5" name="Zylinder 4">
            <a:extLst>
              <a:ext uri="{FF2B5EF4-FFF2-40B4-BE49-F238E27FC236}">
                <a16:creationId xmlns:a16="http://schemas.microsoft.com/office/drawing/2014/main" id="{599AA451-DAFB-46C4-BE89-E6850D33FEB8}"/>
              </a:ext>
            </a:extLst>
          </p:cNvPr>
          <p:cNvSpPr/>
          <p:nvPr/>
        </p:nvSpPr>
        <p:spPr bwMode="auto">
          <a:xfrm>
            <a:off x="1235756" y="2882027"/>
            <a:ext cx="1944914" cy="1622861"/>
          </a:xfrm>
          <a:prstGeom prst="can">
            <a:avLst/>
          </a:prstGeom>
          <a:solidFill>
            <a:srgbClr val="3C5A66"/>
          </a:solidFill>
          <a:ln w="25400" cap="flat" cmpd="sng" algn="ctr">
            <a:solidFill>
              <a:srgbClr val="FFFFFF"/>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prstMaterial="matte"/>
        </p:spPr>
        <p:txBody>
          <a:bodyPr vert="horz" wrap="none" lIns="91440" tIns="45720" rIns="91440" bIns="4572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rPr>
              <a:t>Sicherungs-</a:t>
            </a:r>
            <a:br>
              <a:rPr kumimoji="0" lang="de-DE" sz="1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rPr>
            </a:br>
            <a:r>
              <a:rPr kumimoji="0" lang="de-DE" sz="1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rPr>
              <a:t>vermögen</a:t>
            </a:r>
          </a:p>
        </p:txBody>
      </p:sp>
      <p:sp>
        <p:nvSpPr>
          <p:cNvPr id="6" name="Parallelogramm 5">
            <a:extLst>
              <a:ext uri="{FF2B5EF4-FFF2-40B4-BE49-F238E27FC236}">
                <a16:creationId xmlns:a16="http://schemas.microsoft.com/office/drawing/2014/main" id="{173B6ADE-16CE-4903-A63D-43150CA8D284}"/>
              </a:ext>
            </a:extLst>
          </p:cNvPr>
          <p:cNvSpPr/>
          <p:nvPr/>
        </p:nvSpPr>
        <p:spPr bwMode="auto">
          <a:xfrm rot="21235311">
            <a:off x="3857285" y="1969736"/>
            <a:ext cx="4469754" cy="2653578"/>
          </a:xfrm>
          <a:prstGeom prst="parallelogram">
            <a:avLst>
              <a:gd name="adj" fmla="val 12200"/>
            </a:avLst>
          </a:prstGeom>
          <a:solidFill>
            <a:srgbClr val="053391">
              <a:alpha val="30000"/>
            </a:srgbClr>
          </a:solidFill>
          <a:ln w="9525" cap="flat" cmpd="sng" algn="ctr">
            <a:noFill/>
            <a:prstDash val="solid"/>
            <a:round/>
            <a:headEnd type="none" w="med" len="med"/>
            <a:tailEnd type="none" w="med" len="med"/>
          </a:ln>
          <a:effectLst>
            <a:softEdge rad="139700"/>
          </a:effectLst>
        </p:spPr>
        <p:txBody>
          <a:bodyPr vert="horz" wrap="none" lIns="91440" tIns="45720" rIns="91440" bIns="4572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000000"/>
              </a:solidFill>
              <a:effectLst/>
              <a:uLnTx/>
              <a:uFillTx/>
            </a:endParaRPr>
          </a:p>
        </p:txBody>
      </p:sp>
      <p:sp>
        <p:nvSpPr>
          <p:cNvPr id="7" name="Zylinder 6">
            <a:extLst>
              <a:ext uri="{FF2B5EF4-FFF2-40B4-BE49-F238E27FC236}">
                <a16:creationId xmlns:a16="http://schemas.microsoft.com/office/drawing/2014/main" id="{44C8C29C-3043-45BA-8CDE-03CFF1FF5ACE}"/>
              </a:ext>
            </a:extLst>
          </p:cNvPr>
          <p:cNvSpPr/>
          <p:nvPr/>
        </p:nvSpPr>
        <p:spPr bwMode="auto">
          <a:xfrm>
            <a:off x="8843108" y="2069264"/>
            <a:ext cx="1944914" cy="1622861"/>
          </a:xfrm>
          <a:prstGeom prst="can">
            <a:avLst/>
          </a:prstGeom>
          <a:solidFill>
            <a:srgbClr val="D26400"/>
          </a:solidFill>
          <a:ln w="25400" cap="flat" cmpd="sng" algn="ctr">
            <a:solidFill>
              <a:srgbClr val="FFFFFF"/>
            </a:solidFill>
            <a:prstDash val="solid"/>
            <a:round/>
            <a:headEnd type="none" w="med" len="med"/>
            <a:tailEnd type="none" w="med" len="med"/>
          </a:ln>
          <a:effectLst>
            <a:outerShdw blurRad="63500" sx="102000" sy="102000" algn="ctr" rotWithShape="0">
              <a:prstClr val="black">
                <a:alpha val="40000"/>
              </a:prstClr>
            </a:outerShdw>
          </a:effectLst>
        </p:spPr>
        <p:txBody>
          <a:bodyPr vert="horz" wrap="none" lIns="91440" tIns="45720" rIns="91440" bIns="4572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rPr>
              <a:t>Freie</a:t>
            </a:r>
          </a:p>
          <a:p>
            <a:pPr marL="0" marR="0" lvl="0" indent="0" defTabSz="914400" eaLnBrk="1" fontAlgn="auto" latinLnBrk="0" hangingPunct="1">
              <a:lnSpc>
                <a:spcPct val="100000"/>
              </a:lnSpc>
              <a:spcBef>
                <a:spcPts val="0"/>
              </a:spcBef>
              <a:spcAft>
                <a:spcPts val="0"/>
              </a:spcAft>
              <a:buClrTx/>
              <a:buSzTx/>
              <a:buFontTx/>
              <a:buNone/>
              <a:tabLst/>
              <a:defRPr/>
            </a:pPr>
            <a:r>
              <a:rPr kumimoji="0" lang="de-DE" sz="1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rPr>
              <a:t>Fondsanlage</a:t>
            </a:r>
          </a:p>
        </p:txBody>
      </p:sp>
      <p:cxnSp>
        <p:nvCxnSpPr>
          <p:cNvPr id="8" name="Gerader Verbinder 7">
            <a:extLst>
              <a:ext uri="{FF2B5EF4-FFF2-40B4-BE49-F238E27FC236}">
                <a16:creationId xmlns:a16="http://schemas.microsoft.com/office/drawing/2014/main" id="{2BC6BF10-F376-447C-BCB0-3CB6EBA2BDE4}"/>
              </a:ext>
            </a:extLst>
          </p:cNvPr>
          <p:cNvCxnSpPr/>
          <p:nvPr/>
        </p:nvCxnSpPr>
        <p:spPr bwMode="auto">
          <a:xfrm>
            <a:off x="4206497" y="2387928"/>
            <a:ext cx="3753113" cy="1904097"/>
          </a:xfrm>
          <a:prstGeom prst="line">
            <a:avLst/>
          </a:prstGeom>
          <a:solidFill>
            <a:srgbClr val="FFFFFF"/>
          </a:solidFill>
          <a:ln w="15875" cap="flat" cmpd="sng" algn="ctr">
            <a:solidFill>
              <a:srgbClr val="E7EBF5"/>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Zylinder 8">
            <a:extLst>
              <a:ext uri="{FF2B5EF4-FFF2-40B4-BE49-F238E27FC236}">
                <a16:creationId xmlns:a16="http://schemas.microsoft.com/office/drawing/2014/main" id="{D0AAD36B-68FB-4158-A380-5659DE6661D1}"/>
              </a:ext>
            </a:extLst>
          </p:cNvPr>
          <p:cNvSpPr/>
          <p:nvPr/>
        </p:nvSpPr>
        <p:spPr bwMode="auto">
          <a:xfrm>
            <a:off x="5131689" y="2485094"/>
            <a:ext cx="1944914" cy="1622861"/>
          </a:xfrm>
          <a:prstGeom prst="can">
            <a:avLst/>
          </a:prstGeom>
          <a:solidFill>
            <a:srgbClr val="053391"/>
          </a:solidFill>
          <a:ln w="25400" cap="flat" cmpd="sng" algn="ctr">
            <a:solidFill>
              <a:srgbClr val="FFFFFF"/>
            </a:solidFill>
            <a:prstDash val="solid"/>
            <a:round/>
            <a:headEnd type="none" w="med" len="med"/>
            <a:tailEnd type="none" w="med" len="med"/>
          </a:ln>
          <a:effectLst>
            <a:outerShdw blurRad="63500" sx="102000" sy="102000" algn="ctr" rotWithShape="0">
              <a:prstClr val="black">
                <a:alpha val="40000"/>
              </a:prstClr>
            </a:outerShdw>
          </a:effectLst>
        </p:spPr>
        <p:txBody>
          <a:bodyPr vert="horz" wrap="none" lIns="91440" tIns="45720" rIns="91440" bIns="4572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rPr>
              <a:t>Wertsicherungs-</a:t>
            </a:r>
            <a:br>
              <a:rPr kumimoji="0" lang="de-DE" sz="1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rPr>
            </a:br>
            <a:r>
              <a:rPr kumimoji="0" lang="de-DE" sz="1800" b="1" i="0" u="none" strike="noStrike" kern="0" cap="none" spc="0" normalizeH="0" baseline="0" noProof="0" dirty="0" err="1">
                <a:ln>
                  <a:noFill/>
                </a:ln>
                <a:solidFill>
                  <a:srgbClr val="FFFFFF"/>
                </a:solidFill>
                <a:effectLst>
                  <a:outerShdw blurRad="38100" dist="38100" dir="2700000" algn="tl">
                    <a:srgbClr val="000000">
                      <a:alpha val="43137"/>
                    </a:srgbClr>
                  </a:outerShdw>
                </a:effectLst>
                <a:uLnTx/>
                <a:uFillTx/>
              </a:rPr>
              <a:t>fonds</a:t>
            </a:r>
            <a:endParaRPr kumimoji="0" lang="de-DE" sz="1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endParaRPr>
          </a:p>
        </p:txBody>
      </p:sp>
      <p:grpSp>
        <p:nvGrpSpPr>
          <p:cNvPr id="10" name="Gruppieren 9">
            <a:extLst>
              <a:ext uri="{FF2B5EF4-FFF2-40B4-BE49-F238E27FC236}">
                <a16:creationId xmlns:a16="http://schemas.microsoft.com/office/drawing/2014/main" id="{D987D8BC-8705-4D25-AB75-15B0C46FF81E}"/>
              </a:ext>
            </a:extLst>
          </p:cNvPr>
          <p:cNvGrpSpPr/>
          <p:nvPr/>
        </p:nvGrpSpPr>
        <p:grpSpPr>
          <a:xfrm>
            <a:off x="4184272" y="1479280"/>
            <a:ext cx="7494838" cy="908987"/>
            <a:chOff x="5019632" y="2057326"/>
            <a:chExt cx="7494838" cy="908987"/>
          </a:xfrm>
        </p:grpSpPr>
        <p:grpSp>
          <p:nvGrpSpPr>
            <p:cNvPr id="11" name="Gruppieren 10">
              <a:extLst>
                <a:ext uri="{FF2B5EF4-FFF2-40B4-BE49-F238E27FC236}">
                  <a16:creationId xmlns:a16="http://schemas.microsoft.com/office/drawing/2014/main" id="{19FD6B02-C2D0-4F8C-ACFE-B713A434609E}"/>
                </a:ext>
              </a:extLst>
            </p:cNvPr>
            <p:cNvGrpSpPr/>
            <p:nvPr/>
          </p:nvGrpSpPr>
          <p:grpSpPr>
            <a:xfrm>
              <a:off x="5019632" y="2083822"/>
              <a:ext cx="7494838" cy="882491"/>
              <a:chOff x="3599986" y="1933734"/>
              <a:chExt cx="7494838" cy="882491"/>
            </a:xfrm>
          </p:grpSpPr>
          <p:cxnSp>
            <p:nvCxnSpPr>
              <p:cNvPr id="13" name="Gerade Verbindung mit Pfeil 12">
                <a:extLst>
                  <a:ext uri="{FF2B5EF4-FFF2-40B4-BE49-F238E27FC236}">
                    <a16:creationId xmlns:a16="http://schemas.microsoft.com/office/drawing/2014/main" id="{F0BEC5F3-A9E9-436B-96BE-97016EA8C0CF}"/>
                  </a:ext>
                </a:extLst>
              </p:cNvPr>
              <p:cNvCxnSpPr/>
              <p:nvPr/>
            </p:nvCxnSpPr>
            <p:spPr bwMode="auto">
              <a:xfrm flipV="1">
                <a:off x="3599986" y="1933734"/>
                <a:ext cx="7494838" cy="769665"/>
              </a:xfrm>
              <a:prstGeom prst="straightConnector1">
                <a:avLst/>
              </a:prstGeom>
              <a:solidFill>
                <a:srgbClr val="FFFFFF"/>
              </a:solidFill>
              <a:ln w="57150" cap="flat" cmpd="sng" algn="ctr">
                <a:solidFill>
                  <a:srgbClr val="D26400"/>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Gerader Verbinder 13">
                <a:extLst>
                  <a:ext uri="{FF2B5EF4-FFF2-40B4-BE49-F238E27FC236}">
                    <a16:creationId xmlns:a16="http://schemas.microsoft.com/office/drawing/2014/main" id="{5D7F716D-5AF5-4549-83A5-68BF1D28DCEC}"/>
                  </a:ext>
                </a:extLst>
              </p:cNvPr>
              <p:cNvCxnSpPr/>
              <p:nvPr/>
            </p:nvCxnSpPr>
            <p:spPr bwMode="auto">
              <a:xfrm>
                <a:off x="3622211" y="2681173"/>
                <a:ext cx="0" cy="135052"/>
              </a:xfrm>
              <a:prstGeom prst="line">
                <a:avLst/>
              </a:prstGeom>
              <a:solidFill>
                <a:srgbClr val="FFFFFF"/>
              </a:solidFill>
              <a:ln w="57150" cap="flat" cmpd="sng" algn="ctr">
                <a:solidFill>
                  <a:srgbClr val="D26400"/>
                </a:solidFill>
                <a:prstDash val="solid"/>
                <a:round/>
                <a:headEnd type="none" w="med" len="me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2" name="Textfeld 11">
              <a:extLst>
                <a:ext uri="{FF2B5EF4-FFF2-40B4-BE49-F238E27FC236}">
                  <a16:creationId xmlns:a16="http://schemas.microsoft.com/office/drawing/2014/main" id="{5AAC5B43-B8C3-4394-AB0E-4A8EF745E4C4}"/>
                </a:ext>
              </a:extLst>
            </p:cNvPr>
            <p:cNvSpPr txBox="1"/>
            <p:nvPr/>
          </p:nvSpPr>
          <p:spPr>
            <a:xfrm rot="21303759">
              <a:off x="7220356" y="2057326"/>
              <a:ext cx="3285255" cy="397032"/>
            </a:xfrm>
            <a:prstGeom prst="rect">
              <a:avLst/>
            </a:prstGeom>
            <a:noFill/>
          </p:spPr>
          <p:txBody>
            <a:bodyPr wrap="square" rtlCol="0">
              <a:spAutoFit/>
            </a:bodyPr>
            <a:lstStyle/>
            <a:p>
              <a:r>
                <a:rPr lang="de-DE" sz="1800" b="1" dirty="0">
                  <a:solidFill>
                    <a:srgbClr val="D26400"/>
                  </a:solidFill>
                  <a:effectLst>
                    <a:outerShdw blurRad="38100" dist="38100" dir="2700000" algn="tl">
                      <a:srgbClr val="000000">
                        <a:alpha val="43137"/>
                      </a:srgbClr>
                    </a:outerShdw>
                  </a:effectLst>
                </a:rPr>
                <a:t>Erzeugung der Performance</a:t>
              </a:r>
            </a:p>
          </p:txBody>
        </p:sp>
      </p:grpSp>
      <p:grpSp>
        <p:nvGrpSpPr>
          <p:cNvPr id="15" name="Gruppieren 14">
            <a:extLst>
              <a:ext uri="{FF2B5EF4-FFF2-40B4-BE49-F238E27FC236}">
                <a16:creationId xmlns:a16="http://schemas.microsoft.com/office/drawing/2014/main" id="{2CA7FC17-896C-41DF-BF59-4A71715918C0}"/>
              </a:ext>
            </a:extLst>
          </p:cNvPr>
          <p:cNvGrpSpPr/>
          <p:nvPr/>
        </p:nvGrpSpPr>
        <p:grpSpPr>
          <a:xfrm>
            <a:off x="485964" y="4292025"/>
            <a:ext cx="7541659" cy="811476"/>
            <a:chOff x="2029246" y="5342899"/>
            <a:chExt cx="7541659" cy="811476"/>
          </a:xfrm>
        </p:grpSpPr>
        <p:grpSp>
          <p:nvGrpSpPr>
            <p:cNvPr id="16" name="Gruppieren 15">
              <a:extLst>
                <a:ext uri="{FF2B5EF4-FFF2-40B4-BE49-F238E27FC236}">
                  <a16:creationId xmlns:a16="http://schemas.microsoft.com/office/drawing/2014/main" id="{376B1B34-2C17-4598-870B-B6FE035D63B9}"/>
                </a:ext>
              </a:extLst>
            </p:cNvPr>
            <p:cNvGrpSpPr/>
            <p:nvPr/>
          </p:nvGrpSpPr>
          <p:grpSpPr>
            <a:xfrm>
              <a:off x="2029246" y="5342899"/>
              <a:ext cx="7541659" cy="801590"/>
              <a:chOff x="609600" y="5192811"/>
              <a:chExt cx="7541659" cy="801590"/>
            </a:xfrm>
          </p:grpSpPr>
          <p:cxnSp>
            <p:nvCxnSpPr>
              <p:cNvPr id="18" name="Gerade Verbindung mit Pfeil 17">
                <a:extLst>
                  <a:ext uri="{FF2B5EF4-FFF2-40B4-BE49-F238E27FC236}">
                    <a16:creationId xmlns:a16="http://schemas.microsoft.com/office/drawing/2014/main" id="{AF6F21AA-0BEE-43E3-AEBC-0425E39FD41F}"/>
                  </a:ext>
                </a:extLst>
              </p:cNvPr>
              <p:cNvCxnSpPr/>
              <p:nvPr/>
            </p:nvCxnSpPr>
            <p:spPr bwMode="auto">
              <a:xfrm flipV="1">
                <a:off x="609600" y="5192811"/>
                <a:ext cx="7541659" cy="801590"/>
              </a:xfrm>
              <a:prstGeom prst="straightConnector1">
                <a:avLst/>
              </a:prstGeom>
              <a:solidFill>
                <a:srgbClr val="FFFFFF"/>
              </a:solidFill>
              <a:ln w="57150" cap="flat" cmpd="sng" algn="ctr">
                <a:solidFill>
                  <a:srgbClr val="3E5E6A"/>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Gerader Verbinder 18">
                <a:extLst>
                  <a:ext uri="{FF2B5EF4-FFF2-40B4-BE49-F238E27FC236}">
                    <a16:creationId xmlns:a16="http://schemas.microsoft.com/office/drawing/2014/main" id="{DF6EC214-810C-4341-9E39-B790570714BB}"/>
                  </a:ext>
                </a:extLst>
              </p:cNvPr>
              <p:cNvCxnSpPr/>
              <p:nvPr/>
            </p:nvCxnSpPr>
            <p:spPr bwMode="auto">
              <a:xfrm>
                <a:off x="632948" y="5840296"/>
                <a:ext cx="0" cy="135052"/>
              </a:xfrm>
              <a:prstGeom prst="line">
                <a:avLst/>
              </a:prstGeom>
              <a:solidFill>
                <a:srgbClr val="FFFFFF"/>
              </a:solidFill>
              <a:ln w="57150" cap="flat" cmpd="sng" algn="ctr">
                <a:solidFill>
                  <a:srgbClr val="3E5E6A"/>
                </a:solidFill>
                <a:prstDash val="solid"/>
                <a:round/>
                <a:headEnd type="none" w="med" len="me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7" name="Textfeld 16">
              <a:extLst>
                <a:ext uri="{FF2B5EF4-FFF2-40B4-BE49-F238E27FC236}">
                  <a16:creationId xmlns:a16="http://schemas.microsoft.com/office/drawing/2014/main" id="{A26F37A0-6677-4ED4-B81B-F8622F2619D9}"/>
                </a:ext>
              </a:extLst>
            </p:cNvPr>
            <p:cNvSpPr txBox="1"/>
            <p:nvPr/>
          </p:nvSpPr>
          <p:spPr>
            <a:xfrm rot="21247450">
              <a:off x="3824084" y="5754265"/>
              <a:ext cx="3898561" cy="400110"/>
            </a:xfrm>
            <a:prstGeom prst="rect">
              <a:avLst/>
            </a:prstGeom>
            <a:noFill/>
          </p:spPr>
          <p:txBody>
            <a:bodyPr wrap="square" rtlCol="0">
              <a:spAutoFit/>
            </a:bodyPr>
            <a:lstStyle/>
            <a:p>
              <a:pPr algn="l" fontAlgn="auto">
                <a:lnSpc>
                  <a:spcPct val="100000"/>
                </a:lnSpc>
                <a:spcBef>
                  <a:spcPts val="0"/>
                </a:spcBef>
                <a:spcAft>
                  <a:spcPts val="0"/>
                </a:spcAft>
              </a:pPr>
              <a:r>
                <a:rPr lang="de-DE" sz="2000" b="1" dirty="0">
                  <a:solidFill>
                    <a:srgbClr val="3C5A66"/>
                  </a:solidFill>
                  <a:effectLst>
                    <a:outerShdw blurRad="38100" dist="38100" dir="2700000" algn="tl">
                      <a:srgbClr val="000000">
                        <a:alpha val="43137"/>
                      </a:srgbClr>
                    </a:outerShdw>
                  </a:effectLst>
                  <a:latin typeface="Arial"/>
                  <a:cs typeface="Arial"/>
                </a:rPr>
                <a:t>Sicherstellung der Garantie</a:t>
              </a:r>
            </a:p>
          </p:txBody>
        </p:sp>
      </p:grpSp>
      <p:sp>
        <p:nvSpPr>
          <p:cNvPr id="20" name="Titel 1">
            <a:extLst>
              <a:ext uri="{FF2B5EF4-FFF2-40B4-BE49-F238E27FC236}">
                <a16:creationId xmlns:a16="http://schemas.microsoft.com/office/drawing/2014/main" id="{AA6A6A98-F0F4-4F67-B4D6-EB3BC980F559}"/>
              </a:ext>
            </a:extLst>
          </p:cNvPr>
          <p:cNvSpPr txBox="1">
            <a:spLocks/>
          </p:cNvSpPr>
          <p:nvPr/>
        </p:nvSpPr>
        <p:spPr>
          <a:xfrm>
            <a:off x="630000" y="522000"/>
            <a:ext cx="10956113" cy="581281"/>
          </a:xfrm>
          <a:prstGeom prst="rect">
            <a:avLst/>
          </a:prstGeom>
        </p:spPr>
        <p:txBody>
          <a:bodyPr/>
          <a:lstStyle>
            <a:lvl1pPr algn="l" rtl="0" eaLnBrk="1" fontAlgn="base" hangingPunct="1">
              <a:lnSpc>
                <a:spcPct val="110000"/>
              </a:lnSpc>
              <a:spcBef>
                <a:spcPct val="0"/>
              </a:spcBef>
              <a:spcAft>
                <a:spcPct val="0"/>
              </a:spcAft>
              <a:defRPr sz="3600" b="1">
                <a:solidFill>
                  <a:schemeClr val="tx2"/>
                </a:solidFill>
                <a:latin typeface="+mj-lt"/>
                <a:ea typeface="+mj-ea"/>
                <a:cs typeface="+mj-cs"/>
              </a:defRPr>
            </a:lvl1pPr>
            <a:lvl2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2pPr>
            <a:lvl3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3pPr>
            <a:lvl4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4pPr>
            <a:lvl5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5pPr>
            <a:lvl6pPr marL="422041"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6pPr>
            <a:lvl7pPr marL="844083"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7pPr>
            <a:lvl8pPr marL="1266124"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8pPr>
            <a:lvl9pPr marL="1688165"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9pPr>
          </a:lstStyle>
          <a:p>
            <a:r>
              <a:rPr lang="de-DE" sz="3000" kern="0" dirty="0"/>
              <a:t>Rechnungszins auch für „SIGGI“ relevant</a:t>
            </a:r>
          </a:p>
        </p:txBody>
      </p:sp>
      <p:sp>
        <p:nvSpPr>
          <p:cNvPr id="21" name="Fußzeilenplatzhalter 10">
            <a:extLst>
              <a:ext uri="{FF2B5EF4-FFF2-40B4-BE49-F238E27FC236}">
                <a16:creationId xmlns:a16="http://schemas.microsoft.com/office/drawing/2014/main" id="{8DD1601C-0FC8-4B01-A05F-1318DF81540B}"/>
              </a:ext>
            </a:extLst>
          </p:cNvPr>
          <p:cNvSpPr txBox="1">
            <a:spLocks/>
          </p:cNvSpPr>
          <p:nvPr/>
        </p:nvSpPr>
        <p:spPr>
          <a:xfrm>
            <a:off x="623887" y="6305434"/>
            <a:ext cx="10944225" cy="222586"/>
          </a:xfrm>
          <a:prstGeom prst="rect">
            <a:avLst/>
          </a:prstGeom>
          <a:noFill/>
          <a:ln>
            <a:noFill/>
          </a:ln>
          <a:effectLst/>
        </p:spPr>
        <p:txBody>
          <a:bodyPr vert="horz" wrap="square" lIns="0" tIns="0" rIns="0" bIns="0" numCol="1" anchor="t" anchorCtr="0" compatLnSpc="1">
            <a:prstTxWarp prst="textNoShape">
              <a:avLst/>
            </a:prstTxWarp>
          </a:bodyPr>
          <a:lstStyle>
            <a:defPPr>
              <a:defRPr lang="de-DE"/>
            </a:defPPr>
            <a:lvl1pPr>
              <a:lnSpc>
                <a:spcPct val="100000"/>
              </a:lnSpc>
              <a:defRPr sz="1200" b="1">
                <a:solidFill>
                  <a:schemeClr val="tx2"/>
                </a:solidFill>
              </a:defRPr>
            </a:lvl1pPr>
            <a:lvl2pPr marL="4572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2pPr>
            <a:lvl3pPr marL="9144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3pPr>
            <a:lvl4pPr marL="13716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4pPr>
            <a:lvl5pPr marL="18288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5pPr>
            <a:lvl6pPr marL="2286000" algn="l" defTabSz="914400" rtl="0" eaLnBrk="1" latinLnBrk="0" hangingPunct="1">
              <a:defRPr sz="1600" kern="1200">
                <a:solidFill>
                  <a:schemeClr val="tx1"/>
                </a:solidFill>
                <a:latin typeface="Arial" pitchFamily="34" charset="0"/>
                <a:ea typeface="+mn-ea"/>
                <a:cs typeface="Arial" pitchFamily="34" charset="0"/>
              </a:defRPr>
            </a:lvl6pPr>
            <a:lvl7pPr marL="2743200" algn="l" defTabSz="914400" rtl="0" eaLnBrk="1" latinLnBrk="0" hangingPunct="1">
              <a:defRPr sz="1600" kern="1200">
                <a:solidFill>
                  <a:schemeClr val="tx1"/>
                </a:solidFill>
                <a:latin typeface="Arial" pitchFamily="34" charset="0"/>
                <a:ea typeface="+mn-ea"/>
                <a:cs typeface="Arial" pitchFamily="34" charset="0"/>
              </a:defRPr>
            </a:lvl7pPr>
            <a:lvl8pPr marL="3200400" algn="l" defTabSz="914400" rtl="0" eaLnBrk="1" latinLnBrk="0" hangingPunct="1">
              <a:defRPr sz="1600" kern="1200">
                <a:solidFill>
                  <a:schemeClr val="tx1"/>
                </a:solidFill>
                <a:latin typeface="Arial" pitchFamily="34" charset="0"/>
                <a:ea typeface="+mn-ea"/>
                <a:cs typeface="Arial" pitchFamily="34" charset="0"/>
              </a:defRPr>
            </a:lvl8pPr>
            <a:lvl9pPr marL="3657600" algn="l" defTabSz="914400" rtl="0" eaLnBrk="1" latinLnBrk="0" hangingPunct="1">
              <a:defRPr sz="1600" kern="1200">
                <a:solidFill>
                  <a:schemeClr val="tx1"/>
                </a:solidFill>
                <a:latin typeface="Arial" pitchFamily="34" charset="0"/>
                <a:ea typeface="+mn-ea"/>
                <a:cs typeface="Arial" pitchFamily="34" charset="0"/>
              </a:defRPr>
            </a:lvl9pPr>
          </a:lstStyle>
          <a:p>
            <a:r>
              <a:rPr lang="de-DE" altLang="de-DE" dirty="0"/>
              <a:t>SI Global Garant </a:t>
            </a:r>
            <a:r>
              <a:rPr lang="de-DE" altLang="de-DE" dirty="0" err="1"/>
              <a:t>Invest</a:t>
            </a:r>
            <a:r>
              <a:rPr lang="de-DE" altLang="de-DE" dirty="0"/>
              <a:t> | Produktgeneration 2021</a:t>
            </a:r>
          </a:p>
        </p:txBody>
      </p:sp>
    </p:spTree>
    <p:extLst>
      <p:ext uri="{BB962C8B-B14F-4D97-AF65-F5344CB8AC3E}">
        <p14:creationId xmlns:p14="http://schemas.microsoft.com/office/powerpoint/2010/main" val="12659996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B5653142-AC06-418C-B0C5-341B95C372C9}"/>
              </a:ext>
            </a:extLst>
          </p:cNvPr>
          <p:cNvPicPr>
            <a:picLocks noChangeAspect="1"/>
          </p:cNvPicPr>
          <p:nvPr/>
        </p:nvPicPr>
        <p:blipFill>
          <a:blip r:embed="rId3"/>
          <a:stretch>
            <a:fillRect/>
          </a:stretch>
        </p:blipFill>
        <p:spPr>
          <a:xfrm>
            <a:off x="188185" y="260648"/>
            <a:ext cx="11815630" cy="6336704"/>
          </a:xfrm>
          <a:prstGeom prst="rect">
            <a:avLst/>
          </a:prstGeom>
        </p:spPr>
      </p:pic>
      <p:sp>
        <p:nvSpPr>
          <p:cNvPr id="5" name="Rechteck 4">
            <a:extLst>
              <a:ext uri="{FF2B5EF4-FFF2-40B4-BE49-F238E27FC236}">
                <a16:creationId xmlns:a16="http://schemas.microsoft.com/office/drawing/2014/main" id="{74FCF9AE-DD70-4FD0-92C9-FC52722FB4A4}"/>
              </a:ext>
            </a:extLst>
          </p:cNvPr>
          <p:cNvSpPr/>
          <p:nvPr/>
        </p:nvSpPr>
        <p:spPr>
          <a:xfrm rot="533397">
            <a:off x="1332878" y="4993883"/>
            <a:ext cx="2399183" cy="466538"/>
          </a:xfrm>
          <a:prstGeom prst="rect">
            <a:avLst/>
          </a:prstGeom>
          <a:noFill/>
        </p:spPr>
        <p:txBody>
          <a:bodyPr wrap="none" lIns="91440" tIns="45720" rIns="91440" bIns="45720">
            <a:spAutoFit/>
          </a:bodyPr>
          <a:lstStyle/>
          <a:p>
            <a:pPr algn="ctr"/>
            <a:r>
              <a:rPr lang="de-DE" sz="2400" b="0" cap="none" spc="0" dirty="0">
                <a:ln w="0"/>
                <a:solidFill>
                  <a:schemeClr val="bg1">
                    <a:alpha val="40000"/>
                  </a:schemeClr>
                </a:solidFill>
                <a:effectLst>
                  <a:outerShdw blurRad="38100" dist="19050" dir="2700000" algn="tl" rotWithShape="0">
                    <a:schemeClr val="dk1">
                      <a:alpha val="46000"/>
                    </a:schemeClr>
                  </a:outerShdw>
                </a:effectLst>
                <a:latin typeface="Arial Rounded MT Bold" panose="020F0704030504030204" pitchFamily="34" charset="0"/>
              </a:rPr>
              <a:t>SIGGI </a:t>
            </a:r>
            <a:r>
              <a:rPr lang="de-DE" sz="2400" dirty="0">
                <a:ln w="0"/>
                <a:solidFill>
                  <a:schemeClr val="bg1">
                    <a:alpha val="40000"/>
                  </a:schemeClr>
                </a:solidFill>
                <a:effectLst>
                  <a:outerShdw blurRad="38100" dist="19050" dir="2700000" algn="tl" rotWithShape="0">
                    <a:schemeClr val="dk1">
                      <a:alpha val="46000"/>
                    </a:schemeClr>
                  </a:outerShdw>
                </a:effectLst>
                <a:latin typeface="Arial Rounded MT Bold" panose="020F0704030504030204" pitchFamily="34" charset="0"/>
              </a:rPr>
              <a:t>PG 2021</a:t>
            </a:r>
            <a:endParaRPr lang="de-DE" sz="2400" b="0" cap="none" spc="0" dirty="0">
              <a:ln w="0"/>
              <a:solidFill>
                <a:schemeClr val="bg1">
                  <a:alpha val="40000"/>
                </a:schemeClr>
              </a:solidFill>
              <a:effectLst>
                <a:outerShdw blurRad="38100" dist="19050" dir="2700000" algn="tl" rotWithShape="0">
                  <a:schemeClr val="dk1">
                    <a:alpha val="46000"/>
                  </a:schemeClr>
                </a:outerShdw>
              </a:effectLst>
            </a:endParaRPr>
          </a:p>
        </p:txBody>
      </p:sp>
      <p:sp>
        <p:nvSpPr>
          <p:cNvPr id="2" name="Textfeld 1">
            <a:extLst>
              <a:ext uri="{FF2B5EF4-FFF2-40B4-BE49-F238E27FC236}">
                <a16:creationId xmlns:a16="http://schemas.microsoft.com/office/drawing/2014/main" id="{D99EA757-F996-4DE6-8939-F952FC6FD1E2}"/>
              </a:ext>
            </a:extLst>
          </p:cNvPr>
          <p:cNvSpPr txBox="1"/>
          <p:nvPr/>
        </p:nvSpPr>
        <p:spPr>
          <a:xfrm>
            <a:off x="3349533" y="116632"/>
            <a:ext cx="720080" cy="720080"/>
          </a:xfrm>
          <a:prstGeom prst="rect">
            <a:avLst/>
          </a:prstGeom>
          <a:noFill/>
        </p:spPr>
        <p:txBody>
          <a:bodyPr wrap="square" lIns="0" tIns="0" rIns="0" bIns="0" rtlCol="0">
            <a:noAutofit/>
          </a:bodyPr>
          <a:lstStyle/>
          <a:p>
            <a:pPr algn="l">
              <a:lnSpc>
                <a:spcPct val="100000"/>
              </a:lnSpc>
              <a:spcBef>
                <a:spcPts val="0"/>
              </a:spcBef>
              <a:buClr>
                <a:schemeClr val="tx1"/>
              </a:buClr>
              <a:buSzPct val="101000"/>
            </a:pPr>
            <a:r>
              <a:rPr lang="de-DE" sz="6000" dirty="0">
                <a:solidFill>
                  <a:schemeClr val="bg1"/>
                </a:solidFill>
                <a:latin typeface="Broadway" panose="04040905080B02020502" pitchFamily="82" charset="0"/>
              </a:rPr>
              <a:t>O</a:t>
            </a:r>
          </a:p>
        </p:txBody>
      </p:sp>
      <p:sp>
        <p:nvSpPr>
          <p:cNvPr id="6" name="Textfeld 5">
            <a:extLst>
              <a:ext uri="{FF2B5EF4-FFF2-40B4-BE49-F238E27FC236}">
                <a16:creationId xmlns:a16="http://schemas.microsoft.com/office/drawing/2014/main" id="{D9942E52-6D5C-4009-BC3F-E49C944FE0B5}"/>
              </a:ext>
            </a:extLst>
          </p:cNvPr>
          <p:cNvSpPr txBox="1"/>
          <p:nvPr/>
        </p:nvSpPr>
        <p:spPr>
          <a:xfrm>
            <a:off x="3354718" y="620688"/>
            <a:ext cx="720080" cy="864096"/>
          </a:xfrm>
          <a:prstGeom prst="rect">
            <a:avLst/>
          </a:prstGeom>
          <a:noFill/>
        </p:spPr>
        <p:txBody>
          <a:bodyPr wrap="square" lIns="0" tIns="0" rIns="0" bIns="0" rtlCol="0">
            <a:noAutofit/>
          </a:bodyPr>
          <a:lstStyle/>
          <a:p>
            <a:pPr algn="l">
              <a:lnSpc>
                <a:spcPct val="100000"/>
              </a:lnSpc>
              <a:spcBef>
                <a:spcPts val="0"/>
              </a:spcBef>
              <a:buClr>
                <a:schemeClr val="tx1"/>
              </a:buClr>
              <a:buSzPct val="101000"/>
            </a:pPr>
            <a:r>
              <a:rPr lang="de-DE" sz="6000" dirty="0">
                <a:solidFill>
                  <a:schemeClr val="bg1"/>
                </a:solidFill>
                <a:latin typeface="Broadway" panose="04040905080B02020502" pitchFamily="82" charset="0"/>
              </a:rPr>
              <a:t>N</a:t>
            </a:r>
          </a:p>
        </p:txBody>
      </p:sp>
      <p:sp>
        <p:nvSpPr>
          <p:cNvPr id="7" name="Textfeld 6">
            <a:extLst>
              <a:ext uri="{FF2B5EF4-FFF2-40B4-BE49-F238E27FC236}">
                <a16:creationId xmlns:a16="http://schemas.microsoft.com/office/drawing/2014/main" id="{A8CAED19-A7E9-4B68-83BF-475477408F6A}"/>
              </a:ext>
            </a:extLst>
          </p:cNvPr>
          <p:cNvSpPr txBox="1"/>
          <p:nvPr/>
        </p:nvSpPr>
        <p:spPr>
          <a:xfrm>
            <a:off x="3327539" y="1204242"/>
            <a:ext cx="720080" cy="864096"/>
          </a:xfrm>
          <a:prstGeom prst="rect">
            <a:avLst/>
          </a:prstGeom>
          <a:noFill/>
        </p:spPr>
        <p:txBody>
          <a:bodyPr wrap="square" lIns="0" tIns="0" rIns="0" bIns="0" rtlCol="0">
            <a:noAutofit/>
          </a:bodyPr>
          <a:lstStyle/>
          <a:p>
            <a:pPr algn="l">
              <a:lnSpc>
                <a:spcPct val="100000"/>
              </a:lnSpc>
              <a:spcBef>
                <a:spcPts val="0"/>
              </a:spcBef>
              <a:buClr>
                <a:schemeClr val="tx1"/>
              </a:buClr>
              <a:buSzPct val="101000"/>
            </a:pPr>
            <a:r>
              <a:rPr lang="de-DE" sz="6000" dirty="0">
                <a:solidFill>
                  <a:schemeClr val="bg1"/>
                </a:solidFill>
                <a:latin typeface="Broadway" panose="04040905080B02020502" pitchFamily="82" charset="0"/>
              </a:rPr>
              <a:t>E</a:t>
            </a:r>
          </a:p>
        </p:txBody>
      </p:sp>
      <p:sp>
        <p:nvSpPr>
          <p:cNvPr id="4" name="Rechteck 3">
            <a:extLst>
              <a:ext uri="{FF2B5EF4-FFF2-40B4-BE49-F238E27FC236}">
                <a16:creationId xmlns:a16="http://schemas.microsoft.com/office/drawing/2014/main" id="{7907BB74-6952-404E-ACFE-58522ABB0A01}"/>
              </a:ext>
            </a:extLst>
          </p:cNvPr>
          <p:cNvSpPr/>
          <p:nvPr/>
        </p:nvSpPr>
        <p:spPr>
          <a:xfrm>
            <a:off x="3863752" y="-9177"/>
            <a:ext cx="5213543" cy="1471172"/>
          </a:xfrm>
          <a:prstGeom prst="rect">
            <a:avLst/>
          </a:prstGeom>
          <a:noFill/>
        </p:spPr>
        <p:txBody>
          <a:bodyPr wrap="none" lIns="91440" tIns="45720" rIns="91440" bIns="45720">
            <a:spAutoFit/>
          </a:bodyPr>
          <a:lstStyle/>
          <a:p>
            <a:pPr algn="ctr"/>
            <a:r>
              <a:rPr lang="de-DE" sz="8800" b="1" cap="none" spc="50" dirty="0">
                <a:ln w="0"/>
                <a:solidFill>
                  <a:schemeClr val="bg1"/>
                </a:solidFill>
                <a:effectLst>
                  <a:innerShdw blurRad="63500" dist="50800" dir="13500000">
                    <a:srgbClr val="000000">
                      <a:alpha val="50000"/>
                    </a:srgbClr>
                  </a:innerShdw>
                </a:effectLst>
                <a:latin typeface="Broadway" panose="04040905080B02020502" pitchFamily="82" charset="0"/>
              </a:rPr>
              <a:t>CHANGE</a:t>
            </a:r>
            <a:endParaRPr lang="de-DE" sz="8800" b="1" cap="none" spc="50" dirty="0">
              <a:ln w="0"/>
              <a:solidFill>
                <a:schemeClr val="bg1"/>
              </a:solidFill>
              <a:effectLst>
                <a:innerShdw blurRad="63500" dist="50800" dir="13500000">
                  <a:srgbClr val="000000">
                    <a:alpha val="50000"/>
                  </a:srgbClr>
                </a:innerShdw>
              </a:effectLst>
            </a:endParaRPr>
          </a:p>
        </p:txBody>
      </p:sp>
      <p:sp>
        <p:nvSpPr>
          <p:cNvPr id="8" name="Textfeld 7">
            <a:extLst>
              <a:ext uri="{FF2B5EF4-FFF2-40B4-BE49-F238E27FC236}">
                <a16:creationId xmlns:a16="http://schemas.microsoft.com/office/drawing/2014/main" id="{BE805EFC-210B-457A-BD0F-3661BFB2AC41}"/>
              </a:ext>
            </a:extLst>
          </p:cNvPr>
          <p:cNvSpPr txBox="1"/>
          <p:nvPr/>
        </p:nvSpPr>
        <p:spPr>
          <a:xfrm>
            <a:off x="2513083" y="1042890"/>
            <a:ext cx="720079" cy="831698"/>
          </a:xfrm>
          <a:prstGeom prst="rect">
            <a:avLst/>
          </a:prstGeom>
          <a:noFill/>
        </p:spPr>
        <p:txBody>
          <a:bodyPr wrap="square" lIns="0" tIns="0" rIns="0" bIns="0" rtlCol="0">
            <a:noAutofit/>
          </a:bodyPr>
          <a:lstStyle/>
          <a:p>
            <a:pPr algn="l">
              <a:buClr>
                <a:schemeClr val="tx1"/>
              </a:buClr>
              <a:buSzPct val="101000"/>
            </a:pPr>
            <a:r>
              <a:rPr lang="de-DE" sz="3200" b="1" spc="50" dirty="0">
                <a:ln w="0"/>
                <a:solidFill>
                  <a:schemeClr val="bg1"/>
                </a:solidFill>
                <a:effectLst>
                  <a:innerShdw blurRad="63500" dist="50800" dir="13500000">
                    <a:srgbClr val="000000">
                      <a:alpha val="50000"/>
                    </a:srgbClr>
                  </a:innerShdw>
                </a:effectLst>
                <a:latin typeface="Broadway" panose="04040905080B02020502" pitchFamily="82" charset="0"/>
              </a:rPr>
              <a:t>S</a:t>
            </a:r>
            <a:endParaRPr lang="de-DE" sz="3200" dirty="0"/>
          </a:p>
        </p:txBody>
      </p:sp>
    </p:spTree>
    <p:extLst>
      <p:ext uri="{BB962C8B-B14F-4D97-AF65-F5344CB8AC3E}">
        <p14:creationId xmlns:p14="http://schemas.microsoft.com/office/powerpoint/2010/main" val="4269915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32C22F2F-1B18-44F0-98CD-E56A6FDFD7D9}"/>
              </a:ext>
            </a:extLst>
          </p:cNvPr>
          <p:cNvSpPr/>
          <p:nvPr/>
        </p:nvSpPr>
        <p:spPr bwMode="auto">
          <a:xfrm>
            <a:off x="1550033" y="4062741"/>
            <a:ext cx="9153614" cy="1782532"/>
          </a:xfrm>
          <a:prstGeom prst="rect">
            <a:avLst/>
          </a:prstGeom>
          <a:solidFill>
            <a:schemeClr val="tx2"/>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r>
              <a:rPr lang="de-DE" sz="2400" b="1" dirty="0">
                <a:solidFill>
                  <a:schemeClr val="bg1"/>
                </a:solidFill>
                <a:effectLst>
                  <a:outerShdw blurRad="38100" dist="38100" dir="2700000" algn="tl">
                    <a:srgbClr val="000000">
                      <a:alpha val="43137"/>
                    </a:srgbClr>
                  </a:outerShdw>
                </a:effectLst>
              </a:rPr>
              <a:t>vereinbartes Garantieniveau</a:t>
            </a:r>
          </a:p>
        </p:txBody>
      </p:sp>
      <p:sp>
        <p:nvSpPr>
          <p:cNvPr id="3" name="Textfeld 2">
            <a:extLst>
              <a:ext uri="{FF2B5EF4-FFF2-40B4-BE49-F238E27FC236}">
                <a16:creationId xmlns:a16="http://schemas.microsoft.com/office/drawing/2014/main" id="{B4EDA87C-F926-472B-80B0-D5ED149D23A8}"/>
              </a:ext>
            </a:extLst>
          </p:cNvPr>
          <p:cNvSpPr txBox="1"/>
          <p:nvPr/>
        </p:nvSpPr>
        <p:spPr>
          <a:xfrm>
            <a:off x="1853347" y="5505751"/>
            <a:ext cx="582990" cy="360040"/>
          </a:xfrm>
          <a:prstGeom prst="rect">
            <a:avLst/>
          </a:prstGeom>
          <a:noFill/>
        </p:spPr>
        <p:txBody>
          <a:bodyPr wrap="square" lIns="0" tIns="0" rIns="0" bIns="0" rtlCol="0">
            <a:noAutofit/>
          </a:bodyPr>
          <a:lstStyle/>
          <a:p>
            <a:pPr>
              <a:buClr>
                <a:schemeClr val="tx1"/>
              </a:buClr>
              <a:buSzPct val="101000"/>
            </a:pPr>
            <a:r>
              <a:rPr lang="de-DE" sz="1800" b="1" dirty="0">
                <a:solidFill>
                  <a:schemeClr val="bg1"/>
                </a:solidFill>
                <a:effectLst>
                  <a:outerShdw blurRad="38100" dist="38100" dir="2700000" algn="tl">
                    <a:srgbClr val="000000">
                      <a:alpha val="43137"/>
                    </a:srgbClr>
                  </a:outerShdw>
                </a:effectLst>
              </a:rPr>
              <a:t>0 %</a:t>
            </a:r>
          </a:p>
        </p:txBody>
      </p:sp>
      <p:grpSp>
        <p:nvGrpSpPr>
          <p:cNvPr id="43" name="Gruppieren 42">
            <a:extLst>
              <a:ext uri="{FF2B5EF4-FFF2-40B4-BE49-F238E27FC236}">
                <a16:creationId xmlns:a16="http://schemas.microsoft.com/office/drawing/2014/main" id="{44BE8C73-F0BE-4C75-B4D3-1AF7B4638652}"/>
              </a:ext>
            </a:extLst>
          </p:cNvPr>
          <p:cNvGrpSpPr/>
          <p:nvPr/>
        </p:nvGrpSpPr>
        <p:grpSpPr>
          <a:xfrm>
            <a:off x="9313995" y="4069202"/>
            <a:ext cx="379928" cy="1740078"/>
            <a:chOff x="6116287" y="4548682"/>
            <a:chExt cx="195737" cy="1046073"/>
          </a:xfrm>
          <a:solidFill>
            <a:srgbClr val="CDCDCD"/>
          </a:solidFill>
          <a:effectLst>
            <a:outerShdw blurRad="63500" sx="102000" sy="102000" algn="ctr" rotWithShape="0">
              <a:prstClr val="black">
                <a:alpha val="40000"/>
              </a:prstClr>
            </a:outerShdw>
          </a:effectLst>
        </p:grpSpPr>
        <p:sp>
          <p:nvSpPr>
            <p:cNvPr id="44" name="Pfeil: nach oben und unten 43">
              <a:extLst>
                <a:ext uri="{FF2B5EF4-FFF2-40B4-BE49-F238E27FC236}">
                  <a16:creationId xmlns:a16="http://schemas.microsoft.com/office/drawing/2014/main" id="{770324C4-4D0D-4D6C-AB4F-179B794F2768}"/>
                </a:ext>
              </a:extLst>
            </p:cNvPr>
            <p:cNvSpPr/>
            <p:nvPr/>
          </p:nvSpPr>
          <p:spPr bwMode="auto">
            <a:xfrm>
              <a:off x="6116287" y="4548682"/>
              <a:ext cx="195737" cy="1046073"/>
            </a:xfrm>
            <a:prstGeom prst="upDownArrow">
              <a:avLst/>
            </a:prstGeom>
            <a:grp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latin typeface="Arial" pitchFamily="34" charset="0"/>
                <a:cs typeface="Arial" pitchFamily="34" charset="0"/>
              </a:endParaRPr>
            </a:p>
          </p:txBody>
        </p:sp>
        <p:cxnSp>
          <p:nvCxnSpPr>
            <p:cNvPr id="45" name="Gerader Verbinder 44">
              <a:extLst>
                <a:ext uri="{FF2B5EF4-FFF2-40B4-BE49-F238E27FC236}">
                  <a16:creationId xmlns:a16="http://schemas.microsoft.com/office/drawing/2014/main" id="{F6D9CDE9-01B8-467C-B933-CF73D0EB4485}"/>
                </a:ext>
              </a:extLst>
            </p:cNvPr>
            <p:cNvCxnSpPr>
              <a:cxnSpLocks/>
            </p:cNvCxnSpPr>
            <p:nvPr/>
          </p:nvCxnSpPr>
          <p:spPr bwMode="auto">
            <a:xfrm>
              <a:off x="6165221" y="5033619"/>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6" name="Gerader Verbinder 45">
              <a:extLst>
                <a:ext uri="{FF2B5EF4-FFF2-40B4-BE49-F238E27FC236}">
                  <a16:creationId xmlns:a16="http://schemas.microsoft.com/office/drawing/2014/main" id="{9CDA41E2-DA9D-41BA-9BBF-D74505CFC496}"/>
                </a:ext>
              </a:extLst>
            </p:cNvPr>
            <p:cNvCxnSpPr/>
            <p:nvPr/>
          </p:nvCxnSpPr>
          <p:spPr bwMode="auto">
            <a:xfrm>
              <a:off x="6165221" y="4951257"/>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7" name="Gerader Verbinder 46">
              <a:extLst>
                <a:ext uri="{FF2B5EF4-FFF2-40B4-BE49-F238E27FC236}">
                  <a16:creationId xmlns:a16="http://schemas.microsoft.com/office/drawing/2014/main" id="{CD9C80F0-9E21-43F5-9345-ECC2909D0935}"/>
                </a:ext>
              </a:extLst>
            </p:cNvPr>
            <p:cNvCxnSpPr/>
            <p:nvPr/>
          </p:nvCxnSpPr>
          <p:spPr bwMode="auto">
            <a:xfrm>
              <a:off x="6165221" y="4863015"/>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8" name="Gerader Verbinder 47">
              <a:extLst>
                <a:ext uri="{FF2B5EF4-FFF2-40B4-BE49-F238E27FC236}">
                  <a16:creationId xmlns:a16="http://schemas.microsoft.com/office/drawing/2014/main" id="{146C5756-8DAF-4ACF-879C-674BD70B7EC6}"/>
                </a:ext>
              </a:extLst>
            </p:cNvPr>
            <p:cNvCxnSpPr/>
            <p:nvPr/>
          </p:nvCxnSpPr>
          <p:spPr bwMode="auto">
            <a:xfrm>
              <a:off x="6165221" y="5119092"/>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9" name="Gerader Verbinder 48">
              <a:extLst>
                <a:ext uri="{FF2B5EF4-FFF2-40B4-BE49-F238E27FC236}">
                  <a16:creationId xmlns:a16="http://schemas.microsoft.com/office/drawing/2014/main" id="{8AFAEC45-F715-4242-9BCB-D0834D40F4E9}"/>
                </a:ext>
              </a:extLst>
            </p:cNvPr>
            <p:cNvCxnSpPr/>
            <p:nvPr/>
          </p:nvCxnSpPr>
          <p:spPr bwMode="auto">
            <a:xfrm>
              <a:off x="6165221" y="5191100"/>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0" name="Gerader Verbinder 49">
              <a:extLst>
                <a:ext uri="{FF2B5EF4-FFF2-40B4-BE49-F238E27FC236}">
                  <a16:creationId xmlns:a16="http://schemas.microsoft.com/office/drawing/2014/main" id="{1A27D501-5733-4B47-A4F8-FB3AB1A27E2E}"/>
                </a:ext>
              </a:extLst>
            </p:cNvPr>
            <p:cNvCxnSpPr/>
            <p:nvPr/>
          </p:nvCxnSpPr>
          <p:spPr bwMode="auto">
            <a:xfrm>
              <a:off x="6165221" y="5267441"/>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1" name="Gerader Verbinder 50">
              <a:extLst>
                <a:ext uri="{FF2B5EF4-FFF2-40B4-BE49-F238E27FC236}">
                  <a16:creationId xmlns:a16="http://schemas.microsoft.com/office/drawing/2014/main" id="{31C5576E-1A8A-4F9D-9154-2982E85D152A}"/>
                </a:ext>
              </a:extLst>
            </p:cNvPr>
            <p:cNvCxnSpPr/>
            <p:nvPr/>
          </p:nvCxnSpPr>
          <p:spPr bwMode="auto">
            <a:xfrm>
              <a:off x="6165221" y="5335116"/>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2" name="Gerader Verbinder 51">
              <a:extLst>
                <a:ext uri="{FF2B5EF4-FFF2-40B4-BE49-F238E27FC236}">
                  <a16:creationId xmlns:a16="http://schemas.microsoft.com/office/drawing/2014/main" id="{83678846-48DB-40A4-B849-94C000D70DA1}"/>
                </a:ext>
              </a:extLst>
            </p:cNvPr>
            <p:cNvCxnSpPr/>
            <p:nvPr/>
          </p:nvCxnSpPr>
          <p:spPr bwMode="auto">
            <a:xfrm>
              <a:off x="6165221" y="5407124"/>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3" name="Gerader Verbinder 52">
              <a:extLst>
                <a:ext uri="{FF2B5EF4-FFF2-40B4-BE49-F238E27FC236}">
                  <a16:creationId xmlns:a16="http://schemas.microsoft.com/office/drawing/2014/main" id="{5A8F3B92-1DE4-454E-8B84-6D87E123ED18}"/>
                </a:ext>
              </a:extLst>
            </p:cNvPr>
            <p:cNvCxnSpPr/>
            <p:nvPr/>
          </p:nvCxnSpPr>
          <p:spPr bwMode="auto">
            <a:xfrm>
              <a:off x="6165221" y="4786610"/>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4" name="Gerader Verbinder 53">
              <a:extLst>
                <a:ext uri="{FF2B5EF4-FFF2-40B4-BE49-F238E27FC236}">
                  <a16:creationId xmlns:a16="http://schemas.microsoft.com/office/drawing/2014/main" id="{CAFB1311-EC73-48E4-99EA-4C326E00260F}"/>
                </a:ext>
              </a:extLst>
            </p:cNvPr>
            <p:cNvCxnSpPr/>
            <p:nvPr/>
          </p:nvCxnSpPr>
          <p:spPr bwMode="auto">
            <a:xfrm>
              <a:off x="6165221" y="4706094"/>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55" name="Textfeld 54">
            <a:extLst>
              <a:ext uri="{FF2B5EF4-FFF2-40B4-BE49-F238E27FC236}">
                <a16:creationId xmlns:a16="http://schemas.microsoft.com/office/drawing/2014/main" id="{50340E4A-4FD8-408E-BB89-FD8BC8CCF5ED}"/>
              </a:ext>
            </a:extLst>
          </p:cNvPr>
          <p:cNvSpPr txBox="1"/>
          <p:nvPr/>
        </p:nvSpPr>
        <p:spPr>
          <a:xfrm>
            <a:off x="1461443" y="4403952"/>
            <a:ext cx="2175972" cy="400339"/>
          </a:xfrm>
          <a:prstGeom prst="rect">
            <a:avLst/>
          </a:prstGeom>
          <a:noFill/>
        </p:spPr>
        <p:txBody>
          <a:bodyPr wrap="square" lIns="0" tIns="0" rIns="0" bIns="0" rtlCol="0">
            <a:noAutofit/>
          </a:bodyPr>
          <a:lstStyle/>
          <a:p>
            <a:pPr marL="171450" indent="-171450" algn="l">
              <a:buClr>
                <a:schemeClr val="bg1"/>
              </a:buClr>
              <a:buSzPct val="100000"/>
              <a:buFont typeface="Wingdings" panose="05000000000000000000" pitchFamily="2" charset="2"/>
              <a:buChar char="ü"/>
            </a:pPr>
            <a:endParaRPr lang="de-DE" sz="1200" dirty="0">
              <a:solidFill>
                <a:schemeClr val="bg1"/>
              </a:solidFill>
              <a:effectLst>
                <a:outerShdw blurRad="38100" dist="38100" dir="2700000" algn="tl">
                  <a:srgbClr val="000000">
                    <a:alpha val="43137"/>
                  </a:srgbClr>
                </a:outerShdw>
              </a:effectLst>
            </a:endParaRPr>
          </a:p>
        </p:txBody>
      </p:sp>
      <p:sp>
        <p:nvSpPr>
          <p:cNvPr id="56" name="Textfeld 55">
            <a:extLst>
              <a:ext uri="{FF2B5EF4-FFF2-40B4-BE49-F238E27FC236}">
                <a16:creationId xmlns:a16="http://schemas.microsoft.com/office/drawing/2014/main" id="{D8B00EB9-EE1F-4B99-B2F3-A163A45E0B83}"/>
              </a:ext>
            </a:extLst>
          </p:cNvPr>
          <p:cNvSpPr txBox="1"/>
          <p:nvPr/>
        </p:nvSpPr>
        <p:spPr>
          <a:xfrm>
            <a:off x="3686246" y="5166281"/>
            <a:ext cx="4996547" cy="532389"/>
          </a:xfrm>
          <a:prstGeom prst="rect">
            <a:avLst/>
          </a:prstGeom>
          <a:noFill/>
        </p:spPr>
        <p:txBody>
          <a:bodyPr wrap="square" lIns="0" tIns="0" rIns="0" bIns="0" rtlCol="0">
            <a:noAutofit/>
          </a:bodyPr>
          <a:lstStyle/>
          <a:p>
            <a:pPr marL="171450" indent="-171450" algn="l">
              <a:buClr>
                <a:schemeClr val="bg1"/>
              </a:buClr>
              <a:buSzPct val="100000"/>
              <a:buFont typeface="Wingdings" panose="05000000000000000000" pitchFamily="2" charset="2"/>
              <a:buChar char="ü"/>
            </a:pPr>
            <a:r>
              <a:rPr lang="de-DE" dirty="0">
                <a:solidFill>
                  <a:schemeClr val="bg1"/>
                </a:solidFill>
                <a:effectLst>
                  <a:outerShdw blurRad="38100" dist="38100" dir="2700000" algn="tl">
                    <a:srgbClr val="000000">
                      <a:alpha val="43137"/>
                    </a:srgbClr>
                  </a:outerShdw>
                </a:effectLst>
              </a:rPr>
              <a:t>zu Vertragsbeginn in 10 %-Schritten wählbar</a:t>
            </a:r>
          </a:p>
          <a:p>
            <a:pPr marL="171450" indent="-171450" algn="l">
              <a:buClr>
                <a:schemeClr val="bg1"/>
              </a:buClr>
              <a:buSzPct val="100000"/>
              <a:buFont typeface="Wingdings" panose="05000000000000000000" pitchFamily="2" charset="2"/>
              <a:buChar char="ü"/>
            </a:pPr>
            <a:r>
              <a:rPr lang="de-DE" dirty="0">
                <a:solidFill>
                  <a:schemeClr val="bg1"/>
                </a:solidFill>
                <a:effectLst>
                  <a:outerShdw blurRad="38100" dist="38100" dir="2700000" algn="tl">
                    <a:srgbClr val="000000">
                      <a:alpha val="43137"/>
                    </a:srgbClr>
                  </a:outerShdw>
                </a:effectLst>
              </a:rPr>
              <a:t>während der Vertragslaufzeit individuell veränderbar</a:t>
            </a:r>
          </a:p>
        </p:txBody>
      </p:sp>
      <p:grpSp>
        <p:nvGrpSpPr>
          <p:cNvPr id="57" name="Gruppieren 56">
            <a:extLst>
              <a:ext uri="{FF2B5EF4-FFF2-40B4-BE49-F238E27FC236}">
                <a16:creationId xmlns:a16="http://schemas.microsoft.com/office/drawing/2014/main" id="{799BFAFC-DCC0-4FEF-A295-1C8114A36876}"/>
              </a:ext>
            </a:extLst>
          </p:cNvPr>
          <p:cNvGrpSpPr/>
          <p:nvPr/>
        </p:nvGrpSpPr>
        <p:grpSpPr>
          <a:xfrm>
            <a:off x="2606197" y="4075411"/>
            <a:ext cx="379928" cy="1740078"/>
            <a:chOff x="6116287" y="4548682"/>
            <a:chExt cx="195737" cy="1046073"/>
          </a:xfrm>
          <a:solidFill>
            <a:srgbClr val="CDCDCD"/>
          </a:solidFill>
          <a:effectLst>
            <a:outerShdw blurRad="63500" sx="102000" sy="102000" algn="ctr" rotWithShape="0">
              <a:prstClr val="black">
                <a:alpha val="40000"/>
              </a:prstClr>
            </a:outerShdw>
          </a:effectLst>
        </p:grpSpPr>
        <p:sp>
          <p:nvSpPr>
            <p:cNvPr id="58" name="Pfeil: nach oben und unten 57">
              <a:extLst>
                <a:ext uri="{FF2B5EF4-FFF2-40B4-BE49-F238E27FC236}">
                  <a16:creationId xmlns:a16="http://schemas.microsoft.com/office/drawing/2014/main" id="{61626ECB-C18C-4185-8EF7-74320EE25AA7}"/>
                </a:ext>
              </a:extLst>
            </p:cNvPr>
            <p:cNvSpPr/>
            <p:nvPr/>
          </p:nvSpPr>
          <p:spPr bwMode="auto">
            <a:xfrm>
              <a:off x="6116287" y="4548682"/>
              <a:ext cx="195737" cy="1046073"/>
            </a:xfrm>
            <a:prstGeom prst="upDownArrow">
              <a:avLst/>
            </a:prstGeom>
            <a:grp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latin typeface="Arial" pitchFamily="34" charset="0"/>
                <a:cs typeface="Arial" pitchFamily="34" charset="0"/>
              </a:endParaRPr>
            </a:p>
          </p:txBody>
        </p:sp>
        <p:cxnSp>
          <p:nvCxnSpPr>
            <p:cNvPr id="59" name="Gerader Verbinder 58">
              <a:extLst>
                <a:ext uri="{FF2B5EF4-FFF2-40B4-BE49-F238E27FC236}">
                  <a16:creationId xmlns:a16="http://schemas.microsoft.com/office/drawing/2014/main" id="{31E2985D-81C8-4EC6-8A41-2A733144C34A}"/>
                </a:ext>
              </a:extLst>
            </p:cNvPr>
            <p:cNvCxnSpPr>
              <a:cxnSpLocks/>
            </p:cNvCxnSpPr>
            <p:nvPr/>
          </p:nvCxnSpPr>
          <p:spPr bwMode="auto">
            <a:xfrm>
              <a:off x="6165221" y="5033619"/>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0" name="Gerader Verbinder 59">
              <a:extLst>
                <a:ext uri="{FF2B5EF4-FFF2-40B4-BE49-F238E27FC236}">
                  <a16:creationId xmlns:a16="http://schemas.microsoft.com/office/drawing/2014/main" id="{24CCABFE-8FBA-442C-8034-70C78963C633}"/>
                </a:ext>
              </a:extLst>
            </p:cNvPr>
            <p:cNvCxnSpPr/>
            <p:nvPr/>
          </p:nvCxnSpPr>
          <p:spPr bwMode="auto">
            <a:xfrm>
              <a:off x="6165221" y="4951257"/>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1" name="Gerader Verbinder 60">
              <a:extLst>
                <a:ext uri="{FF2B5EF4-FFF2-40B4-BE49-F238E27FC236}">
                  <a16:creationId xmlns:a16="http://schemas.microsoft.com/office/drawing/2014/main" id="{0662A13A-A35E-4541-B476-6720281EFE3D}"/>
                </a:ext>
              </a:extLst>
            </p:cNvPr>
            <p:cNvCxnSpPr/>
            <p:nvPr/>
          </p:nvCxnSpPr>
          <p:spPr bwMode="auto">
            <a:xfrm>
              <a:off x="6165221" y="4863015"/>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2" name="Gerader Verbinder 61">
              <a:extLst>
                <a:ext uri="{FF2B5EF4-FFF2-40B4-BE49-F238E27FC236}">
                  <a16:creationId xmlns:a16="http://schemas.microsoft.com/office/drawing/2014/main" id="{65C25086-82BB-4EC5-B828-8F16E83DC176}"/>
                </a:ext>
              </a:extLst>
            </p:cNvPr>
            <p:cNvCxnSpPr/>
            <p:nvPr/>
          </p:nvCxnSpPr>
          <p:spPr bwMode="auto">
            <a:xfrm>
              <a:off x="6165221" y="5119092"/>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3" name="Gerader Verbinder 62">
              <a:extLst>
                <a:ext uri="{FF2B5EF4-FFF2-40B4-BE49-F238E27FC236}">
                  <a16:creationId xmlns:a16="http://schemas.microsoft.com/office/drawing/2014/main" id="{369EF8EE-9D4C-4570-A0C6-FABA21A292EC}"/>
                </a:ext>
              </a:extLst>
            </p:cNvPr>
            <p:cNvCxnSpPr/>
            <p:nvPr/>
          </p:nvCxnSpPr>
          <p:spPr bwMode="auto">
            <a:xfrm>
              <a:off x="6165221" y="5191100"/>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4" name="Gerader Verbinder 63">
              <a:extLst>
                <a:ext uri="{FF2B5EF4-FFF2-40B4-BE49-F238E27FC236}">
                  <a16:creationId xmlns:a16="http://schemas.microsoft.com/office/drawing/2014/main" id="{9021DEAC-00A7-4209-9927-FFB67F6E9B34}"/>
                </a:ext>
              </a:extLst>
            </p:cNvPr>
            <p:cNvCxnSpPr/>
            <p:nvPr/>
          </p:nvCxnSpPr>
          <p:spPr bwMode="auto">
            <a:xfrm>
              <a:off x="6165221" y="5267441"/>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5" name="Gerader Verbinder 64">
              <a:extLst>
                <a:ext uri="{FF2B5EF4-FFF2-40B4-BE49-F238E27FC236}">
                  <a16:creationId xmlns:a16="http://schemas.microsoft.com/office/drawing/2014/main" id="{8FF7B1E8-6C13-4093-8839-F7E5C140E14D}"/>
                </a:ext>
              </a:extLst>
            </p:cNvPr>
            <p:cNvCxnSpPr/>
            <p:nvPr/>
          </p:nvCxnSpPr>
          <p:spPr bwMode="auto">
            <a:xfrm>
              <a:off x="6165221" y="5335116"/>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7" name="Gerader Verbinder 66">
              <a:extLst>
                <a:ext uri="{FF2B5EF4-FFF2-40B4-BE49-F238E27FC236}">
                  <a16:creationId xmlns:a16="http://schemas.microsoft.com/office/drawing/2014/main" id="{71A73490-0CF6-4134-8A78-9781EE923F6B}"/>
                </a:ext>
              </a:extLst>
            </p:cNvPr>
            <p:cNvCxnSpPr/>
            <p:nvPr/>
          </p:nvCxnSpPr>
          <p:spPr bwMode="auto">
            <a:xfrm>
              <a:off x="6165221" y="5407124"/>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8" name="Gerader Verbinder 67">
              <a:extLst>
                <a:ext uri="{FF2B5EF4-FFF2-40B4-BE49-F238E27FC236}">
                  <a16:creationId xmlns:a16="http://schemas.microsoft.com/office/drawing/2014/main" id="{E6147ACD-2184-47B6-B9F4-4306D95AA1F9}"/>
                </a:ext>
              </a:extLst>
            </p:cNvPr>
            <p:cNvCxnSpPr/>
            <p:nvPr/>
          </p:nvCxnSpPr>
          <p:spPr bwMode="auto">
            <a:xfrm>
              <a:off x="6165221" y="4786610"/>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9" name="Gerader Verbinder 68">
              <a:extLst>
                <a:ext uri="{FF2B5EF4-FFF2-40B4-BE49-F238E27FC236}">
                  <a16:creationId xmlns:a16="http://schemas.microsoft.com/office/drawing/2014/main" id="{F7D473C9-571B-474A-9221-302DE8B3B599}"/>
                </a:ext>
              </a:extLst>
            </p:cNvPr>
            <p:cNvCxnSpPr/>
            <p:nvPr/>
          </p:nvCxnSpPr>
          <p:spPr bwMode="auto">
            <a:xfrm>
              <a:off x="6165221" y="4706094"/>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70" name="Textfeld 69">
            <a:extLst>
              <a:ext uri="{FF2B5EF4-FFF2-40B4-BE49-F238E27FC236}">
                <a16:creationId xmlns:a16="http://schemas.microsoft.com/office/drawing/2014/main" id="{B8259B70-7682-4A7F-AB82-1A4DD57D765F}"/>
              </a:ext>
            </a:extLst>
          </p:cNvPr>
          <p:cNvSpPr txBox="1"/>
          <p:nvPr/>
        </p:nvSpPr>
        <p:spPr>
          <a:xfrm>
            <a:off x="10008205" y="5495102"/>
            <a:ext cx="582990" cy="360040"/>
          </a:xfrm>
          <a:prstGeom prst="rect">
            <a:avLst/>
          </a:prstGeom>
          <a:noFill/>
        </p:spPr>
        <p:txBody>
          <a:bodyPr wrap="square" lIns="0" tIns="0" rIns="0" bIns="0" rtlCol="0">
            <a:noAutofit/>
          </a:bodyPr>
          <a:lstStyle/>
          <a:p>
            <a:pPr>
              <a:buClr>
                <a:schemeClr val="tx1"/>
              </a:buClr>
              <a:buSzPct val="101000"/>
            </a:pPr>
            <a:r>
              <a:rPr lang="de-DE" sz="1800" b="1" dirty="0">
                <a:solidFill>
                  <a:schemeClr val="bg1"/>
                </a:solidFill>
                <a:effectLst>
                  <a:outerShdw blurRad="38100" dist="38100" dir="2700000" algn="tl">
                    <a:srgbClr val="000000">
                      <a:alpha val="43137"/>
                    </a:srgbClr>
                  </a:outerShdw>
                </a:effectLst>
              </a:rPr>
              <a:t>0 %</a:t>
            </a:r>
          </a:p>
        </p:txBody>
      </p:sp>
      <p:sp>
        <p:nvSpPr>
          <p:cNvPr id="40" name="Textfeld 39">
            <a:extLst>
              <a:ext uri="{FF2B5EF4-FFF2-40B4-BE49-F238E27FC236}">
                <a16:creationId xmlns:a16="http://schemas.microsoft.com/office/drawing/2014/main" id="{A3C11E1E-15E6-4953-B5B1-3729DF3C5635}"/>
              </a:ext>
            </a:extLst>
          </p:cNvPr>
          <p:cNvSpPr txBox="1"/>
          <p:nvPr/>
        </p:nvSpPr>
        <p:spPr>
          <a:xfrm>
            <a:off x="1733311" y="4437112"/>
            <a:ext cx="703026" cy="360040"/>
          </a:xfrm>
          <a:prstGeom prst="rect">
            <a:avLst/>
          </a:prstGeom>
          <a:noFill/>
        </p:spPr>
        <p:txBody>
          <a:bodyPr wrap="square" lIns="0" tIns="0" rIns="0" bIns="0" rtlCol="0">
            <a:noAutofit/>
          </a:bodyPr>
          <a:lstStyle/>
          <a:p>
            <a:pPr>
              <a:buClr>
                <a:schemeClr val="tx1"/>
              </a:buClr>
              <a:buSzPct val="101000"/>
            </a:pPr>
            <a:r>
              <a:rPr lang="de-DE" sz="1800" b="1" dirty="0">
                <a:solidFill>
                  <a:schemeClr val="bg1"/>
                </a:solidFill>
                <a:effectLst>
                  <a:outerShdw blurRad="38100" dist="38100" dir="2700000" algn="tl">
                    <a:srgbClr val="000000">
                      <a:alpha val="43137"/>
                    </a:srgbClr>
                  </a:outerShdw>
                </a:effectLst>
              </a:rPr>
              <a:t>80%</a:t>
            </a:r>
          </a:p>
        </p:txBody>
      </p:sp>
      <p:sp>
        <p:nvSpPr>
          <p:cNvPr id="41" name="Textfeld 40">
            <a:extLst>
              <a:ext uri="{FF2B5EF4-FFF2-40B4-BE49-F238E27FC236}">
                <a16:creationId xmlns:a16="http://schemas.microsoft.com/office/drawing/2014/main" id="{7C454821-3010-4C13-99B5-A30401C4EC9F}"/>
              </a:ext>
            </a:extLst>
          </p:cNvPr>
          <p:cNvSpPr txBox="1"/>
          <p:nvPr/>
        </p:nvSpPr>
        <p:spPr>
          <a:xfrm>
            <a:off x="9888169" y="4437112"/>
            <a:ext cx="703026" cy="360040"/>
          </a:xfrm>
          <a:prstGeom prst="rect">
            <a:avLst/>
          </a:prstGeom>
          <a:noFill/>
        </p:spPr>
        <p:txBody>
          <a:bodyPr wrap="square" lIns="0" tIns="0" rIns="0" bIns="0" rtlCol="0">
            <a:noAutofit/>
          </a:bodyPr>
          <a:lstStyle/>
          <a:p>
            <a:pPr>
              <a:buClr>
                <a:schemeClr val="tx1"/>
              </a:buClr>
              <a:buSzPct val="101000"/>
            </a:pPr>
            <a:r>
              <a:rPr lang="de-DE" sz="1800" b="1" dirty="0">
                <a:solidFill>
                  <a:schemeClr val="bg1"/>
                </a:solidFill>
                <a:effectLst>
                  <a:outerShdw blurRad="38100" dist="38100" dir="2700000" algn="tl">
                    <a:srgbClr val="000000">
                      <a:alpha val="43137"/>
                    </a:srgbClr>
                  </a:outerShdw>
                </a:effectLst>
              </a:rPr>
              <a:t>80 %</a:t>
            </a:r>
          </a:p>
        </p:txBody>
      </p:sp>
      <p:grpSp>
        <p:nvGrpSpPr>
          <p:cNvPr id="42" name="Gruppieren 41">
            <a:extLst>
              <a:ext uri="{FF2B5EF4-FFF2-40B4-BE49-F238E27FC236}">
                <a16:creationId xmlns:a16="http://schemas.microsoft.com/office/drawing/2014/main" id="{67B542A6-3BA8-4C46-9DD1-FAE294DE7ABB}"/>
              </a:ext>
            </a:extLst>
          </p:cNvPr>
          <p:cNvGrpSpPr/>
          <p:nvPr/>
        </p:nvGrpSpPr>
        <p:grpSpPr>
          <a:xfrm>
            <a:off x="2599249" y="4515169"/>
            <a:ext cx="379928" cy="1289215"/>
            <a:chOff x="6116287" y="4548682"/>
            <a:chExt cx="195737" cy="1046073"/>
          </a:xfrm>
          <a:effectLst>
            <a:outerShdw blurRad="63500" sx="102000" sy="102000" algn="ctr" rotWithShape="0">
              <a:prstClr val="black">
                <a:alpha val="40000"/>
              </a:prstClr>
            </a:outerShdw>
          </a:effectLst>
        </p:grpSpPr>
        <p:sp>
          <p:nvSpPr>
            <p:cNvPr id="72" name="Pfeil: nach oben und unten 71">
              <a:extLst>
                <a:ext uri="{FF2B5EF4-FFF2-40B4-BE49-F238E27FC236}">
                  <a16:creationId xmlns:a16="http://schemas.microsoft.com/office/drawing/2014/main" id="{9FA62AF3-4547-4F5B-A3FE-EE24AA9AC91A}"/>
                </a:ext>
              </a:extLst>
            </p:cNvPr>
            <p:cNvSpPr/>
            <p:nvPr/>
          </p:nvSpPr>
          <p:spPr bwMode="auto">
            <a:xfrm>
              <a:off x="6116287" y="4548682"/>
              <a:ext cx="195737" cy="1046073"/>
            </a:xfrm>
            <a:prstGeom prst="upDownArrow">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latin typeface="Arial" pitchFamily="34" charset="0"/>
                <a:cs typeface="Arial" pitchFamily="34" charset="0"/>
              </a:endParaRPr>
            </a:p>
          </p:txBody>
        </p:sp>
        <p:cxnSp>
          <p:nvCxnSpPr>
            <p:cNvPr id="73" name="Gerader Verbinder 72">
              <a:extLst>
                <a:ext uri="{FF2B5EF4-FFF2-40B4-BE49-F238E27FC236}">
                  <a16:creationId xmlns:a16="http://schemas.microsoft.com/office/drawing/2014/main" id="{E56CA84A-C2F2-43A8-9860-9BF8B7F2BEA6}"/>
                </a:ext>
              </a:extLst>
            </p:cNvPr>
            <p:cNvCxnSpPr>
              <a:cxnSpLocks/>
            </p:cNvCxnSpPr>
            <p:nvPr/>
          </p:nvCxnSpPr>
          <p:spPr bwMode="auto">
            <a:xfrm>
              <a:off x="6165221" y="5033619"/>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4" name="Gerader Verbinder 73">
              <a:extLst>
                <a:ext uri="{FF2B5EF4-FFF2-40B4-BE49-F238E27FC236}">
                  <a16:creationId xmlns:a16="http://schemas.microsoft.com/office/drawing/2014/main" id="{22CB08F0-9146-4CF2-9E85-D22776E98045}"/>
                </a:ext>
              </a:extLst>
            </p:cNvPr>
            <p:cNvCxnSpPr/>
            <p:nvPr/>
          </p:nvCxnSpPr>
          <p:spPr bwMode="auto">
            <a:xfrm>
              <a:off x="6165221" y="4951257"/>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5" name="Gerader Verbinder 74">
              <a:extLst>
                <a:ext uri="{FF2B5EF4-FFF2-40B4-BE49-F238E27FC236}">
                  <a16:creationId xmlns:a16="http://schemas.microsoft.com/office/drawing/2014/main" id="{EA792B2F-82F8-4A20-8C9E-C3B1BEB4008E}"/>
                </a:ext>
              </a:extLst>
            </p:cNvPr>
            <p:cNvCxnSpPr/>
            <p:nvPr/>
          </p:nvCxnSpPr>
          <p:spPr bwMode="auto">
            <a:xfrm>
              <a:off x="6165221" y="4863015"/>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6" name="Gerader Verbinder 75">
              <a:extLst>
                <a:ext uri="{FF2B5EF4-FFF2-40B4-BE49-F238E27FC236}">
                  <a16:creationId xmlns:a16="http://schemas.microsoft.com/office/drawing/2014/main" id="{0FC378FF-AB76-4BCC-8D18-6610ACFD26CE}"/>
                </a:ext>
              </a:extLst>
            </p:cNvPr>
            <p:cNvCxnSpPr/>
            <p:nvPr/>
          </p:nvCxnSpPr>
          <p:spPr bwMode="auto">
            <a:xfrm>
              <a:off x="6165221" y="5119092"/>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7" name="Gerader Verbinder 76">
              <a:extLst>
                <a:ext uri="{FF2B5EF4-FFF2-40B4-BE49-F238E27FC236}">
                  <a16:creationId xmlns:a16="http://schemas.microsoft.com/office/drawing/2014/main" id="{4AEEC8E8-3FB0-417E-909A-2E7850128050}"/>
                </a:ext>
              </a:extLst>
            </p:cNvPr>
            <p:cNvCxnSpPr/>
            <p:nvPr/>
          </p:nvCxnSpPr>
          <p:spPr bwMode="auto">
            <a:xfrm>
              <a:off x="6165221" y="5191100"/>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8" name="Gerader Verbinder 77">
              <a:extLst>
                <a:ext uri="{FF2B5EF4-FFF2-40B4-BE49-F238E27FC236}">
                  <a16:creationId xmlns:a16="http://schemas.microsoft.com/office/drawing/2014/main" id="{AAC8DB85-56A1-4AC9-8446-B96F1E24DBDE}"/>
                </a:ext>
              </a:extLst>
            </p:cNvPr>
            <p:cNvCxnSpPr/>
            <p:nvPr/>
          </p:nvCxnSpPr>
          <p:spPr bwMode="auto">
            <a:xfrm>
              <a:off x="6165221" y="5267441"/>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9" name="Gerader Verbinder 78">
              <a:extLst>
                <a:ext uri="{FF2B5EF4-FFF2-40B4-BE49-F238E27FC236}">
                  <a16:creationId xmlns:a16="http://schemas.microsoft.com/office/drawing/2014/main" id="{215443D3-7FEC-41A3-A6BE-119FCF858DDE}"/>
                </a:ext>
              </a:extLst>
            </p:cNvPr>
            <p:cNvCxnSpPr/>
            <p:nvPr/>
          </p:nvCxnSpPr>
          <p:spPr bwMode="auto">
            <a:xfrm>
              <a:off x="6165221" y="5335116"/>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0" name="Gerader Verbinder 79">
              <a:extLst>
                <a:ext uri="{FF2B5EF4-FFF2-40B4-BE49-F238E27FC236}">
                  <a16:creationId xmlns:a16="http://schemas.microsoft.com/office/drawing/2014/main" id="{F0EB5BF6-AC7D-489B-A3DE-810234605BBF}"/>
                </a:ext>
              </a:extLst>
            </p:cNvPr>
            <p:cNvCxnSpPr/>
            <p:nvPr/>
          </p:nvCxnSpPr>
          <p:spPr bwMode="auto">
            <a:xfrm>
              <a:off x="6165221" y="5407124"/>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1" name="Gerader Verbinder 80">
              <a:extLst>
                <a:ext uri="{FF2B5EF4-FFF2-40B4-BE49-F238E27FC236}">
                  <a16:creationId xmlns:a16="http://schemas.microsoft.com/office/drawing/2014/main" id="{1CC5DC95-10C1-47D9-97DF-C1F61C24E9F8}"/>
                </a:ext>
              </a:extLst>
            </p:cNvPr>
            <p:cNvCxnSpPr/>
            <p:nvPr/>
          </p:nvCxnSpPr>
          <p:spPr bwMode="auto">
            <a:xfrm>
              <a:off x="6165221" y="4786610"/>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2" name="Gerader Verbinder 81">
              <a:extLst>
                <a:ext uri="{FF2B5EF4-FFF2-40B4-BE49-F238E27FC236}">
                  <a16:creationId xmlns:a16="http://schemas.microsoft.com/office/drawing/2014/main" id="{55F7E885-1FF3-4879-A2BA-D3676522A623}"/>
                </a:ext>
              </a:extLst>
            </p:cNvPr>
            <p:cNvCxnSpPr/>
            <p:nvPr/>
          </p:nvCxnSpPr>
          <p:spPr bwMode="auto">
            <a:xfrm>
              <a:off x="6165221" y="4706094"/>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grpSp>
        <p:nvGrpSpPr>
          <p:cNvPr id="83" name="Gruppieren 82">
            <a:extLst>
              <a:ext uri="{FF2B5EF4-FFF2-40B4-BE49-F238E27FC236}">
                <a16:creationId xmlns:a16="http://schemas.microsoft.com/office/drawing/2014/main" id="{C7CC1D6E-84DE-494E-A91D-9C843E06BDF7}"/>
              </a:ext>
            </a:extLst>
          </p:cNvPr>
          <p:cNvGrpSpPr/>
          <p:nvPr/>
        </p:nvGrpSpPr>
        <p:grpSpPr>
          <a:xfrm>
            <a:off x="9316472" y="4509120"/>
            <a:ext cx="379928" cy="1289215"/>
            <a:chOff x="6116287" y="4548682"/>
            <a:chExt cx="195737" cy="1046073"/>
          </a:xfrm>
          <a:effectLst>
            <a:outerShdw blurRad="63500" sx="102000" sy="102000" algn="ctr" rotWithShape="0">
              <a:prstClr val="black">
                <a:alpha val="40000"/>
              </a:prstClr>
            </a:outerShdw>
          </a:effectLst>
        </p:grpSpPr>
        <p:sp>
          <p:nvSpPr>
            <p:cNvPr id="84" name="Pfeil: nach oben und unten 83">
              <a:extLst>
                <a:ext uri="{FF2B5EF4-FFF2-40B4-BE49-F238E27FC236}">
                  <a16:creationId xmlns:a16="http://schemas.microsoft.com/office/drawing/2014/main" id="{C4BF86FB-737B-4ECC-A6B9-FA825BA78E6E}"/>
                </a:ext>
              </a:extLst>
            </p:cNvPr>
            <p:cNvSpPr/>
            <p:nvPr/>
          </p:nvSpPr>
          <p:spPr bwMode="auto">
            <a:xfrm>
              <a:off x="6116287" y="4548682"/>
              <a:ext cx="195737" cy="1046073"/>
            </a:xfrm>
            <a:prstGeom prst="upDownArrow">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latin typeface="Arial" pitchFamily="34" charset="0"/>
                <a:cs typeface="Arial" pitchFamily="34" charset="0"/>
              </a:endParaRPr>
            </a:p>
          </p:txBody>
        </p:sp>
        <p:cxnSp>
          <p:nvCxnSpPr>
            <p:cNvPr id="85" name="Gerader Verbinder 84">
              <a:extLst>
                <a:ext uri="{FF2B5EF4-FFF2-40B4-BE49-F238E27FC236}">
                  <a16:creationId xmlns:a16="http://schemas.microsoft.com/office/drawing/2014/main" id="{5B652456-6A78-4EC4-A65C-4587BD6C6699}"/>
                </a:ext>
              </a:extLst>
            </p:cNvPr>
            <p:cNvCxnSpPr>
              <a:cxnSpLocks/>
            </p:cNvCxnSpPr>
            <p:nvPr/>
          </p:nvCxnSpPr>
          <p:spPr bwMode="auto">
            <a:xfrm>
              <a:off x="6165221" y="5033619"/>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6" name="Gerader Verbinder 85">
              <a:extLst>
                <a:ext uri="{FF2B5EF4-FFF2-40B4-BE49-F238E27FC236}">
                  <a16:creationId xmlns:a16="http://schemas.microsoft.com/office/drawing/2014/main" id="{B28B410F-3CFB-4EBB-A58A-402F9201BB5B}"/>
                </a:ext>
              </a:extLst>
            </p:cNvPr>
            <p:cNvCxnSpPr/>
            <p:nvPr/>
          </p:nvCxnSpPr>
          <p:spPr bwMode="auto">
            <a:xfrm>
              <a:off x="6165221" y="4951257"/>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7" name="Gerader Verbinder 86">
              <a:extLst>
                <a:ext uri="{FF2B5EF4-FFF2-40B4-BE49-F238E27FC236}">
                  <a16:creationId xmlns:a16="http://schemas.microsoft.com/office/drawing/2014/main" id="{D6360B5F-CD82-4166-A375-10E291786261}"/>
                </a:ext>
              </a:extLst>
            </p:cNvPr>
            <p:cNvCxnSpPr/>
            <p:nvPr/>
          </p:nvCxnSpPr>
          <p:spPr bwMode="auto">
            <a:xfrm>
              <a:off x="6165221" y="4863015"/>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8" name="Gerader Verbinder 87">
              <a:extLst>
                <a:ext uri="{FF2B5EF4-FFF2-40B4-BE49-F238E27FC236}">
                  <a16:creationId xmlns:a16="http://schemas.microsoft.com/office/drawing/2014/main" id="{34FF9BA7-D45E-4CCE-9358-A2A1D71FC302}"/>
                </a:ext>
              </a:extLst>
            </p:cNvPr>
            <p:cNvCxnSpPr/>
            <p:nvPr/>
          </p:nvCxnSpPr>
          <p:spPr bwMode="auto">
            <a:xfrm>
              <a:off x="6165221" y="5119092"/>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9" name="Gerader Verbinder 88">
              <a:extLst>
                <a:ext uri="{FF2B5EF4-FFF2-40B4-BE49-F238E27FC236}">
                  <a16:creationId xmlns:a16="http://schemas.microsoft.com/office/drawing/2014/main" id="{1462B04D-D925-4494-91D1-0A206C1C08F0}"/>
                </a:ext>
              </a:extLst>
            </p:cNvPr>
            <p:cNvCxnSpPr/>
            <p:nvPr/>
          </p:nvCxnSpPr>
          <p:spPr bwMode="auto">
            <a:xfrm>
              <a:off x="6165221" y="5191100"/>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90" name="Gerader Verbinder 89">
              <a:extLst>
                <a:ext uri="{FF2B5EF4-FFF2-40B4-BE49-F238E27FC236}">
                  <a16:creationId xmlns:a16="http://schemas.microsoft.com/office/drawing/2014/main" id="{DD228BF2-ECC1-4272-BE0F-C2E5C3786930}"/>
                </a:ext>
              </a:extLst>
            </p:cNvPr>
            <p:cNvCxnSpPr/>
            <p:nvPr/>
          </p:nvCxnSpPr>
          <p:spPr bwMode="auto">
            <a:xfrm>
              <a:off x="6165221" y="5267441"/>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91" name="Gerader Verbinder 90">
              <a:extLst>
                <a:ext uri="{FF2B5EF4-FFF2-40B4-BE49-F238E27FC236}">
                  <a16:creationId xmlns:a16="http://schemas.microsoft.com/office/drawing/2014/main" id="{C879CF17-7CA9-4A00-85EC-EDDBC02BD81D}"/>
                </a:ext>
              </a:extLst>
            </p:cNvPr>
            <p:cNvCxnSpPr/>
            <p:nvPr/>
          </p:nvCxnSpPr>
          <p:spPr bwMode="auto">
            <a:xfrm>
              <a:off x="6165221" y="5335116"/>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92" name="Gerader Verbinder 91">
              <a:extLst>
                <a:ext uri="{FF2B5EF4-FFF2-40B4-BE49-F238E27FC236}">
                  <a16:creationId xmlns:a16="http://schemas.microsoft.com/office/drawing/2014/main" id="{E80D9AF4-191A-4987-8BC8-34AC4518173E}"/>
                </a:ext>
              </a:extLst>
            </p:cNvPr>
            <p:cNvCxnSpPr/>
            <p:nvPr/>
          </p:nvCxnSpPr>
          <p:spPr bwMode="auto">
            <a:xfrm>
              <a:off x="6165221" y="5407124"/>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93" name="Gerader Verbinder 92">
              <a:extLst>
                <a:ext uri="{FF2B5EF4-FFF2-40B4-BE49-F238E27FC236}">
                  <a16:creationId xmlns:a16="http://schemas.microsoft.com/office/drawing/2014/main" id="{E0201057-1B4A-47FE-BAEE-D8A177C80FE3}"/>
                </a:ext>
              </a:extLst>
            </p:cNvPr>
            <p:cNvCxnSpPr/>
            <p:nvPr/>
          </p:nvCxnSpPr>
          <p:spPr bwMode="auto">
            <a:xfrm>
              <a:off x="6165221" y="4786610"/>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94" name="Gerader Verbinder 93">
              <a:extLst>
                <a:ext uri="{FF2B5EF4-FFF2-40B4-BE49-F238E27FC236}">
                  <a16:creationId xmlns:a16="http://schemas.microsoft.com/office/drawing/2014/main" id="{6963CE7F-E3BC-4C47-B818-D5197D084A4B}"/>
                </a:ext>
              </a:extLst>
            </p:cNvPr>
            <p:cNvCxnSpPr/>
            <p:nvPr/>
          </p:nvCxnSpPr>
          <p:spPr bwMode="auto">
            <a:xfrm>
              <a:off x="6165221" y="4706094"/>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95" name="Fußzeilenplatzhalter 10">
            <a:extLst>
              <a:ext uri="{FF2B5EF4-FFF2-40B4-BE49-F238E27FC236}">
                <a16:creationId xmlns:a16="http://schemas.microsoft.com/office/drawing/2014/main" id="{FA73503F-7408-4017-B2C3-DB87AE03A071}"/>
              </a:ext>
            </a:extLst>
          </p:cNvPr>
          <p:cNvSpPr txBox="1">
            <a:spLocks/>
          </p:cNvSpPr>
          <p:nvPr/>
        </p:nvSpPr>
        <p:spPr>
          <a:xfrm>
            <a:off x="623887" y="6305434"/>
            <a:ext cx="10944225" cy="222586"/>
          </a:xfrm>
          <a:prstGeom prst="rect">
            <a:avLst/>
          </a:prstGeom>
          <a:noFill/>
          <a:ln>
            <a:noFill/>
          </a:ln>
          <a:effectLst/>
        </p:spPr>
        <p:txBody>
          <a:bodyPr vert="horz" wrap="square" lIns="0" tIns="0" rIns="0" bIns="0" numCol="1" anchor="t" anchorCtr="0" compatLnSpc="1">
            <a:prstTxWarp prst="textNoShape">
              <a:avLst/>
            </a:prstTxWarp>
          </a:bodyPr>
          <a:lstStyle>
            <a:defPPr>
              <a:defRPr lang="de-DE"/>
            </a:defPPr>
            <a:lvl1pPr>
              <a:lnSpc>
                <a:spcPct val="100000"/>
              </a:lnSpc>
              <a:defRPr sz="1200" b="1">
                <a:solidFill>
                  <a:schemeClr val="tx2"/>
                </a:solidFill>
              </a:defRPr>
            </a:lvl1pPr>
            <a:lvl2pPr marL="4572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2pPr>
            <a:lvl3pPr marL="9144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3pPr>
            <a:lvl4pPr marL="13716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4pPr>
            <a:lvl5pPr marL="18288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5pPr>
            <a:lvl6pPr marL="2286000" algn="l" defTabSz="914400" rtl="0" eaLnBrk="1" latinLnBrk="0" hangingPunct="1">
              <a:defRPr sz="1600" kern="1200">
                <a:solidFill>
                  <a:schemeClr val="tx1"/>
                </a:solidFill>
                <a:latin typeface="Arial" pitchFamily="34" charset="0"/>
                <a:ea typeface="+mn-ea"/>
                <a:cs typeface="Arial" pitchFamily="34" charset="0"/>
              </a:defRPr>
            </a:lvl6pPr>
            <a:lvl7pPr marL="2743200" algn="l" defTabSz="914400" rtl="0" eaLnBrk="1" latinLnBrk="0" hangingPunct="1">
              <a:defRPr sz="1600" kern="1200">
                <a:solidFill>
                  <a:schemeClr val="tx1"/>
                </a:solidFill>
                <a:latin typeface="Arial" pitchFamily="34" charset="0"/>
                <a:ea typeface="+mn-ea"/>
                <a:cs typeface="Arial" pitchFamily="34" charset="0"/>
              </a:defRPr>
            </a:lvl7pPr>
            <a:lvl8pPr marL="3200400" algn="l" defTabSz="914400" rtl="0" eaLnBrk="1" latinLnBrk="0" hangingPunct="1">
              <a:defRPr sz="1600" kern="1200">
                <a:solidFill>
                  <a:schemeClr val="tx1"/>
                </a:solidFill>
                <a:latin typeface="Arial" pitchFamily="34" charset="0"/>
                <a:ea typeface="+mn-ea"/>
                <a:cs typeface="Arial" pitchFamily="34" charset="0"/>
              </a:defRPr>
            </a:lvl8pPr>
            <a:lvl9pPr marL="3657600" algn="l" defTabSz="914400" rtl="0" eaLnBrk="1" latinLnBrk="0" hangingPunct="1">
              <a:defRPr sz="1600" kern="1200">
                <a:solidFill>
                  <a:schemeClr val="tx1"/>
                </a:solidFill>
                <a:latin typeface="Arial" pitchFamily="34" charset="0"/>
                <a:ea typeface="+mn-ea"/>
                <a:cs typeface="Arial" pitchFamily="34" charset="0"/>
              </a:defRPr>
            </a:lvl9pPr>
          </a:lstStyle>
          <a:p>
            <a:r>
              <a:rPr lang="de-DE" altLang="de-DE" dirty="0"/>
              <a:t>SI Global Garant </a:t>
            </a:r>
            <a:r>
              <a:rPr lang="de-DE" altLang="de-DE" dirty="0" err="1"/>
              <a:t>Invest</a:t>
            </a:r>
            <a:r>
              <a:rPr lang="de-DE" altLang="de-DE" dirty="0"/>
              <a:t> | Produktgeneration 2021</a:t>
            </a:r>
          </a:p>
        </p:txBody>
      </p:sp>
      <p:sp>
        <p:nvSpPr>
          <p:cNvPr id="66" name="Titel 3">
            <a:extLst>
              <a:ext uri="{FF2B5EF4-FFF2-40B4-BE49-F238E27FC236}">
                <a16:creationId xmlns:a16="http://schemas.microsoft.com/office/drawing/2014/main" id="{9DBB64AD-A878-49F4-ABF5-814D55CCE305}"/>
              </a:ext>
            </a:extLst>
          </p:cNvPr>
          <p:cNvSpPr txBox="1">
            <a:spLocks/>
          </p:cNvSpPr>
          <p:nvPr/>
        </p:nvSpPr>
        <p:spPr>
          <a:xfrm>
            <a:off x="630000" y="522000"/>
            <a:ext cx="10956113" cy="581281"/>
          </a:xfrm>
          <a:prstGeom prst="rect">
            <a:avLst/>
          </a:prstGeom>
        </p:spPr>
        <p:txBody>
          <a:bodyPr/>
          <a:lstStyle>
            <a:lvl1pPr algn="l" rtl="0" eaLnBrk="1" fontAlgn="base" hangingPunct="1">
              <a:lnSpc>
                <a:spcPct val="110000"/>
              </a:lnSpc>
              <a:spcBef>
                <a:spcPct val="0"/>
              </a:spcBef>
              <a:spcAft>
                <a:spcPct val="0"/>
              </a:spcAft>
              <a:defRPr sz="3600" b="1">
                <a:solidFill>
                  <a:schemeClr val="tx2"/>
                </a:solidFill>
                <a:latin typeface="+mj-lt"/>
                <a:ea typeface="+mj-ea"/>
                <a:cs typeface="+mj-cs"/>
              </a:defRPr>
            </a:lvl1pPr>
            <a:lvl2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2pPr>
            <a:lvl3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3pPr>
            <a:lvl4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4pPr>
            <a:lvl5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5pPr>
            <a:lvl6pPr marL="422041"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6pPr>
            <a:lvl7pPr marL="844083"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7pPr>
            <a:lvl8pPr marL="1266124"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8pPr>
            <a:lvl9pPr marL="1688165"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9pPr>
          </a:lstStyle>
          <a:p>
            <a:r>
              <a:rPr lang="de-DE" sz="3000" kern="0" dirty="0"/>
              <a:t>Weniger Garantie heißt nicht weniger Sicherheit</a:t>
            </a:r>
          </a:p>
        </p:txBody>
      </p:sp>
      <p:sp>
        <p:nvSpPr>
          <p:cNvPr id="71" name="Textplatzhalter 19">
            <a:extLst>
              <a:ext uri="{FF2B5EF4-FFF2-40B4-BE49-F238E27FC236}">
                <a16:creationId xmlns:a16="http://schemas.microsoft.com/office/drawing/2014/main" id="{84C15707-140F-4015-A932-AC63BAD56EFB}"/>
              </a:ext>
            </a:extLst>
          </p:cNvPr>
          <p:cNvSpPr txBox="1">
            <a:spLocks/>
          </p:cNvSpPr>
          <p:nvPr/>
        </p:nvSpPr>
        <p:spPr>
          <a:xfrm>
            <a:off x="630000" y="1116000"/>
            <a:ext cx="10944226" cy="525518"/>
          </a:xfrm>
          <a:prstGeom prst="rect">
            <a:avLst/>
          </a:prstGeom>
        </p:spPr>
        <p:txBody>
          <a:bodyPr/>
          <a:lstStyle>
            <a:lvl1pPr algn="l" rtl="0" eaLnBrk="1" fontAlgn="base" hangingPunct="1">
              <a:spcBef>
                <a:spcPct val="20000"/>
              </a:spcBef>
              <a:spcAft>
                <a:spcPct val="0"/>
              </a:spcAft>
              <a:defRPr sz="18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2pPr>
            <a:lvl3pPr marL="331185"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3pPr>
            <a:lvl4pPr marL="496778"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4pPr>
            <a:lvl5pPr marL="662370"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5pPr>
            <a:lvl6pPr marL="1084412"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6pPr>
            <a:lvl7pPr marL="1506453"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7pPr>
            <a:lvl8pPr marL="1928494"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8pPr>
            <a:lvl9pPr marL="2350536"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9pPr>
          </a:lstStyle>
          <a:p>
            <a:pPr>
              <a:lnSpc>
                <a:spcPct val="100000"/>
              </a:lnSpc>
            </a:pPr>
            <a:r>
              <a:rPr lang="de-DE" kern="0" dirty="0"/>
              <a:t>Bei </a:t>
            </a:r>
            <a:r>
              <a:rPr lang="de-DE" u="sng" kern="0" dirty="0"/>
              <a:t>uns</a:t>
            </a:r>
            <a:r>
              <a:rPr lang="de-DE" kern="0" dirty="0"/>
              <a:t> entscheidet der Kunde!</a:t>
            </a:r>
          </a:p>
        </p:txBody>
      </p:sp>
    </p:spTree>
    <p:extLst>
      <p:ext uri="{BB962C8B-B14F-4D97-AF65-F5344CB8AC3E}">
        <p14:creationId xmlns:p14="http://schemas.microsoft.com/office/powerpoint/2010/main" val="1760089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4457C38A-5816-476F-BD04-9F144EE2D131}"/>
              </a:ext>
            </a:extLst>
          </p:cNvPr>
          <p:cNvSpPr/>
          <p:nvPr/>
        </p:nvSpPr>
        <p:spPr bwMode="auto">
          <a:xfrm>
            <a:off x="6239706" y="1077729"/>
            <a:ext cx="4416644" cy="2486293"/>
          </a:xfrm>
          <a:prstGeom prst="rect">
            <a:avLst/>
          </a:prstGeom>
          <a:solidFill>
            <a:srgbClr val="415E7C"/>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2800" b="1"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Ablaufmanagement+</a:t>
            </a:r>
          </a:p>
        </p:txBody>
      </p:sp>
      <p:sp>
        <p:nvSpPr>
          <p:cNvPr id="5" name="Rechteck 4">
            <a:extLst>
              <a:ext uri="{FF2B5EF4-FFF2-40B4-BE49-F238E27FC236}">
                <a16:creationId xmlns:a16="http://schemas.microsoft.com/office/drawing/2014/main" id="{32C22F2F-1B18-44F0-98CD-E56A6FDFD7D9}"/>
              </a:ext>
            </a:extLst>
          </p:cNvPr>
          <p:cNvSpPr/>
          <p:nvPr/>
        </p:nvSpPr>
        <p:spPr bwMode="auto">
          <a:xfrm>
            <a:off x="1550033" y="4062741"/>
            <a:ext cx="9153614" cy="1782532"/>
          </a:xfrm>
          <a:prstGeom prst="rect">
            <a:avLst/>
          </a:prstGeom>
          <a:solidFill>
            <a:schemeClr val="tx2"/>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r>
              <a:rPr lang="de-DE" sz="2400" b="1" dirty="0">
                <a:solidFill>
                  <a:schemeClr val="bg1"/>
                </a:solidFill>
                <a:effectLst>
                  <a:outerShdw blurRad="38100" dist="38100" dir="2700000" algn="tl">
                    <a:srgbClr val="000000">
                      <a:alpha val="43137"/>
                    </a:srgbClr>
                  </a:outerShdw>
                </a:effectLst>
              </a:rPr>
              <a:t>vereinbartes Garantieniveau</a:t>
            </a:r>
          </a:p>
        </p:txBody>
      </p:sp>
      <p:sp>
        <p:nvSpPr>
          <p:cNvPr id="11" name="Freihandform: Form 10">
            <a:extLst>
              <a:ext uri="{FF2B5EF4-FFF2-40B4-BE49-F238E27FC236}">
                <a16:creationId xmlns:a16="http://schemas.microsoft.com/office/drawing/2014/main" id="{FEA47789-3595-4253-96F8-683C338D2178}"/>
              </a:ext>
            </a:extLst>
          </p:cNvPr>
          <p:cNvSpPr/>
          <p:nvPr/>
        </p:nvSpPr>
        <p:spPr bwMode="auto">
          <a:xfrm>
            <a:off x="1146404" y="2804430"/>
            <a:ext cx="5835650" cy="1503600"/>
          </a:xfrm>
          <a:custGeom>
            <a:avLst/>
            <a:gdLst>
              <a:gd name="connsiteX0" fmla="*/ 6350 w 5835650"/>
              <a:gd name="connsiteY0" fmla="*/ 0 h 2654300"/>
              <a:gd name="connsiteX1" fmla="*/ 5835650 w 5835650"/>
              <a:gd name="connsiteY1" fmla="*/ 6350 h 2654300"/>
              <a:gd name="connsiteX2" fmla="*/ 5835650 w 5835650"/>
              <a:gd name="connsiteY2" fmla="*/ 2647950 h 2654300"/>
              <a:gd name="connsiteX3" fmla="*/ 609600 w 5835650"/>
              <a:gd name="connsiteY3" fmla="*/ 2654300 h 2654300"/>
              <a:gd name="connsiteX4" fmla="*/ 603250 w 5835650"/>
              <a:gd name="connsiteY4" fmla="*/ 2559050 h 2654300"/>
              <a:gd name="connsiteX5" fmla="*/ 177800 w 5835650"/>
              <a:gd name="connsiteY5" fmla="*/ 2559050 h 2654300"/>
              <a:gd name="connsiteX6" fmla="*/ 184150 w 5835650"/>
              <a:gd name="connsiteY6" fmla="*/ 2127250 h 2654300"/>
              <a:gd name="connsiteX7" fmla="*/ 0 w 5835650"/>
              <a:gd name="connsiteY7" fmla="*/ 2127250 h 2654300"/>
              <a:gd name="connsiteX8" fmla="*/ 12700 w 5835650"/>
              <a:gd name="connsiteY8" fmla="*/ 2019300 h 2654300"/>
              <a:gd name="connsiteX9" fmla="*/ 171450 w 5835650"/>
              <a:gd name="connsiteY9" fmla="*/ 2025650 h 2654300"/>
              <a:gd name="connsiteX10" fmla="*/ 171450 w 5835650"/>
              <a:gd name="connsiteY10" fmla="*/ 1581150 h 265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5650" h="2654300">
                <a:moveTo>
                  <a:pt x="6350" y="0"/>
                </a:moveTo>
                <a:lnTo>
                  <a:pt x="5835650" y="6350"/>
                </a:lnTo>
                <a:lnTo>
                  <a:pt x="5835650" y="2647950"/>
                </a:lnTo>
                <a:lnTo>
                  <a:pt x="609600" y="2654300"/>
                </a:lnTo>
                <a:lnTo>
                  <a:pt x="603250" y="2559050"/>
                </a:lnTo>
                <a:lnTo>
                  <a:pt x="177800" y="2559050"/>
                </a:lnTo>
                <a:cubicBezTo>
                  <a:pt x="179917" y="2415117"/>
                  <a:pt x="182033" y="2271183"/>
                  <a:pt x="184150" y="2127250"/>
                </a:cubicBezTo>
                <a:lnTo>
                  <a:pt x="0" y="2127250"/>
                </a:lnTo>
                <a:lnTo>
                  <a:pt x="12700" y="2019300"/>
                </a:lnTo>
                <a:lnTo>
                  <a:pt x="171450" y="2025650"/>
                </a:lnTo>
                <a:lnTo>
                  <a:pt x="171450" y="1581150"/>
                </a:lnTo>
              </a:path>
            </a:pathLst>
          </a:custGeom>
          <a:no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600" b="0" i="0" u="none" strike="noStrike" cap="none" normalizeH="0" baseline="0">
              <a:ln>
                <a:noFill/>
              </a:ln>
              <a:solidFill>
                <a:schemeClr val="tx1"/>
              </a:solidFill>
              <a:effectLst/>
              <a:latin typeface="Arial" pitchFamily="34" charset="0"/>
              <a:cs typeface="Arial" pitchFamily="34" charset="0"/>
            </a:endParaRPr>
          </a:p>
        </p:txBody>
      </p:sp>
      <p:sp>
        <p:nvSpPr>
          <p:cNvPr id="3" name="Textfeld 2">
            <a:extLst>
              <a:ext uri="{FF2B5EF4-FFF2-40B4-BE49-F238E27FC236}">
                <a16:creationId xmlns:a16="http://schemas.microsoft.com/office/drawing/2014/main" id="{B4EDA87C-F926-472B-80B0-D5ED149D23A8}"/>
              </a:ext>
            </a:extLst>
          </p:cNvPr>
          <p:cNvSpPr txBox="1"/>
          <p:nvPr/>
        </p:nvSpPr>
        <p:spPr>
          <a:xfrm>
            <a:off x="1853347" y="5505751"/>
            <a:ext cx="582990" cy="360040"/>
          </a:xfrm>
          <a:prstGeom prst="rect">
            <a:avLst/>
          </a:prstGeom>
          <a:noFill/>
        </p:spPr>
        <p:txBody>
          <a:bodyPr wrap="square" lIns="0" tIns="0" rIns="0" bIns="0" rtlCol="0">
            <a:noAutofit/>
          </a:bodyPr>
          <a:lstStyle/>
          <a:p>
            <a:pPr>
              <a:buClr>
                <a:schemeClr val="tx1"/>
              </a:buClr>
              <a:buSzPct val="101000"/>
            </a:pPr>
            <a:r>
              <a:rPr lang="de-DE" sz="1800" b="1" dirty="0">
                <a:solidFill>
                  <a:schemeClr val="bg1"/>
                </a:solidFill>
                <a:effectLst>
                  <a:outerShdw blurRad="38100" dist="38100" dir="2700000" algn="tl">
                    <a:srgbClr val="000000">
                      <a:alpha val="43137"/>
                    </a:srgbClr>
                  </a:outerShdw>
                </a:effectLst>
              </a:rPr>
              <a:t>0 %</a:t>
            </a:r>
          </a:p>
        </p:txBody>
      </p:sp>
      <p:sp>
        <p:nvSpPr>
          <p:cNvPr id="27" name="Textfeld 26">
            <a:extLst>
              <a:ext uri="{FF2B5EF4-FFF2-40B4-BE49-F238E27FC236}">
                <a16:creationId xmlns:a16="http://schemas.microsoft.com/office/drawing/2014/main" id="{CA751C60-310F-4737-8C22-A77CA5485B42}"/>
              </a:ext>
            </a:extLst>
          </p:cNvPr>
          <p:cNvSpPr txBox="1"/>
          <p:nvPr/>
        </p:nvSpPr>
        <p:spPr>
          <a:xfrm>
            <a:off x="1733311" y="4114958"/>
            <a:ext cx="703026" cy="360040"/>
          </a:xfrm>
          <a:prstGeom prst="rect">
            <a:avLst/>
          </a:prstGeom>
          <a:noFill/>
        </p:spPr>
        <p:txBody>
          <a:bodyPr wrap="square" lIns="0" tIns="0" rIns="0" bIns="0" rtlCol="0">
            <a:noAutofit/>
          </a:bodyPr>
          <a:lstStyle/>
          <a:p>
            <a:pPr>
              <a:buClr>
                <a:schemeClr val="tx1"/>
              </a:buClr>
              <a:buSzPct val="101000"/>
            </a:pPr>
            <a:r>
              <a:rPr lang="de-DE" sz="1800" b="1" dirty="0">
                <a:solidFill>
                  <a:srgbClr val="676F7F"/>
                </a:solidFill>
                <a:effectLst>
                  <a:outerShdw blurRad="38100" dist="38100" dir="2700000" algn="tl">
                    <a:srgbClr val="000000">
                      <a:alpha val="43137"/>
                    </a:srgbClr>
                  </a:outerShdw>
                </a:effectLst>
              </a:rPr>
              <a:t>100 %</a:t>
            </a:r>
          </a:p>
        </p:txBody>
      </p:sp>
      <p:grpSp>
        <p:nvGrpSpPr>
          <p:cNvPr id="43" name="Gruppieren 42">
            <a:extLst>
              <a:ext uri="{FF2B5EF4-FFF2-40B4-BE49-F238E27FC236}">
                <a16:creationId xmlns:a16="http://schemas.microsoft.com/office/drawing/2014/main" id="{44BE8C73-F0BE-4C75-B4D3-1AF7B4638652}"/>
              </a:ext>
            </a:extLst>
          </p:cNvPr>
          <p:cNvGrpSpPr/>
          <p:nvPr/>
        </p:nvGrpSpPr>
        <p:grpSpPr>
          <a:xfrm>
            <a:off x="9313995" y="4069202"/>
            <a:ext cx="379928" cy="1740078"/>
            <a:chOff x="6116287" y="4548682"/>
            <a:chExt cx="195737" cy="1046073"/>
          </a:xfrm>
          <a:solidFill>
            <a:srgbClr val="CDCDCD"/>
          </a:solidFill>
          <a:effectLst>
            <a:outerShdw blurRad="63500" sx="102000" sy="102000" algn="ctr" rotWithShape="0">
              <a:prstClr val="black">
                <a:alpha val="40000"/>
              </a:prstClr>
            </a:outerShdw>
          </a:effectLst>
        </p:grpSpPr>
        <p:sp>
          <p:nvSpPr>
            <p:cNvPr id="44" name="Pfeil: nach oben und unten 43">
              <a:extLst>
                <a:ext uri="{FF2B5EF4-FFF2-40B4-BE49-F238E27FC236}">
                  <a16:creationId xmlns:a16="http://schemas.microsoft.com/office/drawing/2014/main" id="{770324C4-4D0D-4D6C-AB4F-179B794F2768}"/>
                </a:ext>
              </a:extLst>
            </p:cNvPr>
            <p:cNvSpPr/>
            <p:nvPr/>
          </p:nvSpPr>
          <p:spPr bwMode="auto">
            <a:xfrm>
              <a:off x="6116287" y="4548682"/>
              <a:ext cx="195737" cy="1046073"/>
            </a:xfrm>
            <a:prstGeom prst="upDownArrow">
              <a:avLst/>
            </a:prstGeom>
            <a:grp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latin typeface="Arial" pitchFamily="34" charset="0"/>
                <a:cs typeface="Arial" pitchFamily="34" charset="0"/>
              </a:endParaRPr>
            </a:p>
          </p:txBody>
        </p:sp>
        <p:cxnSp>
          <p:nvCxnSpPr>
            <p:cNvPr id="45" name="Gerader Verbinder 44">
              <a:extLst>
                <a:ext uri="{FF2B5EF4-FFF2-40B4-BE49-F238E27FC236}">
                  <a16:creationId xmlns:a16="http://schemas.microsoft.com/office/drawing/2014/main" id="{F6D9CDE9-01B8-467C-B933-CF73D0EB4485}"/>
                </a:ext>
              </a:extLst>
            </p:cNvPr>
            <p:cNvCxnSpPr>
              <a:cxnSpLocks/>
            </p:cNvCxnSpPr>
            <p:nvPr/>
          </p:nvCxnSpPr>
          <p:spPr bwMode="auto">
            <a:xfrm>
              <a:off x="6165221" y="5033619"/>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6" name="Gerader Verbinder 45">
              <a:extLst>
                <a:ext uri="{FF2B5EF4-FFF2-40B4-BE49-F238E27FC236}">
                  <a16:creationId xmlns:a16="http://schemas.microsoft.com/office/drawing/2014/main" id="{9CDA41E2-DA9D-41BA-9BBF-D74505CFC496}"/>
                </a:ext>
              </a:extLst>
            </p:cNvPr>
            <p:cNvCxnSpPr/>
            <p:nvPr/>
          </p:nvCxnSpPr>
          <p:spPr bwMode="auto">
            <a:xfrm>
              <a:off x="6165221" y="4951257"/>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7" name="Gerader Verbinder 46">
              <a:extLst>
                <a:ext uri="{FF2B5EF4-FFF2-40B4-BE49-F238E27FC236}">
                  <a16:creationId xmlns:a16="http://schemas.microsoft.com/office/drawing/2014/main" id="{CD9C80F0-9E21-43F5-9345-ECC2909D0935}"/>
                </a:ext>
              </a:extLst>
            </p:cNvPr>
            <p:cNvCxnSpPr/>
            <p:nvPr/>
          </p:nvCxnSpPr>
          <p:spPr bwMode="auto">
            <a:xfrm>
              <a:off x="6165221" y="4863015"/>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8" name="Gerader Verbinder 47">
              <a:extLst>
                <a:ext uri="{FF2B5EF4-FFF2-40B4-BE49-F238E27FC236}">
                  <a16:creationId xmlns:a16="http://schemas.microsoft.com/office/drawing/2014/main" id="{146C5756-8DAF-4ACF-879C-674BD70B7EC6}"/>
                </a:ext>
              </a:extLst>
            </p:cNvPr>
            <p:cNvCxnSpPr/>
            <p:nvPr/>
          </p:nvCxnSpPr>
          <p:spPr bwMode="auto">
            <a:xfrm>
              <a:off x="6165221" y="5119092"/>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9" name="Gerader Verbinder 48">
              <a:extLst>
                <a:ext uri="{FF2B5EF4-FFF2-40B4-BE49-F238E27FC236}">
                  <a16:creationId xmlns:a16="http://schemas.microsoft.com/office/drawing/2014/main" id="{8AFAEC45-F715-4242-9BCB-D0834D40F4E9}"/>
                </a:ext>
              </a:extLst>
            </p:cNvPr>
            <p:cNvCxnSpPr/>
            <p:nvPr/>
          </p:nvCxnSpPr>
          <p:spPr bwMode="auto">
            <a:xfrm>
              <a:off x="6165221" y="5191100"/>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0" name="Gerader Verbinder 49">
              <a:extLst>
                <a:ext uri="{FF2B5EF4-FFF2-40B4-BE49-F238E27FC236}">
                  <a16:creationId xmlns:a16="http://schemas.microsoft.com/office/drawing/2014/main" id="{1A27D501-5733-4B47-A4F8-FB3AB1A27E2E}"/>
                </a:ext>
              </a:extLst>
            </p:cNvPr>
            <p:cNvCxnSpPr/>
            <p:nvPr/>
          </p:nvCxnSpPr>
          <p:spPr bwMode="auto">
            <a:xfrm>
              <a:off x="6165221" y="5267441"/>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1" name="Gerader Verbinder 50">
              <a:extLst>
                <a:ext uri="{FF2B5EF4-FFF2-40B4-BE49-F238E27FC236}">
                  <a16:creationId xmlns:a16="http://schemas.microsoft.com/office/drawing/2014/main" id="{31C5576E-1A8A-4F9D-9154-2982E85D152A}"/>
                </a:ext>
              </a:extLst>
            </p:cNvPr>
            <p:cNvCxnSpPr/>
            <p:nvPr/>
          </p:nvCxnSpPr>
          <p:spPr bwMode="auto">
            <a:xfrm>
              <a:off x="6165221" y="5335116"/>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2" name="Gerader Verbinder 51">
              <a:extLst>
                <a:ext uri="{FF2B5EF4-FFF2-40B4-BE49-F238E27FC236}">
                  <a16:creationId xmlns:a16="http://schemas.microsoft.com/office/drawing/2014/main" id="{83678846-48DB-40A4-B849-94C000D70DA1}"/>
                </a:ext>
              </a:extLst>
            </p:cNvPr>
            <p:cNvCxnSpPr/>
            <p:nvPr/>
          </p:nvCxnSpPr>
          <p:spPr bwMode="auto">
            <a:xfrm>
              <a:off x="6165221" y="5407124"/>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3" name="Gerader Verbinder 52">
              <a:extLst>
                <a:ext uri="{FF2B5EF4-FFF2-40B4-BE49-F238E27FC236}">
                  <a16:creationId xmlns:a16="http://schemas.microsoft.com/office/drawing/2014/main" id="{5A8F3B92-1DE4-454E-8B84-6D87E123ED18}"/>
                </a:ext>
              </a:extLst>
            </p:cNvPr>
            <p:cNvCxnSpPr/>
            <p:nvPr/>
          </p:nvCxnSpPr>
          <p:spPr bwMode="auto">
            <a:xfrm>
              <a:off x="6165221" y="4786610"/>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4" name="Gerader Verbinder 53">
              <a:extLst>
                <a:ext uri="{FF2B5EF4-FFF2-40B4-BE49-F238E27FC236}">
                  <a16:creationId xmlns:a16="http://schemas.microsoft.com/office/drawing/2014/main" id="{CAFB1311-EC73-48E4-99EA-4C326E00260F}"/>
                </a:ext>
              </a:extLst>
            </p:cNvPr>
            <p:cNvCxnSpPr/>
            <p:nvPr/>
          </p:nvCxnSpPr>
          <p:spPr bwMode="auto">
            <a:xfrm>
              <a:off x="6165221" y="4706094"/>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55" name="Textfeld 54">
            <a:extLst>
              <a:ext uri="{FF2B5EF4-FFF2-40B4-BE49-F238E27FC236}">
                <a16:creationId xmlns:a16="http://schemas.microsoft.com/office/drawing/2014/main" id="{50340E4A-4FD8-408E-BB89-FD8BC8CCF5ED}"/>
              </a:ext>
            </a:extLst>
          </p:cNvPr>
          <p:cNvSpPr txBox="1"/>
          <p:nvPr/>
        </p:nvSpPr>
        <p:spPr>
          <a:xfrm>
            <a:off x="1461443" y="4403952"/>
            <a:ext cx="2175972" cy="400339"/>
          </a:xfrm>
          <a:prstGeom prst="rect">
            <a:avLst/>
          </a:prstGeom>
          <a:noFill/>
        </p:spPr>
        <p:txBody>
          <a:bodyPr wrap="square" lIns="0" tIns="0" rIns="0" bIns="0" rtlCol="0">
            <a:noAutofit/>
          </a:bodyPr>
          <a:lstStyle/>
          <a:p>
            <a:pPr marL="171450" indent="-171450" algn="l">
              <a:buClr>
                <a:schemeClr val="bg1"/>
              </a:buClr>
              <a:buSzPct val="100000"/>
              <a:buFont typeface="Wingdings" panose="05000000000000000000" pitchFamily="2" charset="2"/>
              <a:buChar char="ü"/>
            </a:pPr>
            <a:endParaRPr lang="de-DE" sz="1200" dirty="0">
              <a:solidFill>
                <a:schemeClr val="bg1"/>
              </a:solidFill>
              <a:effectLst>
                <a:outerShdw blurRad="38100" dist="38100" dir="2700000" algn="tl">
                  <a:srgbClr val="000000">
                    <a:alpha val="43137"/>
                  </a:srgbClr>
                </a:outerShdw>
              </a:effectLst>
            </a:endParaRPr>
          </a:p>
        </p:txBody>
      </p:sp>
      <p:sp>
        <p:nvSpPr>
          <p:cNvPr id="56" name="Textfeld 55">
            <a:extLst>
              <a:ext uri="{FF2B5EF4-FFF2-40B4-BE49-F238E27FC236}">
                <a16:creationId xmlns:a16="http://schemas.microsoft.com/office/drawing/2014/main" id="{D8B00EB9-EE1F-4B99-B2F3-A163A45E0B83}"/>
              </a:ext>
            </a:extLst>
          </p:cNvPr>
          <p:cNvSpPr txBox="1"/>
          <p:nvPr/>
        </p:nvSpPr>
        <p:spPr>
          <a:xfrm>
            <a:off x="3686246" y="5166281"/>
            <a:ext cx="4996547" cy="532389"/>
          </a:xfrm>
          <a:prstGeom prst="rect">
            <a:avLst/>
          </a:prstGeom>
          <a:noFill/>
        </p:spPr>
        <p:txBody>
          <a:bodyPr wrap="square" lIns="0" tIns="0" rIns="0" bIns="0" rtlCol="0">
            <a:noAutofit/>
          </a:bodyPr>
          <a:lstStyle/>
          <a:p>
            <a:pPr marL="171450" indent="-171450" algn="l">
              <a:buClr>
                <a:schemeClr val="bg1"/>
              </a:buClr>
              <a:buSzPct val="100000"/>
              <a:buFont typeface="Wingdings" panose="05000000000000000000" pitchFamily="2" charset="2"/>
              <a:buChar char="ü"/>
            </a:pPr>
            <a:r>
              <a:rPr lang="de-DE" dirty="0">
                <a:solidFill>
                  <a:schemeClr val="bg1"/>
                </a:solidFill>
                <a:effectLst>
                  <a:outerShdw blurRad="38100" dist="38100" dir="2700000" algn="tl">
                    <a:srgbClr val="000000">
                      <a:alpha val="43137"/>
                    </a:srgbClr>
                  </a:outerShdw>
                </a:effectLst>
              </a:rPr>
              <a:t>zu Vertragsbeginn in 10 %-Schritten wählbar</a:t>
            </a:r>
          </a:p>
          <a:p>
            <a:pPr marL="171450" indent="-171450" algn="l">
              <a:buClr>
                <a:schemeClr val="bg1"/>
              </a:buClr>
              <a:buSzPct val="100000"/>
              <a:buFont typeface="Wingdings" panose="05000000000000000000" pitchFamily="2" charset="2"/>
              <a:buChar char="ü"/>
            </a:pPr>
            <a:r>
              <a:rPr lang="de-DE" dirty="0">
                <a:solidFill>
                  <a:schemeClr val="bg1"/>
                </a:solidFill>
                <a:effectLst>
                  <a:outerShdw blurRad="38100" dist="38100" dir="2700000" algn="tl">
                    <a:srgbClr val="000000">
                      <a:alpha val="43137"/>
                    </a:srgbClr>
                  </a:outerShdw>
                </a:effectLst>
              </a:rPr>
              <a:t>während der Vertragslaufzeit individuell veränderbar</a:t>
            </a:r>
          </a:p>
        </p:txBody>
      </p:sp>
      <mc:AlternateContent xmlns:mc="http://schemas.openxmlformats.org/markup-compatibility/2006" xmlns:pslz="http://schemas.microsoft.com/office/powerpoint/2016/slidezoom">
        <mc:Choice Requires="pslz">
          <p:graphicFrame>
            <p:nvGraphicFramePr>
              <p:cNvPr id="66" name="Folienzoom 65">
                <a:extLst>
                  <a:ext uri="{FF2B5EF4-FFF2-40B4-BE49-F238E27FC236}">
                    <a16:creationId xmlns:a16="http://schemas.microsoft.com/office/drawing/2014/main" id="{2D8400C2-FA7B-4278-9217-46F5530A8C60}"/>
                  </a:ext>
                </a:extLst>
              </p:cNvPr>
              <p:cNvGraphicFramePr>
                <a:graphicFrameLocks noChangeAspect="1"/>
              </p:cNvGraphicFramePr>
              <p:nvPr/>
            </p:nvGraphicFramePr>
            <p:xfrm>
              <a:off x="1540136" y="1078416"/>
              <a:ext cx="4416645" cy="2484363"/>
            </p:xfrm>
            <a:graphic>
              <a:graphicData uri="http://schemas.microsoft.com/office/powerpoint/2016/slidezoom">
                <pslz:sldZm>
                  <pslz:sldZmObj sldId="4879" cId="1974056231">
                    <pslz:zmPr id="{48CF9581-3C47-49FA-802E-DB4B29CBD725}" returnToParent="0" transitionDur="1000">
                      <p166:blipFill xmlns:p166="http://schemas.microsoft.com/office/powerpoint/2016/6/main">
                        <a:blip r:embed="rId3"/>
                        <a:stretch>
                          <a:fillRect/>
                        </a:stretch>
                      </p166:blipFill>
                      <p166:spPr xmlns:p166="http://schemas.microsoft.com/office/powerpoint/2016/6/main">
                        <a:xfrm>
                          <a:off x="0" y="0"/>
                          <a:ext cx="4416645" cy="2484363"/>
                        </a:xfrm>
                        <a:prstGeom prst="rect">
                          <a:avLst/>
                        </a:prstGeom>
                        <a:ln w="3175">
                          <a:solidFill>
                            <a:prstClr val="ltGray"/>
                          </a:solidFill>
                        </a:ln>
                        <a:effectLst>
                          <a:outerShdw blurRad="63500" sx="102000" sy="102000" algn="ctr" rotWithShape="0">
                            <a:prstClr val="black">
                              <a:alpha val="40000"/>
                            </a:prstClr>
                          </a:outerShdw>
                        </a:effectLst>
                      </p166:spPr>
                    </pslz:zmPr>
                  </pslz:sldZmObj>
                </pslz:sldZm>
              </a:graphicData>
            </a:graphic>
          </p:graphicFrame>
        </mc:Choice>
        <mc:Fallback xmlns="">
          <p:pic>
            <p:nvPicPr>
              <p:cNvPr id="66" name="Folienzoom 65">
                <a:extLst>
                  <a:ext uri="{FF2B5EF4-FFF2-40B4-BE49-F238E27FC236}">
                    <a16:creationId xmlns:a16="http://schemas.microsoft.com/office/drawing/2014/main" id="{2D8400C2-FA7B-4278-9217-46F5530A8C60}"/>
                  </a:ext>
                </a:extLst>
              </p:cNvPr>
              <p:cNvPicPr>
                <a:picLocks noGrp="1" noRot="1" noChangeAspect="1" noMove="1" noResize="1" noEditPoints="1" noAdjustHandles="1" noChangeArrowheads="1" noChangeShapeType="1"/>
              </p:cNvPicPr>
              <p:nvPr/>
            </p:nvPicPr>
            <p:blipFill>
              <a:blip r:embed="rId4"/>
              <a:stretch>
                <a:fillRect/>
              </a:stretch>
            </p:blipFill>
            <p:spPr>
              <a:xfrm>
                <a:off x="1540136" y="1078416"/>
                <a:ext cx="4416645" cy="2484363"/>
              </a:xfrm>
              <a:prstGeom prst="rect">
                <a:avLst/>
              </a:prstGeom>
              <a:ln w="3175">
                <a:solidFill>
                  <a:prstClr val="ltGray"/>
                </a:solidFill>
              </a:ln>
              <a:effectLst>
                <a:outerShdw blurRad="63500" sx="102000" sy="102000" algn="ctr" rotWithShape="0">
                  <a:prstClr val="black">
                    <a:alpha val="40000"/>
                  </a:prstClr>
                </a:outerShdw>
              </a:effectLst>
            </p:spPr>
          </p:pic>
        </mc:Fallback>
      </mc:AlternateContent>
      <mc:AlternateContent xmlns:mc="http://schemas.openxmlformats.org/markup-compatibility/2006" xmlns:pslz="http://schemas.microsoft.com/office/powerpoint/2016/slidezoom">
        <mc:Choice Requires="pslz">
          <p:graphicFrame>
            <p:nvGraphicFramePr>
              <p:cNvPr id="9" name="Folienzoom 8">
                <a:extLst>
                  <a:ext uri="{FF2B5EF4-FFF2-40B4-BE49-F238E27FC236}">
                    <a16:creationId xmlns:a16="http://schemas.microsoft.com/office/drawing/2014/main" id="{85CEBA3A-BA50-423F-8A9E-598FCBD576C0}"/>
                  </a:ext>
                </a:extLst>
              </p:cNvPr>
              <p:cNvGraphicFramePr>
                <a:graphicFrameLocks noChangeAspect="1"/>
              </p:cNvGraphicFramePr>
              <p:nvPr/>
            </p:nvGraphicFramePr>
            <p:xfrm>
              <a:off x="1527730" y="1077729"/>
              <a:ext cx="4418368" cy="2485332"/>
            </p:xfrm>
            <a:graphic>
              <a:graphicData uri="http://schemas.microsoft.com/office/powerpoint/2016/slidezoom">
                <pslz:sldZm>
                  <pslz:sldZmObj sldId="4897" cId="1071128505">
                    <pslz:zmPr id="{9CCDE53E-F8F7-4CDC-81EC-7B57BC7E6FBC}" returnToParent="0" transitionDur="1000">
                      <p166:blipFill xmlns:p166="http://schemas.microsoft.com/office/powerpoint/2016/6/main">
                        <a:blip r:embed="rId5"/>
                        <a:stretch>
                          <a:fillRect/>
                        </a:stretch>
                      </p166:blipFill>
                      <p166:spPr xmlns:p166="http://schemas.microsoft.com/office/powerpoint/2016/6/main">
                        <a:xfrm>
                          <a:off x="0" y="0"/>
                          <a:ext cx="4418368" cy="2485332"/>
                        </a:xfrm>
                        <a:prstGeom prst="rect">
                          <a:avLst/>
                        </a:prstGeom>
                        <a:ln w="3175">
                          <a:solidFill>
                            <a:prstClr val="ltGray"/>
                          </a:solidFill>
                        </a:ln>
                      </p166:spPr>
                    </pslz:zmPr>
                  </pslz:sldZmObj>
                </pslz:sldZm>
              </a:graphicData>
            </a:graphic>
          </p:graphicFrame>
        </mc:Choice>
        <mc:Fallback xmlns="">
          <p:pic>
            <p:nvPicPr>
              <p:cNvPr id="9" name="Folienzoom 8">
                <a:hlinkClick r:id="rId6" action="ppaction://hlinksldjump"/>
                <a:extLst>
                  <a:ext uri="{FF2B5EF4-FFF2-40B4-BE49-F238E27FC236}">
                    <a16:creationId xmlns:a16="http://schemas.microsoft.com/office/drawing/2014/main" id="{85CEBA3A-BA50-423F-8A9E-598FCBD576C0}"/>
                  </a:ext>
                </a:extLst>
              </p:cNvPr>
              <p:cNvPicPr>
                <a:picLocks noGrp="1" noRot="1" noChangeAspect="1" noMove="1" noResize="1" noEditPoints="1" noAdjustHandles="1" noChangeArrowheads="1" noChangeShapeType="1"/>
              </p:cNvPicPr>
              <p:nvPr/>
            </p:nvPicPr>
            <p:blipFill>
              <a:blip r:embed="rId7"/>
              <a:stretch>
                <a:fillRect/>
              </a:stretch>
            </p:blipFill>
            <p:spPr>
              <a:xfrm>
                <a:off x="1527730" y="1077729"/>
                <a:ext cx="4418368" cy="2485332"/>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2" name="Folienzoom 11">
                <a:extLst>
                  <a:ext uri="{FF2B5EF4-FFF2-40B4-BE49-F238E27FC236}">
                    <a16:creationId xmlns:a16="http://schemas.microsoft.com/office/drawing/2014/main" id="{FCDEED4C-18BF-4EF6-91C5-35BB571CD621}"/>
                  </a:ext>
                </a:extLst>
              </p:cNvPr>
              <p:cNvGraphicFramePr>
                <a:graphicFrameLocks noChangeAspect="1"/>
              </p:cNvGraphicFramePr>
              <p:nvPr/>
            </p:nvGraphicFramePr>
            <p:xfrm>
              <a:off x="6229023" y="1068358"/>
              <a:ext cx="4416644" cy="2484362"/>
            </p:xfrm>
            <a:graphic>
              <a:graphicData uri="http://schemas.microsoft.com/office/powerpoint/2016/slidezoom">
                <pslz:sldZm>
                  <pslz:sldZmObj sldId="4901" cId="1822389405">
                    <pslz:zmPr id="{91F6379B-F11E-43E5-AB44-128165BF68C7}" returnToParent="0" transitionDur="1000">
                      <p166:blipFill xmlns:p166="http://schemas.microsoft.com/office/powerpoint/2016/6/main">
                        <a:blip r:embed="rId8"/>
                        <a:stretch>
                          <a:fillRect/>
                        </a:stretch>
                      </p166:blipFill>
                      <p166:spPr xmlns:p166="http://schemas.microsoft.com/office/powerpoint/2016/6/main">
                        <a:xfrm>
                          <a:off x="0" y="0"/>
                          <a:ext cx="4416644" cy="2484362"/>
                        </a:xfrm>
                        <a:prstGeom prst="rect">
                          <a:avLst/>
                        </a:prstGeom>
                        <a:ln w="3175">
                          <a:solidFill>
                            <a:prstClr val="ltGray"/>
                          </a:solidFill>
                        </a:ln>
                      </p166:spPr>
                    </pslz:zmPr>
                  </pslz:sldZmObj>
                </pslz:sldZm>
              </a:graphicData>
            </a:graphic>
          </p:graphicFrame>
        </mc:Choice>
        <mc:Fallback xmlns="">
          <p:pic>
            <p:nvPicPr>
              <p:cNvPr id="12" name="Folienzoom 11">
                <a:hlinkClick r:id="rId9" action="ppaction://hlinksldjump"/>
                <a:extLst>
                  <a:ext uri="{FF2B5EF4-FFF2-40B4-BE49-F238E27FC236}">
                    <a16:creationId xmlns:a16="http://schemas.microsoft.com/office/drawing/2014/main" id="{FCDEED4C-18BF-4EF6-91C5-35BB571CD621}"/>
                  </a:ext>
                </a:extLst>
              </p:cNvPr>
              <p:cNvPicPr>
                <a:picLocks noGrp="1" noRot="1" noChangeAspect="1" noMove="1" noResize="1" noEditPoints="1" noAdjustHandles="1" noChangeArrowheads="1" noChangeShapeType="1"/>
              </p:cNvPicPr>
              <p:nvPr/>
            </p:nvPicPr>
            <p:blipFill>
              <a:blip r:embed="rId10"/>
              <a:stretch>
                <a:fillRect/>
              </a:stretch>
            </p:blipFill>
            <p:spPr>
              <a:xfrm>
                <a:off x="6229023" y="1068358"/>
                <a:ext cx="4416644" cy="2484362"/>
              </a:xfrm>
              <a:prstGeom prst="rect">
                <a:avLst/>
              </a:prstGeom>
              <a:ln w="3175">
                <a:solidFill>
                  <a:prstClr val="ltGray"/>
                </a:solidFill>
              </a:ln>
            </p:spPr>
          </p:pic>
        </mc:Fallback>
      </mc:AlternateContent>
      <p:sp>
        <p:nvSpPr>
          <p:cNvPr id="10" name="Kreuz 9">
            <a:extLst>
              <a:ext uri="{FF2B5EF4-FFF2-40B4-BE49-F238E27FC236}">
                <a16:creationId xmlns:a16="http://schemas.microsoft.com/office/drawing/2014/main" id="{7A8D56F1-6C36-49A1-BFEE-70DC7459A7CC}"/>
              </a:ext>
            </a:extLst>
          </p:cNvPr>
          <p:cNvSpPr/>
          <p:nvPr/>
        </p:nvSpPr>
        <p:spPr bwMode="auto">
          <a:xfrm>
            <a:off x="5236949" y="2761945"/>
            <a:ext cx="1690540" cy="1601951"/>
          </a:xfrm>
          <a:prstGeom prst="plus">
            <a:avLst>
              <a:gd name="adj" fmla="val 38365"/>
            </a:avLst>
          </a:prstGeom>
          <a:solidFill>
            <a:schemeClr val="bg1"/>
          </a:solidFill>
          <a:ln w="28575" cap="flat" cmpd="sng" algn="ctr">
            <a:solidFill>
              <a:schemeClr val="tx2"/>
            </a:solid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grpSp>
        <p:nvGrpSpPr>
          <p:cNvPr id="57" name="Gruppieren 56">
            <a:extLst>
              <a:ext uri="{FF2B5EF4-FFF2-40B4-BE49-F238E27FC236}">
                <a16:creationId xmlns:a16="http://schemas.microsoft.com/office/drawing/2014/main" id="{799BFAFC-DCC0-4FEF-A295-1C8114A36876}"/>
              </a:ext>
            </a:extLst>
          </p:cNvPr>
          <p:cNvGrpSpPr/>
          <p:nvPr/>
        </p:nvGrpSpPr>
        <p:grpSpPr>
          <a:xfrm>
            <a:off x="2606197" y="4075411"/>
            <a:ext cx="379928" cy="1740078"/>
            <a:chOff x="6116287" y="4548682"/>
            <a:chExt cx="195737" cy="1046073"/>
          </a:xfrm>
          <a:solidFill>
            <a:srgbClr val="CDCDCD"/>
          </a:solidFill>
          <a:effectLst>
            <a:outerShdw blurRad="63500" sx="102000" sy="102000" algn="ctr" rotWithShape="0">
              <a:prstClr val="black">
                <a:alpha val="40000"/>
              </a:prstClr>
            </a:outerShdw>
          </a:effectLst>
        </p:grpSpPr>
        <p:sp>
          <p:nvSpPr>
            <p:cNvPr id="58" name="Pfeil: nach oben und unten 57">
              <a:extLst>
                <a:ext uri="{FF2B5EF4-FFF2-40B4-BE49-F238E27FC236}">
                  <a16:creationId xmlns:a16="http://schemas.microsoft.com/office/drawing/2014/main" id="{61626ECB-C18C-4185-8EF7-74320EE25AA7}"/>
                </a:ext>
              </a:extLst>
            </p:cNvPr>
            <p:cNvSpPr/>
            <p:nvPr/>
          </p:nvSpPr>
          <p:spPr bwMode="auto">
            <a:xfrm>
              <a:off x="6116287" y="4548682"/>
              <a:ext cx="195737" cy="1046073"/>
            </a:xfrm>
            <a:prstGeom prst="upDownArrow">
              <a:avLst/>
            </a:prstGeom>
            <a:grp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latin typeface="Arial" pitchFamily="34" charset="0"/>
                <a:cs typeface="Arial" pitchFamily="34" charset="0"/>
              </a:endParaRPr>
            </a:p>
          </p:txBody>
        </p:sp>
        <p:cxnSp>
          <p:nvCxnSpPr>
            <p:cNvPr id="59" name="Gerader Verbinder 58">
              <a:extLst>
                <a:ext uri="{FF2B5EF4-FFF2-40B4-BE49-F238E27FC236}">
                  <a16:creationId xmlns:a16="http://schemas.microsoft.com/office/drawing/2014/main" id="{31E2985D-81C8-4EC6-8A41-2A733144C34A}"/>
                </a:ext>
              </a:extLst>
            </p:cNvPr>
            <p:cNvCxnSpPr>
              <a:cxnSpLocks/>
            </p:cNvCxnSpPr>
            <p:nvPr/>
          </p:nvCxnSpPr>
          <p:spPr bwMode="auto">
            <a:xfrm>
              <a:off x="6165221" y="5033619"/>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0" name="Gerader Verbinder 59">
              <a:extLst>
                <a:ext uri="{FF2B5EF4-FFF2-40B4-BE49-F238E27FC236}">
                  <a16:creationId xmlns:a16="http://schemas.microsoft.com/office/drawing/2014/main" id="{24CCABFE-8FBA-442C-8034-70C78963C633}"/>
                </a:ext>
              </a:extLst>
            </p:cNvPr>
            <p:cNvCxnSpPr/>
            <p:nvPr/>
          </p:nvCxnSpPr>
          <p:spPr bwMode="auto">
            <a:xfrm>
              <a:off x="6165221" y="4951257"/>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1" name="Gerader Verbinder 60">
              <a:extLst>
                <a:ext uri="{FF2B5EF4-FFF2-40B4-BE49-F238E27FC236}">
                  <a16:creationId xmlns:a16="http://schemas.microsoft.com/office/drawing/2014/main" id="{0662A13A-A35E-4541-B476-6720281EFE3D}"/>
                </a:ext>
              </a:extLst>
            </p:cNvPr>
            <p:cNvCxnSpPr/>
            <p:nvPr/>
          </p:nvCxnSpPr>
          <p:spPr bwMode="auto">
            <a:xfrm>
              <a:off x="6165221" y="4863015"/>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2" name="Gerader Verbinder 61">
              <a:extLst>
                <a:ext uri="{FF2B5EF4-FFF2-40B4-BE49-F238E27FC236}">
                  <a16:creationId xmlns:a16="http://schemas.microsoft.com/office/drawing/2014/main" id="{65C25086-82BB-4EC5-B828-8F16E83DC176}"/>
                </a:ext>
              </a:extLst>
            </p:cNvPr>
            <p:cNvCxnSpPr/>
            <p:nvPr/>
          </p:nvCxnSpPr>
          <p:spPr bwMode="auto">
            <a:xfrm>
              <a:off x="6165221" y="5119092"/>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3" name="Gerader Verbinder 62">
              <a:extLst>
                <a:ext uri="{FF2B5EF4-FFF2-40B4-BE49-F238E27FC236}">
                  <a16:creationId xmlns:a16="http://schemas.microsoft.com/office/drawing/2014/main" id="{369EF8EE-9D4C-4570-A0C6-FABA21A292EC}"/>
                </a:ext>
              </a:extLst>
            </p:cNvPr>
            <p:cNvCxnSpPr/>
            <p:nvPr/>
          </p:nvCxnSpPr>
          <p:spPr bwMode="auto">
            <a:xfrm>
              <a:off x="6165221" y="5191100"/>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4" name="Gerader Verbinder 63">
              <a:extLst>
                <a:ext uri="{FF2B5EF4-FFF2-40B4-BE49-F238E27FC236}">
                  <a16:creationId xmlns:a16="http://schemas.microsoft.com/office/drawing/2014/main" id="{9021DEAC-00A7-4209-9927-FFB67F6E9B34}"/>
                </a:ext>
              </a:extLst>
            </p:cNvPr>
            <p:cNvCxnSpPr/>
            <p:nvPr/>
          </p:nvCxnSpPr>
          <p:spPr bwMode="auto">
            <a:xfrm>
              <a:off x="6165221" y="5267441"/>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5" name="Gerader Verbinder 64">
              <a:extLst>
                <a:ext uri="{FF2B5EF4-FFF2-40B4-BE49-F238E27FC236}">
                  <a16:creationId xmlns:a16="http://schemas.microsoft.com/office/drawing/2014/main" id="{8FF7B1E8-6C13-4093-8839-F7E5C140E14D}"/>
                </a:ext>
              </a:extLst>
            </p:cNvPr>
            <p:cNvCxnSpPr/>
            <p:nvPr/>
          </p:nvCxnSpPr>
          <p:spPr bwMode="auto">
            <a:xfrm>
              <a:off x="6165221" y="5335116"/>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7" name="Gerader Verbinder 66">
              <a:extLst>
                <a:ext uri="{FF2B5EF4-FFF2-40B4-BE49-F238E27FC236}">
                  <a16:creationId xmlns:a16="http://schemas.microsoft.com/office/drawing/2014/main" id="{71A73490-0CF6-4134-8A78-9781EE923F6B}"/>
                </a:ext>
              </a:extLst>
            </p:cNvPr>
            <p:cNvCxnSpPr/>
            <p:nvPr/>
          </p:nvCxnSpPr>
          <p:spPr bwMode="auto">
            <a:xfrm>
              <a:off x="6165221" y="5407124"/>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8" name="Gerader Verbinder 67">
              <a:extLst>
                <a:ext uri="{FF2B5EF4-FFF2-40B4-BE49-F238E27FC236}">
                  <a16:creationId xmlns:a16="http://schemas.microsoft.com/office/drawing/2014/main" id="{E6147ACD-2184-47B6-B9F4-4306D95AA1F9}"/>
                </a:ext>
              </a:extLst>
            </p:cNvPr>
            <p:cNvCxnSpPr/>
            <p:nvPr/>
          </p:nvCxnSpPr>
          <p:spPr bwMode="auto">
            <a:xfrm>
              <a:off x="6165221" y="4786610"/>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9" name="Gerader Verbinder 68">
              <a:extLst>
                <a:ext uri="{FF2B5EF4-FFF2-40B4-BE49-F238E27FC236}">
                  <a16:creationId xmlns:a16="http://schemas.microsoft.com/office/drawing/2014/main" id="{F7D473C9-571B-474A-9221-302DE8B3B599}"/>
                </a:ext>
              </a:extLst>
            </p:cNvPr>
            <p:cNvCxnSpPr/>
            <p:nvPr/>
          </p:nvCxnSpPr>
          <p:spPr bwMode="auto">
            <a:xfrm>
              <a:off x="6165221" y="4706094"/>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70" name="Textfeld 69">
            <a:extLst>
              <a:ext uri="{FF2B5EF4-FFF2-40B4-BE49-F238E27FC236}">
                <a16:creationId xmlns:a16="http://schemas.microsoft.com/office/drawing/2014/main" id="{B8259B70-7682-4A7F-AB82-1A4DD57D765F}"/>
              </a:ext>
            </a:extLst>
          </p:cNvPr>
          <p:cNvSpPr txBox="1"/>
          <p:nvPr/>
        </p:nvSpPr>
        <p:spPr>
          <a:xfrm>
            <a:off x="10008205" y="5495102"/>
            <a:ext cx="582990" cy="360040"/>
          </a:xfrm>
          <a:prstGeom prst="rect">
            <a:avLst/>
          </a:prstGeom>
          <a:noFill/>
        </p:spPr>
        <p:txBody>
          <a:bodyPr wrap="square" lIns="0" tIns="0" rIns="0" bIns="0" rtlCol="0">
            <a:noAutofit/>
          </a:bodyPr>
          <a:lstStyle/>
          <a:p>
            <a:pPr>
              <a:buClr>
                <a:schemeClr val="tx1"/>
              </a:buClr>
              <a:buSzPct val="101000"/>
            </a:pPr>
            <a:r>
              <a:rPr lang="de-DE" sz="1800" b="1" dirty="0">
                <a:solidFill>
                  <a:schemeClr val="bg1"/>
                </a:solidFill>
                <a:effectLst>
                  <a:outerShdw blurRad="38100" dist="38100" dir="2700000" algn="tl">
                    <a:srgbClr val="000000">
                      <a:alpha val="43137"/>
                    </a:srgbClr>
                  </a:outerShdw>
                </a:effectLst>
              </a:rPr>
              <a:t>0 %</a:t>
            </a:r>
          </a:p>
        </p:txBody>
      </p:sp>
      <p:sp>
        <p:nvSpPr>
          <p:cNvPr id="71" name="Textfeld 70">
            <a:extLst>
              <a:ext uri="{FF2B5EF4-FFF2-40B4-BE49-F238E27FC236}">
                <a16:creationId xmlns:a16="http://schemas.microsoft.com/office/drawing/2014/main" id="{1D22BCE5-133D-4C00-AE36-EC21F27D1B62}"/>
              </a:ext>
            </a:extLst>
          </p:cNvPr>
          <p:cNvSpPr txBox="1"/>
          <p:nvPr/>
        </p:nvSpPr>
        <p:spPr>
          <a:xfrm>
            <a:off x="9888169" y="4104309"/>
            <a:ext cx="703026" cy="360040"/>
          </a:xfrm>
          <a:prstGeom prst="rect">
            <a:avLst/>
          </a:prstGeom>
          <a:noFill/>
        </p:spPr>
        <p:txBody>
          <a:bodyPr wrap="square" lIns="0" tIns="0" rIns="0" bIns="0" rtlCol="0">
            <a:noAutofit/>
          </a:bodyPr>
          <a:lstStyle/>
          <a:p>
            <a:pPr>
              <a:buClr>
                <a:schemeClr val="tx1"/>
              </a:buClr>
              <a:buSzPct val="101000"/>
            </a:pPr>
            <a:r>
              <a:rPr lang="de-DE" sz="1800" b="1" dirty="0">
                <a:solidFill>
                  <a:srgbClr val="676F7F"/>
                </a:solidFill>
                <a:effectLst>
                  <a:outerShdw blurRad="38100" dist="38100" dir="2700000" algn="tl">
                    <a:srgbClr val="000000">
                      <a:alpha val="43137"/>
                    </a:srgbClr>
                  </a:outerShdw>
                </a:effectLst>
              </a:rPr>
              <a:t>100 %</a:t>
            </a:r>
          </a:p>
        </p:txBody>
      </p:sp>
      <p:sp>
        <p:nvSpPr>
          <p:cNvPr id="40" name="Textfeld 39">
            <a:extLst>
              <a:ext uri="{FF2B5EF4-FFF2-40B4-BE49-F238E27FC236}">
                <a16:creationId xmlns:a16="http://schemas.microsoft.com/office/drawing/2014/main" id="{A3C11E1E-15E6-4953-B5B1-3729DF3C5635}"/>
              </a:ext>
            </a:extLst>
          </p:cNvPr>
          <p:cNvSpPr txBox="1"/>
          <p:nvPr/>
        </p:nvSpPr>
        <p:spPr>
          <a:xfrm>
            <a:off x="1733311" y="4437112"/>
            <a:ext cx="703026" cy="360040"/>
          </a:xfrm>
          <a:prstGeom prst="rect">
            <a:avLst/>
          </a:prstGeom>
          <a:noFill/>
        </p:spPr>
        <p:txBody>
          <a:bodyPr wrap="square" lIns="0" tIns="0" rIns="0" bIns="0" rtlCol="0">
            <a:noAutofit/>
          </a:bodyPr>
          <a:lstStyle/>
          <a:p>
            <a:pPr>
              <a:buClr>
                <a:schemeClr val="tx1"/>
              </a:buClr>
              <a:buSzPct val="101000"/>
            </a:pPr>
            <a:r>
              <a:rPr lang="de-DE" sz="1800" b="1" dirty="0">
                <a:solidFill>
                  <a:schemeClr val="bg1"/>
                </a:solidFill>
                <a:effectLst>
                  <a:outerShdw blurRad="38100" dist="38100" dir="2700000" algn="tl">
                    <a:srgbClr val="000000">
                      <a:alpha val="43137"/>
                    </a:srgbClr>
                  </a:outerShdw>
                </a:effectLst>
              </a:rPr>
              <a:t>80%</a:t>
            </a:r>
          </a:p>
        </p:txBody>
      </p:sp>
      <p:sp>
        <p:nvSpPr>
          <p:cNvPr id="41" name="Textfeld 40">
            <a:extLst>
              <a:ext uri="{FF2B5EF4-FFF2-40B4-BE49-F238E27FC236}">
                <a16:creationId xmlns:a16="http://schemas.microsoft.com/office/drawing/2014/main" id="{7C454821-3010-4C13-99B5-A30401C4EC9F}"/>
              </a:ext>
            </a:extLst>
          </p:cNvPr>
          <p:cNvSpPr txBox="1"/>
          <p:nvPr/>
        </p:nvSpPr>
        <p:spPr>
          <a:xfrm>
            <a:off x="9888169" y="4437112"/>
            <a:ext cx="703026" cy="360040"/>
          </a:xfrm>
          <a:prstGeom prst="rect">
            <a:avLst/>
          </a:prstGeom>
          <a:noFill/>
        </p:spPr>
        <p:txBody>
          <a:bodyPr wrap="square" lIns="0" tIns="0" rIns="0" bIns="0" rtlCol="0">
            <a:noAutofit/>
          </a:bodyPr>
          <a:lstStyle/>
          <a:p>
            <a:pPr>
              <a:buClr>
                <a:schemeClr val="tx1"/>
              </a:buClr>
              <a:buSzPct val="101000"/>
            </a:pPr>
            <a:r>
              <a:rPr lang="de-DE" sz="1800" b="1" dirty="0">
                <a:solidFill>
                  <a:schemeClr val="bg1"/>
                </a:solidFill>
                <a:effectLst>
                  <a:outerShdw blurRad="38100" dist="38100" dir="2700000" algn="tl">
                    <a:srgbClr val="000000">
                      <a:alpha val="43137"/>
                    </a:srgbClr>
                  </a:outerShdw>
                </a:effectLst>
              </a:rPr>
              <a:t>80 %</a:t>
            </a:r>
          </a:p>
        </p:txBody>
      </p:sp>
      <p:grpSp>
        <p:nvGrpSpPr>
          <p:cNvPr id="42" name="Gruppieren 41">
            <a:extLst>
              <a:ext uri="{FF2B5EF4-FFF2-40B4-BE49-F238E27FC236}">
                <a16:creationId xmlns:a16="http://schemas.microsoft.com/office/drawing/2014/main" id="{67B542A6-3BA8-4C46-9DD1-FAE294DE7ABB}"/>
              </a:ext>
            </a:extLst>
          </p:cNvPr>
          <p:cNvGrpSpPr/>
          <p:nvPr/>
        </p:nvGrpSpPr>
        <p:grpSpPr>
          <a:xfrm>
            <a:off x="2599249" y="4515169"/>
            <a:ext cx="379928" cy="1289215"/>
            <a:chOff x="6116287" y="4548682"/>
            <a:chExt cx="195737" cy="1046073"/>
          </a:xfrm>
          <a:effectLst>
            <a:outerShdw blurRad="63500" sx="102000" sy="102000" algn="ctr" rotWithShape="0">
              <a:prstClr val="black">
                <a:alpha val="40000"/>
              </a:prstClr>
            </a:outerShdw>
          </a:effectLst>
        </p:grpSpPr>
        <p:sp>
          <p:nvSpPr>
            <p:cNvPr id="72" name="Pfeil: nach oben und unten 71">
              <a:extLst>
                <a:ext uri="{FF2B5EF4-FFF2-40B4-BE49-F238E27FC236}">
                  <a16:creationId xmlns:a16="http://schemas.microsoft.com/office/drawing/2014/main" id="{9FA62AF3-4547-4F5B-A3FE-EE24AA9AC91A}"/>
                </a:ext>
              </a:extLst>
            </p:cNvPr>
            <p:cNvSpPr/>
            <p:nvPr/>
          </p:nvSpPr>
          <p:spPr bwMode="auto">
            <a:xfrm>
              <a:off x="6116287" y="4548682"/>
              <a:ext cx="195737" cy="1046073"/>
            </a:xfrm>
            <a:prstGeom prst="upDownArrow">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latin typeface="Arial" pitchFamily="34" charset="0"/>
                <a:cs typeface="Arial" pitchFamily="34" charset="0"/>
              </a:endParaRPr>
            </a:p>
          </p:txBody>
        </p:sp>
        <p:cxnSp>
          <p:nvCxnSpPr>
            <p:cNvPr id="73" name="Gerader Verbinder 72">
              <a:extLst>
                <a:ext uri="{FF2B5EF4-FFF2-40B4-BE49-F238E27FC236}">
                  <a16:creationId xmlns:a16="http://schemas.microsoft.com/office/drawing/2014/main" id="{E56CA84A-C2F2-43A8-9860-9BF8B7F2BEA6}"/>
                </a:ext>
              </a:extLst>
            </p:cNvPr>
            <p:cNvCxnSpPr>
              <a:cxnSpLocks/>
            </p:cNvCxnSpPr>
            <p:nvPr/>
          </p:nvCxnSpPr>
          <p:spPr bwMode="auto">
            <a:xfrm>
              <a:off x="6165221" y="5033619"/>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4" name="Gerader Verbinder 73">
              <a:extLst>
                <a:ext uri="{FF2B5EF4-FFF2-40B4-BE49-F238E27FC236}">
                  <a16:creationId xmlns:a16="http://schemas.microsoft.com/office/drawing/2014/main" id="{22CB08F0-9146-4CF2-9E85-D22776E98045}"/>
                </a:ext>
              </a:extLst>
            </p:cNvPr>
            <p:cNvCxnSpPr/>
            <p:nvPr/>
          </p:nvCxnSpPr>
          <p:spPr bwMode="auto">
            <a:xfrm>
              <a:off x="6165221" y="4951257"/>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5" name="Gerader Verbinder 74">
              <a:extLst>
                <a:ext uri="{FF2B5EF4-FFF2-40B4-BE49-F238E27FC236}">
                  <a16:creationId xmlns:a16="http://schemas.microsoft.com/office/drawing/2014/main" id="{EA792B2F-82F8-4A20-8C9E-C3B1BEB4008E}"/>
                </a:ext>
              </a:extLst>
            </p:cNvPr>
            <p:cNvCxnSpPr/>
            <p:nvPr/>
          </p:nvCxnSpPr>
          <p:spPr bwMode="auto">
            <a:xfrm>
              <a:off x="6165221" y="4863015"/>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6" name="Gerader Verbinder 75">
              <a:extLst>
                <a:ext uri="{FF2B5EF4-FFF2-40B4-BE49-F238E27FC236}">
                  <a16:creationId xmlns:a16="http://schemas.microsoft.com/office/drawing/2014/main" id="{0FC378FF-AB76-4BCC-8D18-6610ACFD26CE}"/>
                </a:ext>
              </a:extLst>
            </p:cNvPr>
            <p:cNvCxnSpPr/>
            <p:nvPr/>
          </p:nvCxnSpPr>
          <p:spPr bwMode="auto">
            <a:xfrm>
              <a:off x="6165221" y="5119092"/>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7" name="Gerader Verbinder 76">
              <a:extLst>
                <a:ext uri="{FF2B5EF4-FFF2-40B4-BE49-F238E27FC236}">
                  <a16:creationId xmlns:a16="http://schemas.microsoft.com/office/drawing/2014/main" id="{4AEEC8E8-3FB0-417E-909A-2E7850128050}"/>
                </a:ext>
              </a:extLst>
            </p:cNvPr>
            <p:cNvCxnSpPr/>
            <p:nvPr/>
          </p:nvCxnSpPr>
          <p:spPr bwMode="auto">
            <a:xfrm>
              <a:off x="6165221" y="5191100"/>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8" name="Gerader Verbinder 77">
              <a:extLst>
                <a:ext uri="{FF2B5EF4-FFF2-40B4-BE49-F238E27FC236}">
                  <a16:creationId xmlns:a16="http://schemas.microsoft.com/office/drawing/2014/main" id="{AAC8DB85-56A1-4AC9-8446-B96F1E24DBDE}"/>
                </a:ext>
              </a:extLst>
            </p:cNvPr>
            <p:cNvCxnSpPr/>
            <p:nvPr/>
          </p:nvCxnSpPr>
          <p:spPr bwMode="auto">
            <a:xfrm>
              <a:off x="6165221" y="5267441"/>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9" name="Gerader Verbinder 78">
              <a:extLst>
                <a:ext uri="{FF2B5EF4-FFF2-40B4-BE49-F238E27FC236}">
                  <a16:creationId xmlns:a16="http://schemas.microsoft.com/office/drawing/2014/main" id="{215443D3-7FEC-41A3-A6BE-119FCF858DDE}"/>
                </a:ext>
              </a:extLst>
            </p:cNvPr>
            <p:cNvCxnSpPr/>
            <p:nvPr/>
          </p:nvCxnSpPr>
          <p:spPr bwMode="auto">
            <a:xfrm>
              <a:off x="6165221" y="5335116"/>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0" name="Gerader Verbinder 79">
              <a:extLst>
                <a:ext uri="{FF2B5EF4-FFF2-40B4-BE49-F238E27FC236}">
                  <a16:creationId xmlns:a16="http://schemas.microsoft.com/office/drawing/2014/main" id="{F0EB5BF6-AC7D-489B-A3DE-810234605BBF}"/>
                </a:ext>
              </a:extLst>
            </p:cNvPr>
            <p:cNvCxnSpPr/>
            <p:nvPr/>
          </p:nvCxnSpPr>
          <p:spPr bwMode="auto">
            <a:xfrm>
              <a:off x="6165221" y="5407124"/>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1" name="Gerader Verbinder 80">
              <a:extLst>
                <a:ext uri="{FF2B5EF4-FFF2-40B4-BE49-F238E27FC236}">
                  <a16:creationId xmlns:a16="http://schemas.microsoft.com/office/drawing/2014/main" id="{1CC5DC95-10C1-47D9-97DF-C1F61C24E9F8}"/>
                </a:ext>
              </a:extLst>
            </p:cNvPr>
            <p:cNvCxnSpPr/>
            <p:nvPr/>
          </p:nvCxnSpPr>
          <p:spPr bwMode="auto">
            <a:xfrm>
              <a:off x="6165221" y="4786610"/>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2" name="Gerader Verbinder 81">
              <a:extLst>
                <a:ext uri="{FF2B5EF4-FFF2-40B4-BE49-F238E27FC236}">
                  <a16:creationId xmlns:a16="http://schemas.microsoft.com/office/drawing/2014/main" id="{55F7E885-1FF3-4879-A2BA-D3676522A623}"/>
                </a:ext>
              </a:extLst>
            </p:cNvPr>
            <p:cNvCxnSpPr/>
            <p:nvPr/>
          </p:nvCxnSpPr>
          <p:spPr bwMode="auto">
            <a:xfrm>
              <a:off x="6165221" y="4706094"/>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grpSp>
        <p:nvGrpSpPr>
          <p:cNvPr id="83" name="Gruppieren 82">
            <a:extLst>
              <a:ext uri="{FF2B5EF4-FFF2-40B4-BE49-F238E27FC236}">
                <a16:creationId xmlns:a16="http://schemas.microsoft.com/office/drawing/2014/main" id="{C7CC1D6E-84DE-494E-A91D-9C843E06BDF7}"/>
              </a:ext>
            </a:extLst>
          </p:cNvPr>
          <p:cNvGrpSpPr/>
          <p:nvPr/>
        </p:nvGrpSpPr>
        <p:grpSpPr>
          <a:xfrm>
            <a:off x="9316472" y="4509120"/>
            <a:ext cx="379928" cy="1289215"/>
            <a:chOff x="6116287" y="4548682"/>
            <a:chExt cx="195737" cy="1046073"/>
          </a:xfrm>
          <a:effectLst>
            <a:outerShdw blurRad="63500" sx="102000" sy="102000" algn="ctr" rotWithShape="0">
              <a:prstClr val="black">
                <a:alpha val="40000"/>
              </a:prstClr>
            </a:outerShdw>
          </a:effectLst>
        </p:grpSpPr>
        <p:sp>
          <p:nvSpPr>
            <p:cNvPr id="84" name="Pfeil: nach oben und unten 83">
              <a:extLst>
                <a:ext uri="{FF2B5EF4-FFF2-40B4-BE49-F238E27FC236}">
                  <a16:creationId xmlns:a16="http://schemas.microsoft.com/office/drawing/2014/main" id="{C4BF86FB-737B-4ECC-A6B9-FA825BA78E6E}"/>
                </a:ext>
              </a:extLst>
            </p:cNvPr>
            <p:cNvSpPr/>
            <p:nvPr/>
          </p:nvSpPr>
          <p:spPr bwMode="auto">
            <a:xfrm>
              <a:off x="6116287" y="4548682"/>
              <a:ext cx="195737" cy="1046073"/>
            </a:xfrm>
            <a:prstGeom prst="upDownArrow">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latin typeface="Arial" pitchFamily="34" charset="0"/>
                <a:cs typeface="Arial" pitchFamily="34" charset="0"/>
              </a:endParaRPr>
            </a:p>
          </p:txBody>
        </p:sp>
        <p:cxnSp>
          <p:nvCxnSpPr>
            <p:cNvPr id="85" name="Gerader Verbinder 84">
              <a:extLst>
                <a:ext uri="{FF2B5EF4-FFF2-40B4-BE49-F238E27FC236}">
                  <a16:creationId xmlns:a16="http://schemas.microsoft.com/office/drawing/2014/main" id="{5B652456-6A78-4EC4-A65C-4587BD6C6699}"/>
                </a:ext>
              </a:extLst>
            </p:cNvPr>
            <p:cNvCxnSpPr>
              <a:cxnSpLocks/>
            </p:cNvCxnSpPr>
            <p:nvPr/>
          </p:nvCxnSpPr>
          <p:spPr bwMode="auto">
            <a:xfrm>
              <a:off x="6165221" y="5033619"/>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6" name="Gerader Verbinder 85">
              <a:extLst>
                <a:ext uri="{FF2B5EF4-FFF2-40B4-BE49-F238E27FC236}">
                  <a16:creationId xmlns:a16="http://schemas.microsoft.com/office/drawing/2014/main" id="{B28B410F-3CFB-4EBB-A58A-402F9201BB5B}"/>
                </a:ext>
              </a:extLst>
            </p:cNvPr>
            <p:cNvCxnSpPr/>
            <p:nvPr/>
          </p:nvCxnSpPr>
          <p:spPr bwMode="auto">
            <a:xfrm>
              <a:off x="6165221" y="4951257"/>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7" name="Gerader Verbinder 86">
              <a:extLst>
                <a:ext uri="{FF2B5EF4-FFF2-40B4-BE49-F238E27FC236}">
                  <a16:creationId xmlns:a16="http://schemas.microsoft.com/office/drawing/2014/main" id="{D6360B5F-CD82-4166-A375-10E291786261}"/>
                </a:ext>
              </a:extLst>
            </p:cNvPr>
            <p:cNvCxnSpPr/>
            <p:nvPr/>
          </p:nvCxnSpPr>
          <p:spPr bwMode="auto">
            <a:xfrm>
              <a:off x="6165221" y="4863015"/>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8" name="Gerader Verbinder 87">
              <a:extLst>
                <a:ext uri="{FF2B5EF4-FFF2-40B4-BE49-F238E27FC236}">
                  <a16:creationId xmlns:a16="http://schemas.microsoft.com/office/drawing/2014/main" id="{34FF9BA7-D45E-4CCE-9358-A2A1D71FC302}"/>
                </a:ext>
              </a:extLst>
            </p:cNvPr>
            <p:cNvCxnSpPr/>
            <p:nvPr/>
          </p:nvCxnSpPr>
          <p:spPr bwMode="auto">
            <a:xfrm>
              <a:off x="6165221" y="5119092"/>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9" name="Gerader Verbinder 88">
              <a:extLst>
                <a:ext uri="{FF2B5EF4-FFF2-40B4-BE49-F238E27FC236}">
                  <a16:creationId xmlns:a16="http://schemas.microsoft.com/office/drawing/2014/main" id="{1462B04D-D925-4494-91D1-0A206C1C08F0}"/>
                </a:ext>
              </a:extLst>
            </p:cNvPr>
            <p:cNvCxnSpPr/>
            <p:nvPr/>
          </p:nvCxnSpPr>
          <p:spPr bwMode="auto">
            <a:xfrm>
              <a:off x="6165221" y="5191100"/>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90" name="Gerader Verbinder 89">
              <a:extLst>
                <a:ext uri="{FF2B5EF4-FFF2-40B4-BE49-F238E27FC236}">
                  <a16:creationId xmlns:a16="http://schemas.microsoft.com/office/drawing/2014/main" id="{DD228BF2-ECC1-4272-BE0F-C2E5C3786930}"/>
                </a:ext>
              </a:extLst>
            </p:cNvPr>
            <p:cNvCxnSpPr/>
            <p:nvPr/>
          </p:nvCxnSpPr>
          <p:spPr bwMode="auto">
            <a:xfrm>
              <a:off x="6165221" y="5267441"/>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91" name="Gerader Verbinder 90">
              <a:extLst>
                <a:ext uri="{FF2B5EF4-FFF2-40B4-BE49-F238E27FC236}">
                  <a16:creationId xmlns:a16="http://schemas.microsoft.com/office/drawing/2014/main" id="{C879CF17-7CA9-4A00-85EC-EDDBC02BD81D}"/>
                </a:ext>
              </a:extLst>
            </p:cNvPr>
            <p:cNvCxnSpPr/>
            <p:nvPr/>
          </p:nvCxnSpPr>
          <p:spPr bwMode="auto">
            <a:xfrm>
              <a:off x="6165221" y="5335116"/>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92" name="Gerader Verbinder 91">
              <a:extLst>
                <a:ext uri="{FF2B5EF4-FFF2-40B4-BE49-F238E27FC236}">
                  <a16:creationId xmlns:a16="http://schemas.microsoft.com/office/drawing/2014/main" id="{E80D9AF4-191A-4987-8BC8-34AC4518173E}"/>
                </a:ext>
              </a:extLst>
            </p:cNvPr>
            <p:cNvCxnSpPr/>
            <p:nvPr/>
          </p:nvCxnSpPr>
          <p:spPr bwMode="auto">
            <a:xfrm>
              <a:off x="6165221" y="5407124"/>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93" name="Gerader Verbinder 92">
              <a:extLst>
                <a:ext uri="{FF2B5EF4-FFF2-40B4-BE49-F238E27FC236}">
                  <a16:creationId xmlns:a16="http://schemas.microsoft.com/office/drawing/2014/main" id="{E0201057-1B4A-47FE-BAEE-D8A177C80FE3}"/>
                </a:ext>
              </a:extLst>
            </p:cNvPr>
            <p:cNvCxnSpPr/>
            <p:nvPr/>
          </p:nvCxnSpPr>
          <p:spPr bwMode="auto">
            <a:xfrm>
              <a:off x="6165221" y="4786610"/>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94" name="Gerader Verbinder 93">
              <a:extLst>
                <a:ext uri="{FF2B5EF4-FFF2-40B4-BE49-F238E27FC236}">
                  <a16:creationId xmlns:a16="http://schemas.microsoft.com/office/drawing/2014/main" id="{6963CE7F-E3BC-4C47-B818-D5197D084A4B}"/>
                </a:ext>
              </a:extLst>
            </p:cNvPr>
            <p:cNvCxnSpPr/>
            <p:nvPr/>
          </p:nvCxnSpPr>
          <p:spPr bwMode="auto">
            <a:xfrm>
              <a:off x="6165221" y="4706094"/>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95" name="Fußzeilenplatzhalter 10">
            <a:extLst>
              <a:ext uri="{FF2B5EF4-FFF2-40B4-BE49-F238E27FC236}">
                <a16:creationId xmlns:a16="http://schemas.microsoft.com/office/drawing/2014/main" id="{FA73503F-7408-4017-B2C3-DB87AE03A071}"/>
              </a:ext>
            </a:extLst>
          </p:cNvPr>
          <p:cNvSpPr txBox="1">
            <a:spLocks/>
          </p:cNvSpPr>
          <p:nvPr/>
        </p:nvSpPr>
        <p:spPr>
          <a:xfrm>
            <a:off x="623887" y="6305434"/>
            <a:ext cx="10944225" cy="222586"/>
          </a:xfrm>
          <a:prstGeom prst="rect">
            <a:avLst/>
          </a:prstGeom>
          <a:noFill/>
          <a:ln>
            <a:noFill/>
          </a:ln>
          <a:effectLst/>
        </p:spPr>
        <p:txBody>
          <a:bodyPr vert="horz" wrap="square" lIns="0" tIns="0" rIns="0" bIns="0" numCol="1" anchor="t" anchorCtr="0" compatLnSpc="1">
            <a:prstTxWarp prst="textNoShape">
              <a:avLst/>
            </a:prstTxWarp>
          </a:bodyPr>
          <a:lstStyle>
            <a:defPPr>
              <a:defRPr lang="de-DE"/>
            </a:defPPr>
            <a:lvl1pPr>
              <a:lnSpc>
                <a:spcPct val="100000"/>
              </a:lnSpc>
              <a:defRPr sz="1200" b="1">
                <a:solidFill>
                  <a:schemeClr val="tx2"/>
                </a:solidFill>
              </a:defRPr>
            </a:lvl1pPr>
            <a:lvl2pPr marL="4572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2pPr>
            <a:lvl3pPr marL="9144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3pPr>
            <a:lvl4pPr marL="13716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4pPr>
            <a:lvl5pPr marL="18288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5pPr>
            <a:lvl6pPr marL="2286000" algn="l" defTabSz="914400" rtl="0" eaLnBrk="1" latinLnBrk="0" hangingPunct="1">
              <a:defRPr sz="1600" kern="1200">
                <a:solidFill>
                  <a:schemeClr val="tx1"/>
                </a:solidFill>
                <a:latin typeface="Arial" pitchFamily="34" charset="0"/>
                <a:ea typeface="+mn-ea"/>
                <a:cs typeface="Arial" pitchFamily="34" charset="0"/>
              </a:defRPr>
            </a:lvl6pPr>
            <a:lvl7pPr marL="2743200" algn="l" defTabSz="914400" rtl="0" eaLnBrk="1" latinLnBrk="0" hangingPunct="1">
              <a:defRPr sz="1600" kern="1200">
                <a:solidFill>
                  <a:schemeClr val="tx1"/>
                </a:solidFill>
                <a:latin typeface="Arial" pitchFamily="34" charset="0"/>
                <a:ea typeface="+mn-ea"/>
                <a:cs typeface="Arial" pitchFamily="34" charset="0"/>
              </a:defRPr>
            </a:lvl7pPr>
            <a:lvl8pPr marL="3200400" algn="l" defTabSz="914400" rtl="0" eaLnBrk="1" latinLnBrk="0" hangingPunct="1">
              <a:defRPr sz="1600" kern="1200">
                <a:solidFill>
                  <a:schemeClr val="tx1"/>
                </a:solidFill>
                <a:latin typeface="Arial" pitchFamily="34" charset="0"/>
                <a:ea typeface="+mn-ea"/>
                <a:cs typeface="Arial" pitchFamily="34" charset="0"/>
              </a:defRPr>
            </a:lvl8pPr>
            <a:lvl9pPr marL="3657600" algn="l" defTabSz="914400" rtl="0" eaLnBrk="1" latinLnBrk="0" hangingPunct="1">
              <a:defRPr sz="1600" kern="1200">
                <a:solidFill>
                  <a:schemeClr val="tx1"/>
                </a:solidFill>
                <a:latin typeface="Arial" pitchFamily="34" charset="0"/>
                <a:ea typeface="+mn-ea"/>
                <a:cs typeface="Arial" pitchFamily="34" charset="0"/>
              </a:defRPr>
            </a:lvl9pPr>
          </a:lstStyle>
          <a:p>
            <a:r>
              <a:rPr lang="de-DE" altLang="de-DE" dirty="0"/>
              <a:t>SI Global Garant </a:t>
            </a:r>
            <a:r>
              <a:rPr lang="de-DE" altLang="de-DE" dirty="0" err="1"/>
              <a:t>Invest</a:t>
            </a:r>
            <a:r>
              <a:rPr lang="de-DE" altLang="de-DE" dirty="0"/>
              <a:t> | Produktgeneration 2021</a:t>
            </a:r>
          </a:p>
        </p:txBody>
      </p:sp>
    </p:spTree>
    <p:extLst>
      <p:ext uri="{BB962C8B-B14F-4D97-AF65-F5344CB8AC3E}">
        <p14:creationId xmlns:p14="http://schemas.microsoft.com/office/powerpoint/2010/main" val="1210385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B5653142-AC06-418C-B0C5-341B95C372C9}"/>
              </a:ext>
            </a:extLst>
          </p:cNvPr>
          <p:cNvPicPr>
            <a:picLocks noChangeAspect="1"/>
          </p:cNvPicPr>
          <p:nvPr/>
        </p:nvPicPr>
        <p:blipFill>
          <a:blip r:embed="rId3"/>
          <a:stretch>
            <a:fillRect/>
          </a:stretch>
        </p:blipFill>
        <p:spPr>
          <a:xfrm>
            <a:off x="185026" y="260648"/>
            <a:ext cx="11815630" cy="6336704"/>
          </a:xfrm>
          <a:prstGeom prst="rect">
            <a:avLst/>
          </a:prstGeom>
        </p:spPr>
      </p:pic>
      <p:sp>
        <p:nvSpPr>
          <p:cNvPr id="5" name="Rechteck 4">
            <a:extLst>
              <a:ext uri="{FF2B5EF4-FFF2-40B4-BE49-F238E27FC236}">
                <a16:creationId xmlns:a16="http://schemas.microsoft.com/office/drawing/2014/main" id="{74FCF9AE-DD70-4FD0-92C9-FC52722FB4A4}"/>
              </a:ext>
            </a:extLst>
          </p:cNvPr>
          <p:cNvSpPr/>
          <p:nvPr/>
        </p:nvSpPr>
        <p:spPr>
          <a:xfrm rot="533397">
            <a:off x="1730422" y="4993883"/>
            <a:ext cx="1604093" cy="466538"/>
          </a:xfrm>
          <a:prstGeom prst="rect">
            <a:avLst/>
          </a:prstGeom>
          <a:noFill/>
        </p:spPr>
        <p:txBody>
          <a:bodyPr wrap="none" lIns="91440" tIns="45720" rIns="91440" bIns="45720">
            <a:spAutoFit/>
          </a:bodyPr>
          <a:lstStyle/>
          <a:p>
            <a:pPr algn="ctr"/>
            <a:r>
              <a:rPr lang="de-DE" sz="2400" b="0" cap="none" spc="0" dirty="0">
                <a:ln w="0"/>
                <a:solidFill>
                  <a:schemeClr val="bg1">
                    <a:alpha val="40000"/>
                  </a:schemeClr>
                </a:solidFill>
                <a:effectLst>
                  <a:outerShdw blurRad="38100" dist="19050" dir="2700000" algn="tl" rotWithShape="0">
                    <a:schemeClr val="dk1">
                      <a:alpha val="46000"/>
                    </a:schemeClr>
                  </a:outerShdw>
                </a:effectLst>
                <a:latin typeface="Arial Rounded MT Bold" panose="020F0704030504030204" pitchFamily="34" charset="0"/>
              </a:rPr>
              <a:t>SIGGI 2.0</a:t>
            </a:r>
            <a:endParaRPr lang="de-DE" sz="2400" b="0" cap="none" spc="0" dirty="0">
              <a:ln w="0"/>
              <a:solidFill>
                <a:schemeClr val="bg1">
                  <a:alpha val="40000"/>
                </a:schemeClr>
              </a:solidFill>
              <a:effectLst>
                <a:outerShdw blurRad="38100" dist="19050" dir="2700000" algn="tl" rotWithShape="0">
                  <a:schemeClr val="dk1">
                    <a:alpha val="46000"/>
                  </a:schemeClr>
                </a:outerShdw>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D62AD423-2D6D-4273-8BB2-8B2825188F2B}"/>
              </a:ext>
            </a:extLst>
          </p:cNvPr>
          <p:cNvSpPr txBox="1"/>
          <p:nvPr/>
        </p:nvSpPr>
        <p:spPr>
          <a:xfrm>
            <a:off x="2675620" y="2708920"/>
            <a:ext cx="6840760" cy="1440160"/>
          </a:xfrm>
          <a:prstGeom prst="rect">
            <a:avLst/>
          </a:prstGeom>
          <a:noFill/>
        </p:spPr>
        <p:txBody>
          <a:bodyPr wrap="square" lIns="0" tIns="0" rIns="0" bIns="0" rtlCol="0">
            <a:noAutofit/>
          </a:bodyPr>
          <a:lstStyle/>
          <a:p>
            <a:pPr>
              <a:buClr>
                <a:schemeClr val="tx1"/>
              </a:buClr>
              <a:buSzPct val="101000"/>
            </a:pPr>
            <a:r>
              <a:rPr lang="de-DE" sz="9600" b="1" dirty="0">
                <a:solidFill>
                  <a:schemeClr val="tx2"/>
                </a:solidFill>
                <a:effectLst>
                  <a:outerShdw blurRad="38100" dist="38100" dir="2700000" algn="tl">
                    <a:srgbClr val="000000">
                      <a:alpha val="43137"/>
                    </a:srgbClr>
                  </a:outerShdw>
                </a:effectLst>
              </a:rPr>
              <a:t>Sicherheit+</a:t>
            </a:r>
          </a:p>
        </p:txBody>
      </p:sp>
      <p:sp>
        <p:nvSpPr>
          <p:cNvPr id="3" name="Fußzeilenplatzhalter 10">
            <a:extLst>
              <a:ext uri="{FF2B5EF4-FFF2-40B4-BE49-F238E27FC236}">
                <a16:creationId xmlns:a16="http://schemas.microsoft.com/office/drawing/2014/main" id="{18712462-0F86-4B73-8574-14CAFE42FF82}"/>
              </a:ext>
            </a:extLst>
          </p:cNvPr>
          <p:cNvSpPr txBox="1">
            <a:spLocks/>
          </p:cNvSpPr>
          <p:nvPr/>
        </p:nvSpPr>
        <p:spPr>
          <a:xfrm>
            <a:off x="623887" y="6305434"/>
            <a:ext cx="10944225" cy="222586"/>
          </a:xfrm>
          <a:prstGeom prst="rect">
            <a:avLst/>
          </a:prstGeom>
          <a:noFill/>
          <a:ln>
            <a:noFill/>
          </a:ln>
          <a:effectLst/>
        </p:spPr>
        <p:txBody>
          <a:bodyPr vert="horz" wrap="square" lIns="0" tIns="0" rIns="0" bIns="0" numCol="1" anchor="t" anchorCtr="0" compatLnSpc="1">
            <a:prstTxWarp prst="textNoShape">
              <a:avLst/>
            </a:prstTxWarp>
          </a:bodyPr>
          <a:lstStyle>
            <a:defPPr>
              <a:defRPr lang="de-DE"/>
            </a:defPPr>
            <a:lvl1pPr>
              <a:lnSpc>
                <a:spcPct val="100000"/>
              </a:lnSpc>
              <a:defRPr sz="1200" b="1">
                <a:solidFill>
                  <a:schemeClr val="tx2"/>
                </a:solidFill>
              </a:defRPr>
            </a:lvl1pPr>
            <a:lvl2pPr marL="4572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2pPr>
            <a:lvl3pPr marL="9144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3pPr>
            <a:lvl4pPr marL="13716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4pPr>
            <a:lvl5pPr marL="18288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5pPr>
            <a:lvl6pPr marL="2286000" algn="l" defTabSz="914400" rtl="0" eaLnBrk="1" latinLnBrk="0" hangingPunct="1">
              <a:defRPr sz="1600" kern="1200">
                <a:solidFill>
                  <a:schemeClr val="tx1"/>
                </a:solidFill>
                <a:latin typeface="Arial" pitchFamily="34" charset="0"/>
                <a:ea typeface="+mn-ea"/>
                <a:cs typeface="Arial" pitchFamily="34" charset="0"/>
              </a:defRPr>
            </a:lvl6pPr>
            <a:lvl7pPr marL="2743200" algn="l" defTabSz="914400" rtl="0" eaLnBrk="1" latinLnBrk="0" hangingPunct="1">
              <a:defRPr sz="1600" kern="1200">
                <a:solidFill>
                  <a:schemeClr val="tx1"/>
                </a:solidFill>
                <a:latin typeface="Arial" pitchFamily="34" charset="0"/>
                <a:ea typeface="+mn-ea"/>
                <a:cs typeface="Arial" pitchFamily="34" charset="0"/>
              </a:defRPr>
            </a:lvl7pPr>
            <a:lvl8pPr marL="3200400" algn="l" defTabSz="914400" rtl="0" eaLnBrk="1" latinLnBrk="0" hangingPunct="1">
              <a:defRPr sz="1600" kern="1200">
                <a:solidFill>
                  <a:schemeClr val="tx1"/>
                </a:solidFill>
                <a:latin typeface="Arial" pitchFamily="34" charset="0"/>
                <a:ea typeface="+mn-ea"/>
                <a:cs typeface="Arial" pitchFamily="34" charset="0"/>
              </a:defRPr>
            </a:lvl8pPr>
            <a:lvl9pPr marL="3657600" algn="l" defTabSz="914400" rtl="0" eaLnBrk="1" latinLnBrk="0" hangingPunct="1">
              <a:defRPr sz="1600" kern="1200">
                <a:solidFill>
                  <a:schemeClr val="tx1"/>
                </a:solidFill>
                <a:latin typeface="Arial" pitchFamily="34" charset="0"/>
                <a:ea typeface="+mn-ea"/>
                <a:cs typeface="Arial" pitchFamily="34" charset="0"/>
              </a:defRPr>
            </a:lvl9pPr>
          </a:lstStyle>
          <a:p>
            <a:r>
              <a:rPr lang="de-DE" altLang="de-DE" dirty="0"/>
              <a:t>SI Global Garant </a:t>
            </a:r>
            <a:r>
              <a:rPr lang="de-DE" altLang="de-DE" dirty="0" err="1"/>
              <a:t>Invest</a:t>
            </a:r>
            <a:r>
              <a:rPr lang="de-DE" altLang="de-DE" dirty="0"/>
              <a:t> | Produktgeneration 2021</a:t>
            </a:r>
          </a:p>
        </p:txBody>
      </p:sp>
    </p:spTree>
    <p:extLst>
      <p:ext uri="{BB962C8B-B14F-4D97-AF65-F5344CB8AC3E}">
        <p14:creationId xmlns:p14="http://schemas.microsoft.com/office/powerpoint/2010/main" val="1071128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1100DF5D-D170-4FF5-8919-FE2509AE698D}"/>
              </a:ext>
            </a:extLst>
          </p:cNvPr>
          <p:cNvPicPr>
            <a:picLocks noChangeAspect="1"/>
          </p:cNvPicPr>
          <p:nvPr/>
        </p:nvPicPr>
        <p:blipFill>
          <a:blip r:embed="rId3"/>
          <a:stretch>
            <a:fillRect/>
          </a:stretch>
        </p:blipFill>
        <p:spPr>
          <a:xfrm>
            <a:off x="8360094" y="1195610"/>
            <a:ext cx="2906160" cy="2026665"/>
          </a:xfrm>
          <a:prstGeom prst="rect">
            <a:avLst/>
          </a:prstGeom>
          <a:effectLst>
            <a:outerShdw blurRad="63500" sx="102000" sy="102000" algn="ctr" rotWithShape="0">
              <a:prstClr val="black">
                <a:alpha val="40000"/>
              </a:prstClr>
            </a:outerShdw>
          </a:effectLst>
        </p:spPr>
      </p:pic>
      <p:sp>
        <p:nvSpPr>
          <p:cNvPr id="4" name="Textfeld 3">
            <a:extLst>
              <a:ext uri="{FF2B5EF4-FFF2-40B4-BE49-F238E27FC236}">
                <a16:creationId xmlns:a16="http://schemas.microsoft.com/office/drawing/2014/main" id="{9C88259E-3AB7-4CE6-BA74-033E30B8B26E}"/>
              </a:ext>
            </a:extLst>
          </p:cNvPr>
          <p:cNvSpPr txBox="1"/>
          <p:nvPr/>
        </p:nvSpPr>
        <p:spPr>
          <a:xfrm>
            <a:off x="277746" y="2268715"/>
            <a:ext cx="3874037" cy="1016270"/>
          </a:xfrm>
          <a:prstGeom prst="rect">
            <a:avLst/>
          </a:prstGeom>
          <a:noFill/>
        </p:spPr>
        <p:txBody>
          <a:bodyPr wrap="square" lIns="0" tIns="0" rIns="0" bIns="0" rtlCol="0">
            <a:noAutofit/>
          </a:bodyPr>
          <a:lstStyle/>
          <a:p>
            <a:pPr marL="285750" indent="-285750" algn="l">
              <a:lnSpc>
                <a:spcPct val="150000"/>
              </a:lnSpc>
              <a:buClr>
                <a:schemeClr val="tx2"/>
              </a:buClr>
              <a:buSzPct val="101000"/>
              <a:buFont typeface="Wingdings" panose="05000000000000000000" pitchFamily="2" charset="2"/>
              <a:buChar char="ü"/>
            </a:pPr>
            <a:r>
              <a:rPr lang="de-DE" sz="1400" dirty="0">
                <a:solidFill>
                  <a:schemeClr val="tx2"/>
                </a:solidFill>
                <a:effectLst>
                  <a:outerShdw blurRad="38100" dist="38100" dir="2700000" algn="tl">
                    <a:srgbClr val="000000">
                      <a:alpha val="43137"/>
                    </a:srgbClr>
                  </a:outerShdw>
                </a:effectLst>
              </a:rPr>
              <a:t>löst den bisherigen Garantieplan (Extra+) ab</a:t>
            </a:r>
          </a:p>
          <a:p>
            <a:pPr marL="285750" indent="-285750" algn="l">
              <a:lnSpc>
                <a:spcPct val="150000"/>
              </a:lnSpc>
              <a:buClr>
                <a:schemeClr val="tx2"/>
              </a:buClr>
              <a:buSzPct val="101000"/>
              <a:buFont typeface="Wingdings" panose="05000000000000000000" pitchFamily="2" charset="2"/>
              <a:buChar char="ü"/>
            </a:pPr>
            <a:r>
              <a:rPr lang="de-DE" sz="1400" dirty="0">
                <a:solidFill>
                  <a:schemeClr val="tx2"/>
                </a:solidFill>
                <a:effectLst>
                  <a:outerShdw blurRad="38100" dist="38100" dir="2700000" algn="tl">
                    <a:srgbClr val="000000">
                      <a:alpha val="43137"/>
                    </a:srgbClr>
                  </a:outerShdw>
                </a:effectLst>
              </a:rPr>
              <a:t>zu Vertragsbeginn </a:t>
            </a:r>
            <a:r>
              <a:rPr lang="de-DE" sz="1400" b="1" dirty="0">
                <a:solidFill>
                  <a:schemeClr val="tx2"/>
                </a:solidFill>
                <a:effectLst>
                  <a:outerShdw blurRad="38100" dist="38100" dir="2700000" algn="tl">
                    <a:srgbClr val="000000">
                      <a:alpha val="43137"/>
                    </a:srgbClr>
                  </a:outerShdw>
                </a:effectLst>
              </a:rPr>
              <a:t>optional</a:t>
            </a:r>
            <a:r>
              <a:rPr lang="de-DE" sz="1400" dirty="0">
                <a:solidFill>
                  <a:schemeClr val="tx2"/>
                </a:solidFill>
                <a:effectLst>
                  <a:outerShdw blurRad="38100" dist="38100" dir="2700000" algn="tl">
                    <a:srgbClr val="000000">
                      <a:alpha val="43137"/>
                    </a:srgbClr>
                  </a:outerShdw>
                </a:effectLst>
              </a:rPr>
              <a:t> wählbar</a:t>
            </a:r>
          </a:p>
          <a:p>
            <a:pPr marL="285750" indent="-285750" algn="l">
              <a:lnSpc>
                <a:spcPct val="150000"/>
              </a:lnSpc>
              <a:buClr>
                <a:schemeClr val="tx2"/>
              </a:buClr>
              <a:buSzPct val="101000"/>
              <a:buFont typeface="Wingdings" panose="05000000000000000000" pitchFamily="2" charset="2"/>
              <a:buChar char="ü"/>
            </a:pPr>
            <a:r>
              <a:rPr lang="de-DE" sz="1400" b="1" dirty="0">
                <a:solidFill>
                  <a:schemeClr val="tx2"/>
                </a:solidFill>
                <a:effectLst>
                  <a:outerShdw blurRad="38100" dist="38100" dir="2700000" algn="tl">
                    <a:srgbClr val="000000">
                      <a:alpha val="43137"/>
                    </a:srgbClr>
                  </a:outerShdw>
                </a:effectLst>
              </a:rPr>
              <a:t>jederzeit</a:t>
            </a:r>
            <a:r>
              <a:rPr lang="de-DE" sz="1400" dirty="0">
                <a:solidFill>
                  <a:schemeClr val="tx2"/>
                </a:solidFill>
                <a:effectLst>
                  <a:outerShdw blurRad="38100" dist="38100" dir="2700000" algn="tl">
                    <a:srgbClr val="000000">
                      <a:alpha val="43137"/>
                    </a:srgbClr>
                  </a:outerShdw>
                </a:effectLst>
              </a:rPr>
              <a:t> ein- und ausschließbar</a:t>
            </a:r>
          </a:p>
          <a:p>
            <a:pPr marL="285750" indent="-285750" algn="l">
              <a:lnSpc>
                <a:spcPct val="150000"/>
              </a:lnSpc>
              <a:buClr>
                <a:schemeClr val="tx2"/>
              </a:buClr>
              <a:buSzPct val="101000"/>
              <a:buFont typeface="Wingdings" panose="05000000000000000000" pitchFamily="2" charset="2"/>
              <a:buChar char="ü"/>
            </a:pPr>
            <a:r>
              <a:rPr lang="de-DE" sz="1400" dirty="0">
                <a:solidFill>
                  <a:schemeClr val="tx2"/>
                </a:solidFill>
                <a:effectLst>
                  <a:outerShdw blurRad="38100" dist="38100" dir="2700000" algn="tl">
                    <a:srgbClr val="000000">
                      <a:alpha val="43137"/>
                    </a:srgbClr>
                  </a:outerShdw>
                </a:effectLst>
              </a:rPr>
              <a:t>endet mit dem </a:t>
            </a:r>
            <a:r>
              <a:rPr lang="de-DE" sz="1400" b="1" dirty="0">
                <a:solidFill>
                  <a:schemeClr val="tx2"/>
                </a:solidFill>
                <a:effectLst>
                  <a:outerShdw blurRad="38100" dist="38100" dir="2700000" algn="tl">
                    <a:srgbClr val="000000">
                      <a:alpha val="43137"/>
                    </a:srgbClr>
                  </a:outerShdw>
                </a:effectLst>
              </a:rPr>
              <a:t>Ablaufmanagement+</a:t>
            </a:r>
          </a:p>
          <a:p>
            <a:pPr marL="285750" indent="-285750" algn="l">
              <a:lnSpc>
                <a:spcPct val="150000"/>
              </a:lnSpc>
              <a:buClr>
                <a:schemeClr val="tx2"/>
              </a:buClr>
              <a:buSzPct val="101000"/>
              <a:buFont typeface="Wingdings" panose="05000000000000000000" pitchFamily="2" charset="2"/>
              <a:buChar char="ü"/>
            </a:pPr>
            <a:endParaRPr lang="de-DE" sz="1400" dirty="0">
              <a:solidFill>
                <a:schemeClr val="tx2"/>
              </a:solidFill>
              <a:effectLst>
                <a:outerShdw blurRad="38100" dist="38100" dir="2700000" algn="tl">
                  <a:srgbClr val="000000">
                    <a:alpha val="43137"/>
                  </a:srgbClr>
                </a:outerShdw>
              </a:effectLst>
            </a:endParaRPr>
          </a:p>
        </p:txBody>
      </p:sp>
      <p:cxnSp>
        <p:nvCxnSpPr>
          <p:cNvPr id="6" name="Gerader Verbinder 5">
            <a:extLst>
              <a:ext uri="{FF2B5EF4-FFF2-40B4-BE49-F238E27FC236}">
                <a16:creationId xmlns:a16="http://schemas.microsoft.com/office/drawing/2014/main" id="{F644162A-4DFA-4347-B4D6-905BDF11CD3E}"/>
              </a:ext>
            </a:extLst>
          </p:cNvPr>
          <p:cNvCxnSpPr/>
          <p:nvPr/>
        </p:nvCxnSpPr>
        <p:spPr bwMode="auto">
          <a:xfrm>
            <a:off x="7319055" y="1124744"/>
            <a:ext cx="0" cy="5400600"/>
          </a:xfrm>
          <a:prstGeom prst="line">
            <a:avLst/>
          </a:prstGeom>
          <a:solidFill>
            <a:schemeClr val="bg1"/>
          </a:solidFill>
          <a:ln w="9525" cap="flat" cmpd="sng" algn="ctr">
            <a:solidFill>
              <a:schemeClr val="tx2"/>
            </a:solid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7" name="Ellipse 6">
            <a:extLst>
              <a:ext uri="{FF2B5EF4-FFF2-40B4-BE49-F238E27FC236}">
                <a16:creationId xmlns:a16="http://schemas.microsoft.com/office/drawing/2014/main" id="{3810220E-A86E-408A-A3AB-0C7B881AFB21}"/>
              </a:ext>
            </a:extLst>
          </p:cNvPr>
          <p:cNvSpPr/>
          <p:nvPr/>
        </p:nvSpPr>
        <p:spPr bwMode="auto">
          <a:xfrm>
            <a:off x="7104116" y="3562625"/>
            <a:ext cx="432044" cy="432048"/>
          </a:xfrm>
          <a:prstGeom prst="ellipse">
            <a:avLst/>
          </a:prstGeom>
          <a:solidFill>
            <a:schemeClr val="bg1"/>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9" name="Pfeil: Chevron 8">
            <a:extLst>
              <a:ext uri="{FF2B5EF4-FFF2-40B4-BE49-F238E27FC236}">
                <a16:creationId xmlns:a16="http://schemas.microsoft.com/office/drawing/2014/main" id="{C389ACAA-3091-4E2C-AABE-768A4E91B76E}"/>
              </a:ext>
            </a:extLst>
          </p:cNvPr>
          <p:cNvSpPr/>
          <p:nvPr/>
        </p:nvSpPr>
        <p:spPr bwMode="auto">
          <a:xfrm>
            <a:off x="7233361" y="3670477"/>
            <a:ext cx="215117" cy="213367"/>
          </a:xfrm>
          <a:prstGeom prst="chevron">
            <a:avLst/>
          </a:prstGeom>
          <a:solidFill>
            <a:schemeClr val="accent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graphicFrame>
        <p:nvGraphicFramePr>
          <p:cNvPr id="11" name="Tabelle 11">
            <a:extLst>
              <a:ext uri="{FF2B5EF4-FFF2-40B4-BE49-F238E27FC236}">
                <a16:creationId xmlns:a16="http://schemas.microsoft.com/office/drawing/2014/main" id="{12E550DE-E4A9-44C9-AD88-D167A61ACCC6}"/>
              </a:ext>
            </a:extLst>
          </p:cNvPr>
          <p:cNvGraphicFramePr>
            <a:graphicFrameLocks noGrp="1"/>
          </p:cNvGraphicFramePr>
          <p:nvPr/>
        </p:nvGraphicFramePr>
        <p:xfrm>
          <a:off x="7913724" y="3788115"/>
          <a:ext cx="3798900" cy="2300262"/>
        </p:xfrm>
        <a:graphic>
          <a:graphicData uri="http://schemas.openxmlformats.org/drawingml/2006/table">
            <a:tbl>
              <a:tblPr firstRow="1" bandRow="1">
                <a:effectLst>
                  <a:outerShdw blurRad="63500" sx="102000" sy="102000" algn="ctr" rotWithShape="0">
                    <a:prstClr val="black">
                      <a:alpha val="40000"/>
                    </a:prstClr>
                  </a:outerShdw>
                </a:effectLst>
                <a:tableStyleId>{F5AB1C69-6EDB-4FF4-983F-18BD219EF322}</a:tableStyleId>
              </a:tblPr>
              <a:tblGrid>
                <a:gridCol w="1899450">
                  <a:extLst>
                    <a:ext uri="{9D8B030D-6E8A-4147-A177-3AD203B41FA5}">
                      <a16:colId xmlns:a16="http://schemas.microsoft.com/office/drawing/2014/main" val="3581429503"/>
                    </a:ext>
                  </a:extLst>
                </a:gridCol>
                <a:gridCol w="1899450">
                  <a:extLst>
                    <a:ext uri="{9D8B030D-6E8A-4147-A177-3AD203B41FA5}">
                      <a16:colId xmlns:a16="http://schemas.microsoft.com/office/drawing/2014/main" val="56206125"/>
                    </a:ext>
                  </a:extLst>
                </a:gridCol>
              </a:tblGrid>
              <a:tr h="307177">
                <a:tc>
                  <a:txBody>
                    <a:bodyPr/>
                    <a:lstStyle/>
                    <a:p>
                      <a:pPr algn="ctr"/>
                      <a:r>
                        <a:rPr lang="de-DE" sz="1200" b="0" dirty="0"/>
                        <a:t>Maximal mögliche Garantie von </a:t>
                      </a:r>
                    </a:p>
                  </a:txBody>
                  <a:tcPr/>
                </a:tc>
                <a:tc>
                  <a:txBody>
                    <a:bodyPr/>
                    <a:lstStyle/>
                    <a:p>
                      <a:pPr algn="ctr"/>
                      <a:r>
                        <a:rPr lang="de-DE" sz="1200" b="0" dirty="0"/>
                        <a:t>Anpassung der Garantie auf</a:t>
                      </a:r>
                    </a:p>
                  </a:txBody>
                  <a:tcPr/>
                </a:tc>
                <a:extLst>
                  <a:ext uri="{0D108BD9-81ED-4DB2-BD59-A6C34878D82A}">
                    <a16:rowId xmlns:a16="http://schemas.microsoft.com/office/drawing/2014/main" val="656810866"/>
                  </a:ext>
                </a:extLst>
              </a:tr>
              <a:tr h="307177">
                <a:tc>
                  <a:txBody>
                    <a:bodyPr/>
                    <a:lstStyle/>
                    <a:p>
                      <a:pPr algn="ctr"/>
                      <a:r>
                        <a:rPr lang="de-DE" sz="1050" dirty="0"/>
                        <a:t>105 %</a:t>
                      </a:r>
                    </a:p>
                  </a:txBody>
                  <a:tcPr anchor="ctr"/>
                </a:tc>
                <a:tc>
                  <a:txBody>
                    <a:bodyPr/>
                    <a:lstStyle/>
                    <a:p>
                      <a:pPr algn="ctr"/>
                      <a:r>
                        <a:rPr lang="de-DE" sz="1050" dirty="0"/>
                        <a:t>100 %</a:t>
                      </a:r>
                    </a:p>
                  </a:txBody>
                  <a:tcPr anchor="ctr"/>
                </a:tc>
                <a:extLst>
                  <a:ext uri="{0D108BD9-81ED-4DB2-BD59-A6C34878D82A}">
                    <a16:rowId xmlns:a16="http://schemas.microsoft.com/office/drawing/2014/main" val="2027009866"/>
                  </a:ext>
                </a:extLst>
              </a:tr>
              <a:tr h="307177">
                <a:tc>
                  <a:txBody>
                    <a:bodyPr/>
                    <a:lstStyle/>
                    <a:p>
                      <a:pPr algn="ctr"/>
                      <a:r>
                        <a:rPr lang="de-DE" sz="1050" dirty="0"/>
                        <a:t>130 %</a:t>
                      </a:r>
                    </a:p>
                  </a:txBody>
                  <a:tcPr anchor="ctr"/>
                </a:tc>
                <a:tc>
                  <a:txBody>
                    <a:bodyPr/>
                    <a:lstStyle/>
                    <a:p>
                      <a:pPr algn="ctr"/>
                      <a:r>
                        <a:rPr lang="de-DE" sz="1050" dirty="0"/>
                        <a:t>115 %</a:t>
                      </a:r>
                    </a:p>
                  </a:txBody>
                  <a:tcPr anchor="ctr"/>
                </a:tc>
                <a:extLst>
                  <a:ext uri="{0D108BD9-81ED-4DB2-BD59-A6C34878D82A}">
                    <a16:rowId xmlns:a16="http://schemas.microsoft.com/office/drawing/2014/main" val="200718000"/>
                  </a:ext>
                </a:extLst>
              </a:tr>
              <a:tr h="307177">
                <a:tc>
                  <a:txBody>
                    <a:bodyPr/>
                    <a:lstStyle/>
                    <a:p>
                      <a:pPr algn="ctr"/>
                      <a:r>
                        <a:rPr lang="de-DE" sz="1050" dirty="0"/>
                        <a:t>150 %</a:t>
                      </a:r>
                    </a:p>
                  </a:txBody>
                  <a:tcPr anchor="ctr"/>
                </a:tc>
                <a:tc>
                  <a:txBody>
                    <a:bodyPr/>
                    <a:lstStyle/>
                    <a:p>
                      <a:pPr algn="ctr"/>
                      <a:r>
                        <a:rPr lang="de-DE" sz="1050" dirty="0"/>
                        <a:t>125 %</a:t>
                      </a:r>
                    </a:p>
                  </a:txBody>
                  <a:tcPr anchor="ctr"/>
                </a:tc>
                <a:extLst>
                  <a:ext uri="{0D108BD9-81ED-4DB2-BD59-A6C34878D82A}">
                    <a16:rowId xmlns:a16="http://schemas.microsoft.com/office/drawing/2014/main" val="825870202"/>
                  </a:ext>
                </a:extLst>
              </a:tr>
              <a:tr h="307177">
                <a:tc>
                  <a:txBody>
                    <a:bodyPr/>
                    <a:lstStyle/>
                    <a:p>
                      <a:pPr algn="ctr"/>
                      <a:r>
                        <a:rPr lang="de-DE" sz="1050" dirty="0"/>
                        <a:t>170 %</a:t>
                      </a:r>
                    </a:p>
                  </a:txBody>
                  <a:tcPr anchor="ctr"/>
                </a:tc>
                <a:tc>
                  <a:txBody>
                    <a:bodyPr/>
                    <a:lstStyle/>
                    <a:p>
                      <a:pPr algn="ctr"/>
                      <a:r>
                        <a:rPr lang="de-DE" sz="1050" dirty="0"/>
                        <a:t>135 %</a:t>
                      </a:r>
                    </a:p>
                  </a:txBody>
                  <a:tcPr anchor="ctr"/>
                </a:tc>
                <a:extLst>
                  <a:ext uri="{0D108BD9-81ED-4DB2-BD59-A6C34878D82A}">
                    <a16:rowId xmlns:a16="http://schemas.microsoft.com/office/drawing/2014/main" val="1191654460"/>
                  </a:ext>
                </a:extLst>
              </a:tr>
              <a:tr h="307177">
                <a:tc>
                  <a:txBody>
                    <a:bodyPr/>
                    <a:lstStyle/>
                    <a:p>
                      <a:pPr algn="ctr"/>
                      <a:r>
                        <a:rPr lang="de-DE" sz="1050" dirty="0"/>
                        <a:t>190 %</a:t>
                      </a:r>
                    </a:p>
                  </a:txBody>
                  <a:tcPr anchor="ctr"/>
                </a:tc>
                <a:tc>
                  <a:txBody>
                    <a:bodyPr/>
                    <a:lstStyle/>
                    <a:p>
                      <a:pPr algn="ctr"/>
                      <a:r>
                        <a:rPr lang="de-DE" sz="1050" dirty="0"/>
                        <a:t>145 %</a:t>
                      </a:r>
                    </a:p>
                  </a:txBody>
                  <a:tcPr anchor="ctr"/>
                </a:tc>
                <a:extLst>
                  <a:ext uri="{0D108BD9-81ED-4DB2-BD59-A6C34878D82A}">
                    <a16:rowId xmlns:a16="http://schemas.microsoft.com/office/drawing/2014/main" val="2341243863"/>
                  </a:ext>
                </a:extLst>
              </a:tr>
              <a:tr h="307177">
                <a:tc>
                  <a:txBody>
                    <a:bodyPr/>
                    <a:lstStyle/>
                    <a:p>
                      <a:pPr algn="ctr"/>
                      <a:r>
                        <a:rPr lang="de-DE" sz="1050" dirty="0"/>
                        <a:t>Weitere 20 %-Schritte</a:t>
                      </a:r>
                    </a:p>
                  </a:txBody>
                  <a:tcPr anchor="ctr"/>
                </a:tc>
                <a:tc>
                  <a:txBody>
                    <a:bodyPr/>
                    <a:lstStyle/>
                    <a:p>
                      <a:pPr algn="ctr"/>
                      <a:r>
                        <a:rPr lang="de-DE" sz="1050" dirty="0"/>
                        <a:t>…</a:t>
                      </a:r>
                    </a:p>
                  </a:txBody>
                  <a:tcPr anchor="ctr"/>
                </a:tc>
                <a:extLst>
                  <a:ext uri="{0D108BD9-81ED-4DB2-BD59-A6C34878D82A}">
                    <a16:rowId xmlns:a16="http://schemas.microsoft.com/office/drawing/2014/main" val="450033627"/>
                  </a:ext>
                </a:extLst>
              </a:tr>
            </a:tbl>
          </a:graphicData>
        </a:graphic>
      </p:graphicFrame>
      <p:sp>
        <p:nvSpPr>
          <p:cNvPr id="13" name="Textfeld 12">
            <a:extLst>
              <a:ext uri="{FF2B5EF4-FFF2-40B4-BE49-F238E27FC236}">
                <a16:creationId xmlns:a16="http://schemas.microsoft.com/office/drawing/2014/main" id="{DD8084A3-8515-4467-A1DC-54467350DF7A}"/>
              </a:ext>
            </a:extLst>
          </p:cNvPr>
          <p:cNvSpPr txBox="1"/>
          <p:nvPr/>
        </p:nvSpPr>
        <p:spPr>
          <a:xfrm>
            <a:off x="275509" y="1124744"/>
            <a:ext cx="6826425" cy="936104"/>
          </a:xfrm>
          <a:prstGeom prst="rect">
            <a:avLst/>
          </a:prstGeom>
          <a:noFill/>
        </p:spPr>
        <p:txBody>
          <a:bodyPr wrap="square" lIns="0" tIns="0" rIns="0" bIns="0" rtlCol="0">
            <a:noAutofit/>
          </a:bodyPr>
          <a:lstStyle/>
          <a:p>
            <a:pPr algn="l">
              <a:buClr>
                <a:schemeClr val="tx1"/>
              </a:buClr>
              <a:buSzPct val="101000"/>
            </a:pPr>
            <a:r>
              <a:rPr lang="de-DE" sz="1800" dirty="0">
                <a:solidFill>
                  <a:schemeClr val="tx2"/>
                </a:solidFill>
                <a:effectLst>
                  <a:outerShdw blurRad="38100" dist="38100" dir="2700000" algn="tl">
                    <a:srgbClr val="000000">
                      <a:alpha val="43137"/>
                    </a:srgbClr>
                  </a:outerShdw>
                </a:effectLst>
              </a:rPr>
              <a:t>Mit dem Garantieplan werden in der </a:t>
            </a:r>
            <a:r>
              <a:rPr lang="de-DE" sz="1800" b="1" dirty="0">
                <a:solidFill>
                  <a:schemeClr val="tx2"/>
                </a:solidFill>
                <a:effectLst>
                  <a:outerShdw blurRad="38100" dist="38100" dir="2700000" algn="tl">
                    <a:srgbClr val="000000">
                      <a:alpha val="43137"/>
                    </a:srgbClr>
                  </a:outerShdw>
                </a:effectLst>
              </a:rPr>
              <a:t>Aktiv-Phase</a:t>
            </a:r>
            <a:r>
              <a:rPr lang="de-DE" sz="1800" dirty="0">
                <a:solidFill>
                  <a:schemeClr val="tx2"/>
                </a:solidFill>
                <a:effectLst>
                  <a:outerShdw blurRad="38100" dist="38100" dir="2700000" algn="tl">
                    <a:srgbClr val="000000">
                      <a:alpha val="43137"/>
                    </a:srgbClr>
                  </a:outerShdw>
                </a:effectLst>
              </a:rPr>
              <a:t> zwischenzeitlich erzielte Gewinne aus guten Fondsentwicklungen </a:t>
            </a:r>
            <a:r>
              <a:rPr lang="de-DE" sz="1800" b="1" dirty="0">
                <a:solidFill>
                  <a:schemeClr val="tx2"/>
                </a:solidFill>
                <a:effectLst>
                  <a:outerShdw blurRad="38100" dist="38100" dir="2700000" algn="tl">
                    <a:srgbClr val="000000">
                      <a:alpha val="43137"/>
                    </a:srgbClr>
                  </a:outerShdw>
                </a:effectLst>
              </a:rPr>
              <a:t>automatisch</a:t>
            </a:r>
            <a:r>
              <a:rPr lang="de-DE" sz="1800" dirty="0">
                <a:solidFill>
                  <a:schemeClr val="tx2"/>
                </a:solidFill>
                <a:effectLst>
                  <a:outerShdw blurRad="38100" dist="38100" dir="2700000" algn="tl">
                    <a:srgbClr val="000000">
                      <a:alpha val="43137"/>
                    </a:srgbClr>
                  </a:outerShdw>
                </a:effectLst>
              </a:rPr>
              <a:t> gesichert, um das Garantieniveau zu erhöhen.</a:t>
            </a:r>
          </a:p>
        </p:txBody>
      </p:sp>
      <p:grpSp>
        <p:nvGrpSpPr>
          <p:cNvPr id="17" name="Gruppieren 16">
            <a:extLst>
              <a:ext uri="{FF2B5EF4-FFF2-40B4-BE49-F238E27FC236}">
                <a16:creationId xmlns:a16="http://schemas.microsoft.com/office/drawing/2014/main" id="{9F7509CD-863F-4A46-904A-A7611B21A867}"/>
              </a:ext>
            </a:extLst>
          </p:cNvPr>
          <p:cNvGrpSpPr/>
          <p:nvPr/>
        </p:nvGrpSpPr>
        <p:grpSpPr>
          <a:xfrm>
            <a:off x="6207361" y="2452116"/>
            <a:ext cx="2052000" cy="2052000"/>
            <a:chOff x="8206583" y="2503140"/>
            <a:chExt cx="2052000" cy="2052000"/>
          </a:xfrm>
        </p:grpSpPr>
        <p:pic>
          <p:nvPicPr>
            <p:cNvPr id="18" name="Grafik 17">
              <a:extLst>
                <a:ext uri="{FF2B5EF4-FFF2-40B4-BE49-F238E27FC236}">
                  <a16:creationId xmlns:a16="http://schemas.microsoft.com/office/drawing/2014/main" id="{039BF8D8-2D82-4063-A630-7B30C3F14320}"/>
                </a:ext>
              </a:extLst>
            </p:cNvPr>
            <p:cNvPicPr>
              <a:picLocks noChangeAspect="1"/>
            </p:cNvPicPr>
            <p:nvPr/>
          </p:nvPicPr>
          <p:blipFill>
            <a:blip r:embed="rId4"/>
            <a:stretch>
              <a:fillRect/>
            </a:stretch>
          </p:blipFill>
          <p:spPr>
            <a:xfrm>
              <a:off x="8206583" y="2503140"/>
              <a:ext cx="2052000" cy="2052000"/>
            </a:xfrm>
            <a:prstGeom prst="rect">
              <a:avLst/>
            </a:prstGeom>
          </p:spPr>
        </p:pic>
        <p:sp>
          <p:nvSpPr>
            <p:cNvPr id="19" name="Textfeld 18">
              <a:extLst>
                <a:ext uri="{FF2B5EF4-FFF2-40B4-BE49-F238E27FC236}">
                  <a16:creationId xmlns:a16="http://schemas.microsoft.com/office/drawing/2014/main" id="{60A03509-8A0B-43C7-BDBE-C76F6A3DE4B3}"/>
                </a:ext>
              </a:extLst>
            </p:cNvPr>
            <p:cNvSpPr txBox="1"/>
            <p:nvPr/>
          </p:nvSpPr>
          <p:spPr>
            <a:xfrm rot="480000">
              <a:off x="8249353" y="2537566"/>
              <a:ext cx="1966458" cy="1983148"/>
            </a:xfrm>
            <a:prstGeom prst="rect">
              <a:avLst/>
            </a:prstGeom>
            <a:noFill/>
          </p:spPr>
          <p:txBody>
            <a:bodyPr wrap="square" lIns="0" tIns="0" rIns="0" bIns="0" rtlCol="0" anchor="ctr" anchorCtr="0">
              <a:noAutofit/>
            </a:bodyPr>
            <a:lstStyle/>
            <a:p>
              <a:pPr>
                <a:lnSpc>
                  <a:spcPct val="100000"/>
                </a:lnSpc>
              </a:pPr>
              <a:r>
                <a:rPr lang="de-DE" sz="1800" b="1" dirty="0">
                  <a:solidFill>
                    <a:schemeClr val="bg1"/>
                  </a:solidFill>
                </a:rPr>
                <a:t>monatliche</a:t>
              </a:r>
              <a:r>
                <a:rPr lang="de-DE" sz="1800" dirty="0">
                  <a:solidFill>
                    <a:schemeClr val="bg1"/>
                  </a:solidFill>
                </a:rPr>
                <a:t> Überprüfung der Erhöhungs-</a:t>
              </a:r>
            </a:p>
            <a:p>
              <a:pPr>
                <a:lnSpc>
                  <a:spcPct val="100000"/>
                </a:lnSpc>
              </a:pPr>
              <a:r>
                <a:rPr lang="de-DE" sz="1800" dirty="0">
                  <a:solidFill>
                    <a:schemeClr val="bg1"/>
                  </a:solidFill>
                </a:rPr>
                <a:t>möglichkeit</a:t>
              </a:r>
            </a:p>
          </p:txBody>
        </p:sp>
      </p:grpSp>
      <p:sp>
        <p:nvSpPr>
          <p:cNvPr id="14" name="Textfeld 13">
            <a:extLst>
              <a:ext uri="{FF2B5EF4-FFF2-40B4-BE49-F238E27FC236}">
                <a16:creationId xmlns:a16="http://schemas.microsoft.com/office/drawing/2014/main" id="{A5831FED-8723-489E-9A93-F496F267306F}"/>
              </a:ext>
            </a:extLst>
          </p:cNvPr>
          <p:cNvSpPr txBox="1"/>
          <p:nvPr/>
        </p:nvSpPr>
        <p:spPr>
          <a:xfrm>
            <a:off x="275509" y="3777160"/>
            <a:ext cx="5122985" cy="936104"/>
          </a:xfrm>
          <a:prstGeom prst="rect">
            <a:avLst/>
          </a:prstGeom>
          <a:noFill/>
        </p:spPr>
        <p:txBody>
          <a:bodyPr wrap="square" lIns="0" tIns="0" rIns="0" bIns="0" rtlCol="0">
            <a:noAutofit/>
          </a:bodyPr>
          <a:lstStyle>
            <a:defPPr>
              <a:defRPr lang="de-DE"/>
            </a:defPPr>
            <a:lvl1pPr algn="l">
              <a:buClr>
                <a:schemeClr val="tx1"/>
              </a:buClr>
              <a:buSzPct val="101000"/>
              <a:defRPr sz="1800">
                <a:solidFill>
                  <a:schemeClr val="bg1"/>
                </a:solidFill>
              </a:defRPr>
            </a:lvl1pPr>
          </a:lstStyle>
          <a:p>
            <a:r>
              <a:rPr lang="de-DE" dirty="0">
                <a:solidFill>
                  <a:schemeClr val="tx2"/>
                </a:solidFill>
                <a:effectLst>
                  <a:outerShdw blurRad="38100" dist="38100" dir="2700000" algn="tl">
                    <a:srgbClr val="000000">
                      <a:alpha val="43137"/>
                    </a:srgbClr>
                  </a:outerShdw>
                </a:effectLst>
              </a:rPr>
              <a:t>Der Garantieplan unterteilt sich in eine </a:t>
            </a:r>
            <a:r>
              <a:rPr lang="de-DE" b="1" dirty="0">
                <a:solidFill>
                  <a:schemeClr val="tx2"/>
                </a:solidFill>
                <a:effectLst>
                  <a:outerShdw blurRad="38100" dist="38100" dir="2700000" algn="tl">
                    <a:srgbClr val="000000">
                      <a:alpha val="43137"/>
                    </a:srgbClr>
                  </a:outerShdw>
                </a:effectLst>
              </a:rPr>
              <a:t>Passiv-</a:t>
            </a:r>
            <a:r>
              <a:rPr lang="de-DE" dirty="0">
                <a:solidFill>
                  <a:schemeClr val="tx2"/>
                </a:solidFill>
                <a:effectLst>
                  <a:outerShdw blurRad="38100" dist="38100" dir="2700000" algn="tl">
                    <a:srgbClr val="000000">
                      <a:alpha val="43137"/>
                    </a:srgbClr>
                  </a:outerShdw>
                </a:effectLst>
              </a:rPr>
              <a:t> und </a:t>
            </a:r>
            <a:r>
              <a:rPr lang="de-DE" b="1" dirty="0">
                <a:solidFill>
                  <a:schemeClr val="tx2"/>
                </a:solidFill>
                <a:effectLst>
                  <a:outerShdw blurRad="38100" dist="38100" dir="2700000" algn="tl">
                    <a:srgbClr val="000000">
                      <a:alpha val="43137"/>
                    </a:srgbClr>
                  </a:outerShdw>
                </a:effectLst>
              </a:rPr>
              <a:t>Aktiv-Phase</a:t>
            </a:r>
            <a:r>
              <a:rPr lang="de-DE" dirty="0">
                <a:solidFill>
                  <a:schemeClr val="tx2"/>
                </a:solidFill>
                <a:effectLst>
                  <a:outerShdw blurRad="38100" dist="38100" dir="2700000" algn="tl">
                    <a:srgbClr val="000000">
                      <a:alpha val="43137"/>
                    </a:srgbClr>
                  </a:outerShdw>
                </a:effectLst>
              </a:rPr>
              <a:t>:</a:t>
            </a:r>
          </a:p>
        </p:txBody>
      </p:sp>
      <p:sp>
        <p:nvSpPr>
          <p:cNvPr id="15" name="Textfeld 14">
            <a:extLst>
              <a:ext uri="{FF2B5EF4-FFF2-40B4-BE49-F238E27FC236}">
                <a16:creationId xmlns:a16="http://schemas.microsoft.com/office/drawing/2014/main" id="{781DCDB7-74CD-4AFC-B412-4B145DDAEE50}"/>
              </a:ext>
            </a:extLst>
          </p:cNvPr>
          <p:cNvSpPr txBox="1"/>
          <p:nvPr/>
        </p:nvSpPr>
        <p:spPr>
          <a:xfrm>
            <a:off x="277746" y="4640422"/>
            <a:ext cx="3874037" cy="1016270"/>
          </a:xfrm>
          <a:prstGeom prst="rect">
            <a:avLst/>
          </a:prstGeom>
          <a:noFill/>
        </p:spPr>
        <p:txBody>
          <a:bodyPr wrap="square" lIns="0" tIns="0" rIns="0" bIns="0" rtlCol="0">
            <a:noAutofit/>
          </a:bodyPr>
          <a:lstStyle/>
          <a:p>
            <a:pPr marL="285750" indent="-285750" algn="l">
              <a:lnSpc>
                <a:spcPct val="150000"/>
              </a:lnSpc>
              <a:buClr>
                <a:schemeClr val="bg1"/>
              </a:buClr>
              <a:buSzPct val="101000"/>
              <a:buFont typeface="Wingdings" panose="05000000000000000000" pitchFamily="2" charset="2"/>
              <a:buChar char="ü"/>
            </a:pPr>
            <a:endParaRPr lang="de-DE" sz="1400" dirty="0">
              <a:solidFill>
                <a:schemeClr val="bg1"/>
              </a:solidFill>
            </a:endParaRPr>
          </a:p>
        </p:txBody>
      </p:sp>
      <p:grpSp>
        <p:nvGrpSpPr>
          <p:cNvPr id="22" name="Gruppieren 21">
            <a:extLst>
              <a:ext uri="{FF2B5EF4-FFF2-40B4-BE49-F238E27FC236}">
                <a16:creationId xmlns:a16="http://schemas.microsoft.com/office/drawing/2014/main" id="{E41244BA-42D3-421B-A8EE-E2CEDEAA8610}"/>
              </a:ext>
            </a:extLst>
          </p:cNvPr>
          <p:cNvGrpSpPr/>
          <p:nvPr/>
        </p:nvGrpSpPr>
        <p:grpSpPr>
          <a:xfrm>
            <a:off x="263040" y="4547658"/>
            <a:ext cx="6637827" cy="1540719"/>
            <a:chOff x="263040" y="4504116"/>
            <a:chExt cx="6637827" cy="1540719"/>
          </a:xfrm>
          <a:effectLst>
            <a:outerShdw blurRad="63500" sx="102000" sy="102000" algn="ctr" rotWithShape="0">
              <a:prstClr val="black">
                <a:alpha val="40000"/>
              </a:prstClr>
            </a:outerShdw>
          </a:effectLst>
        </p:grpSpPr>
        <p:sp>
          <p:nvSpPr>
            <p:cNvPr id="5" name="Rechteck 4">
              <a:extLst>
                <a:ext uri="{FF2B5EF4-FFF2-40B4-BE49-F238E27FC236}">
                  <a16:creationId xmlns:a16="http://schemas.microsoft.com/office/drawing/2014/main" id="{601DC12B-2F7D-4684-905A-6F73571506DD}"/>
                </a:ext>
              </a:extLst>
            </p:cNvPr>
            <p:cNvSpPr/>
            <p:nvPr/>
          </p:nvSpPr>
          <p:spPr bwMode="auto">
            <a:xfrm>
              <a:off x="263040" y="4504116"/>
              <a:ext cx="3312679" cy="1540719"/>
            </a:xfrm>
            <a:prstGeom prst="rect">
              <a:avLst/>
            </a:prstGeom>
            <a:pattFill prst="wdUpDiag">
              <a:fgClr>
                <a:srgbClr val="D4D9DF"/>
              </a:fgClr>
              <a:bgClr>
                <a:schemeClr val="bg1"/>
              </a:bgClr>
            </a:patt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2400" b="1" i="0" u="none" strike="noStrike" cap="none" normalizeH="0" baseline="0" dirty="0">
                  <a:ln>
                    <a:noFill/>
                  </a:ln>
                  <a:solidFill>
                    <a:srgbClr val="6D86A0"/>
                  </a:solidFill>
                  <a:effectLst>
                    <a:outerShdw blurRad="38100" dist="38100" dir="2700000" algn="tl">
                      <a:srgbClr val="000000">
                        <a:alpha val="43137"/>
                      </a:srgbClr>
                    </a:outerShdw>
                  </a:effectLst>
                  <a:latin typeface="Arial" pitchFamily="34" charset="0"/>
                  <a:cs typeface="Arial" pitchFamily="34" charset="0"/>
                </a:rPr>
                <a:t>Passiv-Phase</a:t>
              </a:r>
            </a:p>
          </p:txBody>
        </p:sp>
        <p:sp>
          <p:nvSpPr>
            <p:cNvPr id="16" name="Rechteck 15">
              <a:extLst>
                <a:ext uri="{FF2B5EF4-FFF2-40B4-BE49-F238E27FC236}">
                  <a16:creationId xmlns:a16="http://schemas.microsoft.com/office/drawing/2014/main" id="{FAEF2029-66BE-43F2-A865-35A58D65215E}"/>
                </a:ext>
              </a:extLst>
            </p:cNvPr>
            <p:cNvSpPr/>
            <p:nvPr/>
          </p:nvSpPr>
          <p:spPr bwMode="auto">
            <a:xfrm>
              <a:off x="3588188" y="4504116"/>
              <a:ext cx="3312679" cy="1540719"/>
            </a:xfrm>
            <a:prstGeom prst="rect">
              <a:avLst/>
            </a:prstGeom>
            <a:solidFill>
              <a:srgbClr val="D4D9DF"/>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r>
                <a:rPr lang="de-DE" sz="2400" b="1" dirty="0">
                  <a:solidFill>
                    <a:srgbClr val="6D86A0"/>
                  </a:solidFill>
                  <a:effectLst>
                    <a:outerShdw blurRad="38100" dist="38100" dir="2700000" algn="tl">
                      <a:srgbClr val="000000">
                        <a:alpha val="43137"/>
                      </a:srgbClr>
                    </a:outerShdw>
                  </a:effectLst>
                </a:rPr>
                <a:t>Aktiv-Phase</a:t>
              </a:r>
            </a:p>
          </p:txBody>
        </p:sp>
      </p:grpSp>
      <p:cxnSp>
        <p:nvCxnSpPr>
          <p:cNvPr id="10" name="Gerader Verbinder 9">
            <a:extLst>
              <a:ext uri="{FF2B5EF4-FFF2-40B4-BE49-F238E27FC236}">
                <a16:creationId xmlns:a16="http://schemas.microsoft.com/office/drawing/2014/main" id="{085B2110-8B2E-4880-AEA2-19428B50B588}"/>
              </a:ext>
            </a:extLst>
          </p:cNvPr>
          <p:cNvCxnSpPr/>
          <p:nvPr/>
        </p:nvCxnSpPr>
        <p:spPr bwMode="auto">
          <a:xfrm>
            <a:off x="263040" y="5734506"/>
            <a:ext cx="1224448" cy="0"/>
          </a:xfrm>
          <a:prstGeom prst="line">
            <a:avLst/>
          </a:prstGeom>
          <a:solidFill>
            <a:schemeClr val="bg1"/>
          </a:solidFill>
          <a:ln w="38100" cap="flat" cmpd="sng" algn="ctr">
            <a:solidFill>
              <a:srgbClr val="6D86A0"/>
            </a:solidFill>
            <a:prstDash val="solid"/>
            <a:round/>
            <a:headEnd type="none" w="med" len="med"/>
            <a:tailEnd type="none" w="lg" len="lg"/>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0" name="Gerade Verbindung mit Pfeil 19">
            <a:extLst>
              <a:ext uri="{FF2B5EF4-FFF2-40B4-BE49-F238E27FC236}">
                <a16:creationId xmlns:a16="http://schemas.microsoft.com/office/drawing/2014/main" id="{D00CCDDF-4939-4CCD-8BC7-78C619EAF9D1}"/>
              </a:ext>
            </a:extLst>
          </p:cNvPr>
          <p:cNvCxnSpPr/>
          <p:nvPr/>
        </p:nvCxnSpPr>
        <p:spPr bwMode="auto">
          <a:xfrm>
            <a:off x="2214764" y="5734506"/>
            <a:ext cx="1360955" cy="0"/>
          </a:xfrm>
          <a:prstGeom prst="straightConnector1">
            <a:avLst/>
          </a:prstGeom>
          <a:solidFill>
            <a:schemeClr val="bg1"/>
          </a:solidFill>
          <a:ln w="38100" cap="flat" cmpd="sng" algn="ctr">
            <a:solidFill>
              <a:srgbClr val="6D86A0"/>
            </a:solidFill>
            <a:prstDash val="solid"/>
            <a:round/>
            <a:headEnd type="none" w="med" len="med"/>
            <a:tailEnd type="triangle" w="lg" len="lg"/>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1" name="Textfeld 20">
            <a:extLst>
              <a:ext uri="{FF2B5EF4-FFF2-40B4-BE49-F238E27FC236}">
                <a16:creationId xmlns:a16="http://schemas.microsoft.com/office/drawing/2014/main" id="{B134453B-896E-406C-BC66-4F623F73D849}"/>
              </a:ext>
            </a:extLst>
          </p:cNvPr>
          <p:cNvSpPr txBox="1"/>
          <p:nvPr/>
        </p:nvSpPr>
        <p:spPr>
          <a:xfrm>
            <a:off x="1428358" y="5582802"/>
            <a:ext cx="900256" cy="278835"/>
          </a:xfrm>
          <a:prstGeom prst="rect">
            <a:avLst/>
          </a:prstGeom>
          <a:noFill/>
        </p:spPr>
        <p:txBody>
          <a:bodyPr wrap="square" lIns="0" tIns="0" rIns="0" bIns="0" rtlCol="0">
            <a:noAutofit/>
          </a:bodyPr>
          <a:lstStyle/>
          <a:p>
            <a:pPr>
              <a:lnSpc>
                <a:spcPts val="1500"/>
              </a:lnSpc>
              <a:spcBef>
                <a:spcPts val="0"/>
              </a:spcBef>
              <a:buClr>
                <a:schemeClr val="tx1"/>
              </a:buClr>
              <a:buSzPct val="101000"/>
            </a:pPr>
            <a:r>
              <a:rPr lang="de-DE" sz="1800" b="1" dirty="0">
                <a:solidFill>
                  <a:srgbClr val="6D86A0"/>
                </a:solidFill>
              </a:rPr>
              <a:t>5 </a:t>
            </a:r>
          </a:p>
          <a:p>
            <a:pPr>
              <a:lnSpc>
                <a:spcPts val="1500"/>
              </a:lnSpc>
              <a:spcBef>
                <a:spcPts val="0"/>
              </a:spcBef>
              <a:buClr>
                <a:schemeClr val="tx1"/>
              </a:buClr>
              <a:buSzPct val="101000"/>
            </a:pPr>
            <a:r>
              <a:rPr lang="de-DE" sz="1800" b="1" dirty="0">
                <a:solidFill>
                  <a:srgbClr val="6D86A0"/>
                </a:solidFill>
              </a:rPr>
              <a:t>Jahre</a:t>
            </a:r>
          </a:p>
        </p:txBody>
      </p:sp>
      <p:sp>
        <p:nvSpPr>
          <p:cNvPr id="24" name="Textfeld 23">
            <a:extLst>
              <a:ext uri="{FF2B5EF4-FFF2-40B4-BE49-F238E27FC236}">
                <a16:creationId xmlns:a16="http://schemas.microsoft.com/office/drawing/2014/main" id="{2ADA87CC-42CB-4553-9AAA-2EDAD4772E39}"/>
              </a:ext>
            </a:extLst>
          </p:cNvPr>
          <p:cNvSpPr txBox="1"/>
          <p:nvPr/>
        </p:nvSpPr>
        <p:spPr>
          <a:xfrm>
            <a:off x="2675620" y="0"/>
            <a:ext cx="6840760" cy="893602"/>
          </a:xfrm>
          <a:prstGeom prst="rect">
            <a:avLst/>
          </a:prstGeom>
          <a:noFill/>
        </p:spPr>
        <p:txBody>
          <a:bodyPr wrap="square" lIns="0" tIns="0" rIns="0" bIns="0" rtlCol="0">
            <a:noAutofit/>
          </a:bodyPr>
          <a:lstStyle/>
          <a:p>
            <a:pPr>
              <a:buClr>
                <a:schemeClr val="tx1"/>
              </a:buClr>
              <a:buSzPct val="101000"/>
            </a:pPr>
            <a:r>
              <a:rPr lang="de-DE" sz="5400" b="1" dirty="0">
                <a:solidFill>
                  <a:schemeClr val="tx2"/>
                </a:solidFill>
                <a:effectLst>
                  <a:outerShdw blurRad="38100" dist="38100" dir="2700000" algn="tl">
                    <a:srgbClr val="000000">
                      <a:alpha val="43137"/>
                    </a:srgbClr>
                  </a:outerShdw>
                </a:effectLst>
              </a:rPr>
              <a:t>Sicherheit+</a:t>
            </a:r>
          </a:p>
        </p:txBody>
      </p:sp>
      <p:sp>
        <p:nvSpPr>
          <p:cNvPr id="23" name="Fußzeilenplatzhalter 10">
            <a:extLst>
              <a:ext uri="{FF2B5EF4-FFF2-40B4-BE49-F238E27FC236}">
                <a16:creationId xmlns:a16="http://schemas.microsoft.com/office/drawing/2014/main" id="{0E48E907-1CEF-4061-818E-81193455938A}"/>
              </a:ext>
            </a:extLst>
          </p:cNvPr>
          <p:cNvSpPr txBox="1">
            <a:spLocks/>
          </p:cNvSpPr>
          <p:nvPr/>
        </p:nvSpPr>
        <p:spPr>
          <a:xfrm>
            <a:off x="623887" y="6305434"/>
            <a:ext cx="10944225" cy="222586"/>
          </a:xfrm>
          <a:prstGeom prst="rect">
            <a:avLst/>
          </a:prstGeom>
          <a:noFill/>
          <a:ln>
            <a:noFill/>
          </a:ln>
          <a:effectLst/>
        </p:spPr>
        <p:txBody>
          <a:bodyPr vert="horz" wrap="square" lIns="0" tIns="0" rIns="0" bIns="0" numCol="1" anchor="t" anchorCtr="0" compatLnSpc="1">
            <a:prstTxWarp prst="textNoShape">
              <a:avLst/>
            </a:prstTxWarp>
          </a:bodyPr>
          <a:lstStyle>
            <a:defPPr>
              <a:defRPr lang="de-DE"/>
            </a:defPPr>
            <a:lvl1pPr>
              <a:lnSpc>
                <a:spcPct val="100000"/>
              </a:lnSpc>
              <a:defRPr sz="1200" b="1">
                <a:solidFill>
                  <a:schemeClr val="tx2"/>
                </a:solidFill>
              </a:defRPr>
            </a:lvl1pPr>
            <a:lvl2pPr marL="4572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2pPr>
            <a:lvl3pPr marL="9144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3pPr>
            <a:lvl4pPr marL="13716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4pPr>
            <a:lvl5pPr marL="18288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5pPr>
            <a:lvl6pPr marL="2286000" algn="l" defTabSz="914400" rtl="0" eaLnBrk="1" latinLnBrk="0" hangingPunct="1">
              <a:defRPr sz="1600" kern="1200">
                <a:solidFill>
                  <a:schemeClr val="tx1"/>
                </a:solidFill>
                <a:latin typeface="Arial" pitchFamily="34" charset="0"/>
                <a:ea typeface="+mn-ea"/>
                <a:cs typeface="Arial" pitchFamily="34" charset="0"/>
              </a:defRPr>
            </a:lvl6pPr>
            <a:lvl7pPr marL="2743200" algn="l" defTabSz="914400" rtl="0" eaLnBrk="1" latinLnBrk="0" hangingPunct="1">
              <a:defRPr sz="1600" kern="1200">
                <a:solidFill>
                  <a:schemeClr val="tx1"/>
                </a:solidFill>
                <a:latin typeface="Arial" pitchFamily="34" charset="0"/>
                <a:ea typeface="+mn-ea"/>
                <a:cs typeface="Arial" pitchFamily="34" charset="0"/>
              </a:defRPr>
            </a:lvl7pPr>
            <a:lvl8pPr marL="3200400" algn="l" defTabSz="914400" rtl="0" eaLnBrk="1" latinLnBrk="0" hangingPunct="1">
              <a:defRPr sz="1600" kern="1200">
                <a:solidFill>
                  <a:schemeClr val="tx1"/>
                </a:solidFill>
                <a:latin typeface="Arial" pitchFamily="34" charset="0"/>
                <a:ea typeface="+mn-ea"/>
                <a:cs typeface="Arial" pitchFamily="34" charset="0"/>
              </a:defRPr>
            </a:lvl8pPr>
            <a:lvl9pPr marL="3657600" algn="l" defTabSz="914400" rtl="0" eaLnBrk="1" latinLnBrk="0" hangingPunct="1">
              <a:defRPr sz="1600" kern="1200">
                <a:solidFill>
                  <a:schemeClr val="tx1"/>
                </a:solidFill>
                <a:latin typeface="Arial" pitchFamily="34" charset="0"/>
                <a:ea typeface="+mn-ea"/>
                <a:cs typeface="Arial" pitchFamily="34" charset="0"/>
              </a:defRPr>
            </a:lvl9pPr>
          </a:lstStyle>
          <a:p>
            <a:r>
              <a:rPr lang="de-DE" altLang="de-DE" dirty="0"/>
              <a:t>SI Global Garant </a:t>
            </a:r>
            <a:r>
              <a:rPr lang="de-DE" altLang="de-DE" dirty="0" err="1"/>
              <a:t>Invest</a:t>
            </a:r>
            <a:r>
              <a:rPr lang="de-DE" altLang="de-DE" dirty="0"/>
              <a:t> | Produktgeneration 2021</a:t>
            </a:r>
          </a:p>
        </p:txBody>
      </p:sp>
    </p:spTree>
    <p:extLst>
      <p:ext uri="{BB962C8B-B14F-4D97-AF65-F5344CB8AC3E}">
        <p14:creationId xmlns:p14="http://schemas.microsoft.com/office/powerpoint/2010/main" val="343740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9C88259E-3AB7-4CE6-BA74-033E30B8B26E}"/>
              </a:ext>
            </a:extLst>
          </p:cNvPr>
          <p:cNvSpPr txBox="1"/>
          <p:nvPr/>
        </p:nvSpPr>
        <p:spPr>
          <a:xfrm>
            <a:off x="623887" y="2143656"/>
            <a:ext cx="3874037" cy="1016270"/>
          </a:xfrm>
          <a:prstGeom prst="rect">
            <a:avLst/>
          </a:prstGeom>
          <a:noFill/>
        </p:spPr>
        <p:txBody>
          <a:bodyPr wrap="square" lIns="0" tIns="0" rIns="0" bIns="0" rtlCol="0">
            <a:noAutofit/>
          </a:bodyPr>
          <a:lstStyle/>
          <a:p>
            <a:pPr marL="285750" indent="-285750" algn="l">
              <a:lnSpc>
                <a:spcPct val="150000"/>
              </a:lnSpc>
              <a:buClr>
                <a:schemeClr val="tx2"/>
              </a:buClr>
              <a:buSzPct val="101000"/>
              <a:buFont typeface="Wingdings" panose="05000000000000000000" pitchFamily="2" charset="2"/>
              <a:buChar char="ü"/>
            </a:pPr>
            <a:r>
              <a:rPr lang="de-DE" sz="1400" dirty="0">
                <a:solidFill>
                  <a:schemeClr val="tx2"/>
                </a:solidFill>
                <a:effectLst>
                  <a:outerShdw blurRad="38100" dist="38100" dir="2700000" algn="tl">
                    <a:srgbClr val="000000">
                      <a:alpha val="43137"/>
                    </a:srgbClr>
                  </a:outerShdw>
                </a:effectLst>
              </a:rPr>
              <a:t>löst den bisherigen Garantieplan (Extra+) ab</a:t>
            </a:r>
          </a:p>
          <a:p>
            <a:pPr marL="285750" indent="-285750" algn="l">
              <a:lnSpc>
                <a:spcPct val="150000"/>
              </a:lnSpc>
              <a:buClr>
                <a:schemeClr val="tx2"/>
              </a:buClr>
              <a:buSzPct val="101000"/>
              <a:buFont typeface="Wingdings" panose="05000000000000000000" pitchFamily="2" charset="2"/>
              <a:buChar char="ü"/>
            </a:pPr>
            <a:r>
              <a:rPr lang="de-DE" sz="1400" dirty="0">
                <a:solidFill>
                  <a:schemeClr val="tx2"/>
                </a:solidFill>
                <a:effectLst>
                  <a:outerShdw blurRad="38100" dist="38100" dir="2700000" algn="tl">
                    <a:srgbClr val="000000">
                      <a:alpha val="43137"/>
                    </a:srgbClr>
                  </a:outerShdw>
                </a:effectLst>
              </a:rPr>
              <a:t>zu Vertragsbeginn </a:t>
            </a:r>
            <a:r>
              <a:rPr lang="de-DE" sz="1400" b="1" dirty="0">
                <a:solidFill>
                  <a:schemeClr val="tx2"/>
                </a:solidFill>
                <a:effectLst>
                  <a:outerShdw blurRad="38100" dist="38100" dir="2700000" algn="tl">
                    <a:srgbClr val="000000">
                      <a:alpha val="43137"/>
                    </a:srgbClr>
                  </a:outerShdw>
                </a:effectLst>
              </a:rPr>
              <a:t>optional</a:t>
            </a:r>
            <a:r>
              <a:rPr lang="de-DE" sz="1400" dirty="0">
                <a:solidFill>
                  <a:schemeClr val="tx2"/>
                </a:solidFill>
                <a:effectLst>
                  <a:outerShdw blurRad="38100" dist="38100" dir="2700000" algn="tl">
                    <a:srgbClr val="000000">
                      <a:alpha val="43137"/>
                    </a:srgbClr>
                  </a:outerShdw>
                </a:effectLst>
              </a:rPr>
              <a:t> wählbar</a:t>
            </a:r>
          </a:p>
          <a:p>
            <a:pPr marL="285750" indent="-285750" algn="l">
              <a:lnSpc>
                <a:spcPct val="150000"/>
              </a:lnSpc>
              <a:buClr>
                <a:schemeClr val="tx2"/>
              </a:buClr>
              <a:buSzPct val="101000"/>
              <a:buFont typeface="Wingdings" panose="05000000000000000000" pitchFamily="2" charset="2"/>
              <a:buChar char="ü"/>
            </a:pPr>
            <a:r>
              <a:rPr lang="de-DE" sz="1400" b="1" dirty="0">
                <a:solidFill>
                  <a:schemeClr val="tx2"/>
                </a:solidFill>
                <a:effectLst>
                  <a:outerShdw blurRad="38100" dist="38100" dir="2700000" algn="tl">
                    <a:srgbClr val="000000">
                      <a:alpha val="43137"/>
                    </a:srgbClr>
                  </a:outerShdw>
                </a:effectLst>
              </a:rPr>
              <a:t>jederzeit</a:t>
            </a:r>
            <a:r>
              <a:rPr lang="de-DE" sz="1400" dirty="0">
                <a:solidFill>
                  <a:schemeClr val="tx2"/>
                </a:solidFill>
                <a:effectLst>
                  <a:outerShdw blurRad="38100" dist="38100" dir="2700000" algn="tl">
                    <a:srgbClr val="000000">
                      <a:alpha val="43137"/>
                    </a:srgbClr>
                  </a:outerShdw>
                </a:effectLst>
              </a:rPr>
              <a:t> ein- und ausschließbar</a:t>
            </a:r>
          </a:p>
          <a:p>
            <a:pPr marL="285750" indent="-285750" algn="l">
              <a:lnSpc>
                <a:spcPct val="150000"/>
              </a:lnSpc>
              <a:buClr>
                <a:schemeClr val="tx2"/>
              </a:buClr>
              <a:buSzPct val="101000"/>
              <a:buFont typeface="Wingdings" panose="05000000000000000000" pitchFamily="2" charset="2"/>
              <a:buChar char="ü"/>
            </a:pPr>
            <a:r>
              <a:rPr lang="de-DE" sz="1400" dirty="0">
                <a:solidFill>
                  <a:schemeClr val="tx2"/>
                </a:solidFill>
                <a:effectLst>
                  <a:outerShdw blurRad="38100" dist="38100" dir="2700000" algn="tl">
                    <a:srgbClr val="000000">
                      <a:alpha val="43137"/>
                    </a:srgbClr>
                  </a:outerShdw>
                </a:effectLst>
              </a:rPr>
              <a:t>endet mit dem </a:t>
            </a:r>
            <a:r>
              <a:rPr lang="de-DE" sz="1400" b="1" dirty="0">
                <a:solidFill>
                  <a:schemeClr val="tx2"/>
                </a:solidFill>
                <a:effectLst>
                  <a:outerShdw blurRad="38100" dist="38100" dir="2700000" algn="tl">
                    <a:srgbClr val="000000">
                      <a:alpha val="43137"/>
                    </a:srgbClr>
                  </a:outerShdw>
                </a:effectLst>
              </a:rPr>
              <a:t>Ablaufmanagement+</a:t>
            </a:r>
          </a:p>
          <a:p>
            <a:pPr marL="285750" indent="-285750" algn="l">
              <a:lnSpc>
                <a:spcPct val="150000"/>
              </a:lnSpc>
              <a:buClr>
                <a:schemeClr val="tx2"/>
              </a:buClr>
              <a:buSzPct val="101000"/>
              <a:buFont typeface="Wingdings" panose="05000000000000000000" pitchFamily="2" charset="2"/>
              <a:buChar char="ü"/>
            </a:pPr>
            <a:endParaRPr lang="de-DE" sz="1400" dirty="0">
              <a:solidFill>
                <a:schemeClr val="tx2"/>
              </a:solidFill>
              <a:effectLst>
                <a:outerShdw blurRad="38100" dist="38100" dir="2700000" algn="tl">
                  <a:srgbClr val="000000">
                    <a:alpha val="43137"/>
                  </a:srgbClr>
                </a:outerShdw>
              </a:effectLst>
            </a:endParaRPr>
          </a:p>
        </p:txBody>
      </p:sp>
      <p:cxnSp>
        <p:nvCxnSpPr>
          <p:cNvPr id="6" name="Gerader Verbinder 5">
            <a:extLst>
              <a:ext uri="{FF2B5EF4-FFF2-40B4-BE49-F238E27FC236}">
                <a16:creationId xmlns:a16="http://schemas.microsoft.com/office/drawing/2014/main" id="{F644162A-4DFA-4347-B4D6-905BDF11CD3E}"/>
              </a:ext>
            </a:extLst>
          </p:cNvPr>
          <p:cNvCxnSpPr/>
          <p:nvPr/>
        </p:nvCxnSpPr>
        <p:spPr bwMode="auto">
          <a:xfrm>
            <a:off x="8040216" y="970177"/>
            <a:ext cx="0" cy="5400600"/>
          </a:xfrm>
          <a:prstGeom prst="line">
            <a:avLst/>
          </a:prstGeom>
          <a:solidFill>
            <a:schemeClr val="bg1"/>
          </a:solidFill>
          <a:ln w="9525" cap="flat" cmpd="sng" algn="ctr">
            <a:solidFill>
              <a:schemeClr val="tx2"/>
            </a:solid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aphicFrame>
        <p:nvGraphicFramePr>
          <p:cNvPr id="11" name="Tabelle 11">
            <a:extLst>
              <a:ext uri="{FF2B5EF4-FFF2-40B4-BE49-F238E27FC236}">
                <a16:creationId xmlns:a16="http://schemas.microsoft.com/office/drawing/2014/main" id="{12E550DE-E4A9-44C9-AD88-D167A61ACCC6}"/>
              </a:ext>
            </a:extLst>
          </p:cNvPr>
          <p:cNvGraphicFramePr>
            <a:graphicFrameLocks noGrp="1"/>
          </p:cNvGraphicFramePr>
          <p:nvPr>
            <p:extLst>
              <p:ext uri="{D42A27DB-BD31-4B8C-83A1-F6EECF244321}">
                <p14:modId xmlns:p14="http://schemas.microsoft.com/office/powerpoint/2010/main" val="3016543512"/>
              </p:ext>
            </p:extLst>
          </p:nvPr>
        </p:nvGraphicFramePr>
        <p:xfrm>
          <a:off x="8255332" y="1210664"/>
          <a:ext cx="3798900" cy="2300262"/>
        </p:xfrm>
        <a:graphic>
          <a:graphicData uri="http://schemas.openxmlformats.org/drawingml/2006/table">
            <a:tbl>
              <a:tblPr firstRow="1" bandRow="1">
                <a:effectLst>
                  <a:outerShdw blurRad="63500" sx="102000" sy="102000" algn="ctr" rotWithShape="0">
                    <a:prstClr val="black">
                      <a:alpha val="40000"/>
                    </a:prstClr>
                  </a:outerShdw>
                </a:effectLst>
                <a:tableStyleId>{F5AB1C69-6EDB-4FF4-983F-18BD219EF322}</a:tableStyleId>
              </a:tblPr>
              <a:tblGrid>
                <a:gridCol w="1899450">
                  <a:extLst>
                    <a:ext uri="{9D8B030D-6E8A-4147-A177-3AD203B41FA5}">
                      <a16:colId xmlns:a16="http://schemas.microsoft.com/office/drawing/2014/main" val="3581429503"/>
                    </a:ext>
                  </a:extLst>
                </a:gridCol>
                <a:gridCol w="1899450">
                  <a:extLst>
                    <a:ext uri="{9D8B030D-6E8A-4147-A177-3AD203B41FA5}">
                      <a16:colId xmlns:a16="http://schemas.microsoft.com/office/drawing/2014/main" val="56206125"/>
                    </a:ext>
                  </a:extLst>
                </a:gridCol>
              </a:tblGrid>
              <a:tr h="307177">
                <a:tc>
                  <a:txBody>
                    <a:bodyPr/>
                    <a:lstStyle/>
                    <a:p>
                      <a:pPr algn="ctr"/>
                      <a:r>
                        <a:rPr lang="de-DE" sz="1200" b="0" dirty="0"/>
                        <a:t>Maximal mögliche Garantie von </a:t>
                      </a:r>
                    </a:p>
                  </a:txBody>
                  <a:tcPr/>
                </a:tc>
                <a:tc>
                  <a:txBody>
                    <a:bodyPr/>
                    <a:lstStyle/>
                    <a:p>
                      <a:pPr algn="ctr"/>
                      <a:r>
                        <a:rPr lang="de-DE" sz="1200" b="0" dirty="0"/>
                        <a:t>Anpassung der Garantie auf</a:t>
                      </a:r>
                    </a:p>
                  </a:txBody>
                  <a:tcPr/>
                </a:tc>
                <a:extLst>
                  <a:ext uri="{0D108BD9-81ED-4DB2-BD59-A6C34878D82A}">
                    <a16:rowId xmlns:a16="http://schemas.microsoft.com/office/drawing/2014/main" val="656810866"/>
                  </a:ext>
                </a:extLst>
              </a:tr>
              <a:tr h="307177">
                <a:tc>
                  <a:txBody>
                    <a:bodyPr/>
                    <a:lstStyle/>
                    <a:p>
                      <a:pPr algn="ctr"/>
                      <a:r>
                        <a:rPr lang="de-DE" sz="1050" dirty="0"/>
                        <a:t>105 %</a:t>
                      </a:r>
                    </a:p>
                  </a:txBody>
                  <a:tcPr anchor="ctr"/>
                </a:tc>
                <a:tc>
                  <a:txBody>
                    <a:bodyPr/>
                    <a:lstStyle/>
                    <a:p>
                      <a:pPr algn="ctr"/>
                      <a:r>
                        <a:rPr lang="de-DE" sz="1050" dirty="0"/>
                        <a:t>100 %</a:t>
                      </a:r>
                    </a:p>
                  </a:txBody>
                  <a:tcPr anchor="ctr"/>
                </a:tc>
                <a:extLst>
                  <a:ext uri="{0D108BD9-81ED-4DB2-BD59-A6C34878D82A}">
                    <a16:rowId xmlns:a16="http://schemas.microsoft.com/office/drawing/2014/main" val="2027009866"/>
                  </a:ext>
                </a:extLst>
              </a:tr>
              <a:tr h="307177">
                <a:tc>
                  <a:txBody>
                    <a:bodyPr/>
                    <a:lstStyle/>
                    <a:p>
                      <a:pPr algn="ctr"/>
                      <a:r>
                        <a:rPr lang="de-DE" sz="1050" dirty="0"/>
                        <a:t>130 %</a:t>
                      </a:r>
                    </a:p>
                  </a:txBody>
                  <a:tcPr anchor="ctr"/>
                </a:tc>
                <a:tc>
                  <a:txBody>
                    <a:bodyPr/>
                    <a:lstStyle/>
                    <a:p>
                      <a:pPr algn="ctr"/>
                      <a:r>
                        <a:rPr lang="de-DE" sz="1050" dirty="0"/>
                        <a:t>115 %</a:t>
                      </a:r>
                    </a:p>
                  </a:txBody>
                  <a:tcPr anchor="ctr"/>
                </a:tc>
                <a:extLst>
                  <a:ext uri="{0D108BD9-81ED-4DB2-BD59-A6C34878D82A}">
                    <a16:rowId xmlns:a16="http://schemas.microsoft.com/office/drawing/2014/main" val="200718000"/>
                  </a:ext>
                </a:extLst>
              </a:tr>
              <a:tr h="307177">
                <a:tc>
                  <a:txBody>
                    <a:bodyPr/>
                    <a:lstStyle/>
                    <a:p>
                      <a:pPr algn="ctr"/>
                      <a:r>
                        <a:rPr lang="de-DE" sz="1050" dirty="0"/>
                        <a:t>150 %</a:t>
                      </a:r>
                    </a:p>
                  </a:txBody>
                  <a:tcPr anchor="ctr"/>
                </a:tc>
                <a:tc>
                  <a:txBody>
                    <a:bodyPr/>
                    <a:lstStyle/>
                    <a:p>
                      <a:pPr algn="ctr"/>
                      <a:r>
                        <a:rPr lang="de-DE" sz="1050" dirty="0"/>
                        <a:t>125 %</a:t>
                      </a:r>
                    </a:p>
                  </a:txBody>
                  <a:tcPr anchor="ctr"/>
                </a:tc>
                <a:extLst>
                  <a:ext uri="{0D108BD9-81ED-4DB2-BD59-A6C34878D82A}">
                    <a16:rowId xmlns:a16="http://schemas.microsoft.com/office/drawing/2014/main" val="825870202"/>
                  </a:ext>
                </a:extLst>
              </a:tr>
              <a:tr h="307177">
                <a:tc>
                  <a:txBody>
                    <a:bodyPr/>
                    <a:lstStyle/>
                    <a:p>
                      <a:pPr algn="ctr"/>
                      <a:r>
                        <a:rPr lang="de-DE" sz="1050" dirty="0"/>
                        <a:t>170 %</a:t>
                      </a:r>
                    </a:p>
                  </a:txBody>
                  <a:tcPr anchor="ctr"/>
                </a:tc>
                <a:tc>
                  <a:txBody>
                    <a:bodyPr/>
                    <a:lstStyle/>
                    <a:p>
                      <a:pPr algn="ctr"/>
                      <a:r>
                        <a:rPr lang="de-DE" sz="1050" dirty="0"/>
                        <a:t>135 %</a:t>
                      </a:r>
                    </a:p>
                  </a:txBody>
                  <a:tcPr anchor="ctr"/>
                </a:tc>
                <a:extLst>
                  <a:ext uri="{0D108BD9-81ED-4DB2-BD59-A6C34878D82A}">
                    <a16:rowId xmlns:a16="http://schemas.microsoft.com/office/drawing/2014/main" val="1191654460"/>
                  </a:ext>
                </a:extLst>
              </a:tr>
              <a:tr h="307177">
                <a:tc>
                  <a:txBody>
                    <a:bodyPr/>
                    <a:lstStyle/>
                    <a:p>
                      <a:pPr algn="ctr"/>
                      <a:r>
                        <a:rPr lang="de-DE" sz="1050" dirty="0"/>
                        <a:t>190 %</a:t>
                      </a:r>
                    </a:p>
                  </a:txBody>
                  <a:tcPr anchor="ctr"/>
                </a:tc>
                <a:tc>
                  <a:txBody>
                    <a:bodyPr/>
                    <a:lstStyle/>
                    <a:p>
                      <a:pPr algn="ctr"/>
                      <a:r>
                        <a:rPr lang="de-DE" sz="1050" dirty="0"/>
                        <a:t>145 %</a:t>
                      </a:r>
                    </a:p>
                  </a:txBody>
                  <a:tcPr anchor="ctr"/>
                </a:tc>
                <a:extLst>
                  <a:ext uri="{0D108BD9-81ED-4DB2-BD59-A6C34878D82A}">
                    <a16:rowId xmlns:a16="http://schemas.microsoft.com/office/drawing/2014/main" val="2341243863"/>
                  </a:ext>
                </a:extLst>
              </a:tr>
              <a:tr h="307177">
                <a:tc>
                  <a:txBody>
                    <a:bodyPr/>
                    <a:lstStyle/>
                    <a:p>
                      <a:pPr algn="ctr"/>
                      <a:r>
                        <a:rPr lang="de-DE" sz="1050" dirty="0"/>
                        <a:t>Weitere 20 %-Schritte</a:t>
                      </a:r>
                    </a:p>
                  </a:txBody>
                  <a:tcPr anchor="ctr"/>
                </a:tc>
                <a:tc>
                  <a:txBody>
                    <a:bodyPr/>
                    <a:lstStyle/>
                    <a:p>
                      <a:pPr algn="ctr"/>
                      <a:r>
                        <a:rPr lang="de-DE" sz="1050" dirty="0"/>
                        <a:t>…</a:t>
                      </a:r>
                    </a:p>
                  </a:txBody>
                  <a:tcPr anchor="ctr"/>
                </a:tc>
                <a:extLst>
                  <a:ext uri="{0D108BD9-81ED-4DB2-BD59-A6C34878D82A}">
                    <a16:rowId xmlns:a16="http://schemas.microsoft.com/office/drawing/2014/main" val="450033627"/>
                  </a:ext>
                </a:extLst>
              </a:tr>
            </a:tbl>
          </a:graphicData>
        </a:graphic>
      </p:graphicFrame>
      <p:sp>
        <p:nvSpPr>
          <p:cNvPr id="13" name="Textfeld 12">
            <a:extLst>
              <a:ext uri="{FF2B5EF4-FFF2-40B4-BE49-F238E27FC236}">
                <a16:creationId xmlns:a16="http://schemas.microsoft.com/office/drawing/2014/main" id="{DD8084A3-8515-4467-A1DC-54467350DF7A}"/>
              </a:ext>
            </a:extLst>
          </p:cNvPr>
          <p:cNvSpPr txBox="1"/>
          <p:nvPr/>
        </p:nvSpPr>
        <p:spPr>
          <a:xfrm>
            <a:off x="618946" y="1096111"/>
            <a:ext cx="6975216" cy="936104"/>
          </a:xfrm>
          <a:prstGeom prst="rect">
            <a:avLst/>
          </a:prstGeom>
          <a:noFill/>
        </p:spPr>
        <p:txBody>
          <a:bodyPr wrap="square" lIns="0" tIns="0" rIns="0" bIns="0" rtlCol="0">
            <a:noAutofit/>
          </a:bodyPr>
          <a:lstStyle/>
          <a:p>
            <a:pPr algn="l">
              <a:buClr>
                <a:schemeClr val="tx1"/>
              </a:buClr>
              <a:buSzPct val="101000"/>
            </a:pPr>
            <a:r>
              <a:rPr lang="de-DE" sz="1800" dirty="0">
                <a:solidFill>
                  <a:schemeClr val="tx2"/>
                </a:solidFill>
                <a:effectLst>
                  <a:outerShdw blurRad="38100" dist="38100" dir="2700000" algn="tl">
                    <a:srgbClr val="000000">
                      <a:alpha val="43137"/>
                    </a:srgbClr>
                  </a:outerShdw>
                </a:effectLst>
              </a:rPr>
              <a:t>Mit dem Garantieplan werden in der </a:t>
            </a:r>
            <a:r>
              <a:rPr lang="de-DE" sz="1800" b="1" dirty="0">
                <a:solidFill>
                  <a:schemeClr val="tx2"/>
                </a:solidFill>
                <a:effectLst>
                  <a:outerShdw blurRad="38100" dist="38100" dir="2700000" algn="tl">
                    <a:srgbClr val="000000">
                      <a:alpha val="43137"/>
                    </a:srgbClr>
                  </a:outerShdw>
                </a:effectLst>
              </a:rPr>
              <a:t>Aktiv-Phase</a:t>
            </a:r>
            <a:r>
              <a:rPr lang="de-DE" sz="1800" dirty="0">
                <a:solidFill>
                  <a:schemeClr val="tx2"/>
                </a:solidFill>
                <a:effectLst>
                  <a:outerShdw blurRad="38100" dist="38100" dir="2700000" algn="tl">
                    <a:srgbClr val="000000">
                      <a:alpha val="43137"/>
                    </a:srgbClr>
                  </a:outerShdw>
                </a:effectLst>
              </a:rPr>
              <a:t> zwischenzeitlich erzielte Gewinne aus guten Fondsentwicklungen </a:t>
            </a:r>
            <a:r>
              <a:rPr lang="de-DE" sz="1800" b="1" dirty="0">
                <a:solidFill>
                  <a:schemeClr val="tx2"/>
                </a:solidFill>
                <a:effectLst>
                  <a:outerShdw blurRad="38100" dist="38100" dir="2700000" algn="tl">
                    <a:srgbClr val="000000">
                      <a:alpha val="43137"/>
                    </a:srgbClr>
                  </a:outerShdw>
                </a:effectLst>
              </a:rPr>
              <a:t>automatisch</a:t>
            </a:r>
            <a:r>
              <a:rPr lang="de-DE" sz="1800" dirty="0">
                <a:solidFill>
                  <a:schemeClr val="tx2"/>
                </a:solidFill>
                <a:effectLst>
                  <a:outerShdw blurRad="38100" dist="38100" dir="2700000" algn="tl">
                    <a:srgbClr val="000000">
                      <a:alpha val="43137"/>
                    </a:srgbClr>
                  </a:outerShdw>
                </a:effectLst>
              </a:rPr>
              <a:t> gesichert, um das Garantieniveau zu erhöhen.</a:t>
            </a:r>
          </a:p>
        </p:txBody>
      </p:sp>
      <p:grpSp>
        <p:nvGrpSpPr>
          <p:cNvPr id="17" name="Gruppieren 16">
            <a:extLst>
              <a:ext uri="{FF2B5EF4-FFF2-40B4-BE49-F238E27FC236}">
                <a16:creationId xmlns:a16="http://schemas.microsoft.com/office/drawing/2014/main" id="{9F7509CD-863F-4A46-904A-A7611B21A867}"/>
              </a:ext>
            </a:extLst>
          </p:cNvPr>
          <p:cNvGrpSpPr/>
          <p:nvPr/>
        </p:nvGrpSpPr>
        <p:grpSpPr>
          <a:xfrm>
            <a:off x="9128782" y="3830713"/>
            <a:ext cx="2052000" cy="2052000"/>
            <a:chOff x="8206583" y="2503140"/>
            <a:chExt cx="2052000" cy="2052000"/>
          </a:xfrm>
        </p:grpSpPr>
        <p:pic>
          <p:nvPicPr>
            <p:cNvPr id="18" name="Grafik 17">
              <a:extLst>
                <a:ext uri="{FF2B5EF4-FFF2-40B4-BE49-F238E27FC236}">
                  <a16:creationId xmlns:a16="http://schemas.microsoft.com/office/drawing/2014/main" id="{039BF8D8-2D82-4063-A630-7B30C3F14320}"/>
                </a:ext>
              </a:extLst>
            </p:cNvPr>
            <p:cNvPicPr>
              <a:picLocks noChangeAspect="1"/>
            </p:cNvPicPr>
            <p:nvPr/>
          </p:nvPicPr>
          <p:blipFill>
            <a:blip r:embed="rId3"/>
            <a:stretch>
              <a:fillRect/>
            </a:stretch>
          </p:blipFill>
          <p:spPr>
            <a:xfrm>
              <a:off x="8206583" y="2503140"/>
              <a:ext cx="2052000" cy="2052000"/>
            </a:xfrm>
            <a:prstGeom prst="rect">
              <a:avLst/>
            </a:prstGeom>
          </p:spPr>
        </p:pic>
        <p:sp>
          <p:nvSpPr>
            <p:cNvPr id="19" name="Textfeld 18">
              <a:extLst>
                <a:ext uri="{FF2B5EF4-FFF2-40B4-BE49-F238E27FC236}">
                  <a16:creationId xmlns:a16="http://schemas.microsoft.com/office/drawing/2014/main" id="{60A03509-8A0B-43C7-BDBE-C76F6A3DE4B3}"/>
                </a:ext>
              </a:extLst>
            </p:cNvPr>
            <p:cNvSpPr txBox="1"/>
            <p:nvPr/>
          </p:nvSpPr>
          <p:spPr>
            <a:xfrm rot="480000">
              <a:off x="8249353" y="2537566"/>
              <a:ext cx="1966458" cy="1983148"/>
            </a:xfrm>
            <a:prstGeom prst="rect">
              <a:avLst/>
            </a:prstGeom>
            <a:noFill/>
          </p:spPr>
          <p:txBody>
            <a:bodyPr wrap="square" lIns="0" tIns="0" rIns="0" bIns="0" rtlCol="0" anchor="ctr" anchorCtr="0">
              <a:noAutofit/>
            </a:bodyPr>
            <a:lstStyle/>
            <a:p>
              <a:pPr>
                <a:lnSpc>
                  <a:spcPct val="100000"/>
                </a:lnSpc>
              </a:pPr>
              <a:r>
                <a:rPr lang="de-DE" sz="1800" b="1" dirty="0">
                  <a:solidFill>
                    <a:schemeClr val="bg1"/>
                  </a:solidFill>
                </a:rPr>
                <a:t>monatliche</a:t>
              </a:r>
              <a:r>
                <a:rPr lang="de-DE" sz="1800" dirty="0">
                  <a:solidFill>
                    <a:schemeClr val="bg1"/>
                  </a:solidFill>
                </a:rPr>
                <a:t> Überprüfung der Erhöhungs-</a:t>
              </a:r>
            </a:p>
            <a:p>
              <a:pPr>
                <a:lnSpc>
                  <a:spcPct val="100000"/>
                </a:lnSpc>
              </a:pPr>
              <a:r>
                <a:rPr lang="de-DE" sz="1800" dirty="0">
                  <a:solidFill>
                    <a:schemeClr val="bg1"/>
                  </a:solidFill>
                </a:rPr>
                <a:t>möglichkeit</a:t>
              </a:r>
            </a:p>
          </p:txBody>
        </p:sp>
      </p:grpSp>
      <p:sp>
        <p:nvSpPr>
          <p:cNvPr id="14" name="Textfeld 13">
            <a:extLst>
              <a:ext uri="{FF2B5EF4-FFF2-40B4-BE49-F238E27FC236}">
                <a16:creationId xmlns:a16="http://schemas.microsoft.com/office/drawing/2014/main" id="{A5831FED-8723-489E-9A93-F496F267306F}"/>
              </a:ext>
            </a:extLst>
          </p:cNvPr>
          <p:cNvSpPr txBox="1"/>
          <p:nvPr/>
        </p:nvSpPr>
        <p:spPr>
          <a:xfrm>
            <a:off x="611292" y="3927526"/>
            <a:ext cx="5122985" cy="936104"/>
          </a:xfrm>
          <a:prstGeom prst="rect">
            <a:avLst/>
          </a:prstGeom>
          <a:noFill/>
        </p:spPr>
        <p:txBody>
          <a:bodyPr wrap="square" lIns="0" tIns="0" rIns="0" bIns="0" rtlCol="0">
            <a:noAutofit/>
          </a:bodyPr>
          <a:lstStyle>
            <a:defPPr>
              <a:defRPr lang="de-DE"/>
            </a:defPPr>
            <a:lvl1pPr algn="l">
              <a:buClr>
                <a:schemeClr val="tx1"/>
              </a:buClr>
              <a:buSzPct val="101000"/>
              <a:defRPr sz="1800">
                <a:solidFill>
                  <a:schemeClr val="bg1"/>
                </a:solidFill>
              </a:defRPr>
            </a:lvl1pPr>
          </a:lstStyle>
          <a:p>
            <a:r>
              <a:rPr lang="de-DE" dirty="0">
                <a:solidFill>
                  <a:schemeClr val="tx2"/>
                </a:solidFill>
                <a:effectLst>
                  <a:outerShdw blurRad="38100" dist="38100" dir="2700000" algn="tl">
                    <a:srgbClr val="000000">
                      <a:alpha val="43137"/>
                    </a:srgbClr>
                  </a:outerShdw>
                </a:effectLst>
              </a:rPr>
              <a:t>Der Garantieplan unterteilt sich in eine </a:t>
            </a:r>
            <a:r>
              <a:rPr lang="de-DE" b="1" dirty="0">
                <a:solidFill>
                  <a:schemeClr val="tx2"/>
                </a:solidFill>
                <a:effectLst>
                  <a:outerShdw blurRad="38100" dist="38100" dir="2700000" algn="tl">
                    <a:srgbClr val="000000">
                      <a:alpha val="43137"/>
                    </a:srgbClr>
                  </a:outerShdw>
                </a:effectLst>
              </a:rPr>
              <a:t>Passiv-</a:t>
            </a:r>
            <a:r>
              <a:rPr lang="de-DE" dirty="0">
                <a:solidFill>
                  <a:schemeClr val="tx2"/>
                </a:solidFill>
                <a:effectLst>
                  <a:outerShdw blurRad="38100" dist="38100" dir="2700000" algn="tl">
                    <a:srgbClr val="000000">
                      <a:alpha val="43137"/>
                    </a:srgbClr>
                  </a:outerShdw>
                </a:effectLst>
              </a:rPr>
              <a:t> und </a:t>
            </a:r>
            <a:r>
              <a:rPr lang="de-DE" b="1" dirty="0">
                <a:solidFill>
                  <a:schemeClr val="tx2"/>
                </a:solidFill>
                <a:effectLst>
                  <a:outerShdw blurRad="38100" dist="38100" dir="2700000" algn="tl">
                    <a:srgbClr val="000000">
                      <a:alpha val="43137"/>
                    </a:srgbClr>
                  </a:outerShdw>
                </a:effectLst>
              </a:rPr>
              <a:t>Aktiv-Phase</a:t>
            </a:r>
            <a:r>
              <a:rPr lang="de-DE" dirty="0">
                <a:solidFill>
                  <a:schemeClr val="tx2"/>
                </a:solidFill>
                <a:effectLst>
                  <a:outerShdw blurRad="38100" dist="38100" dir="2700000" algn="tl">
                    <a:srgbClr val="000000">
                      <a:alpha val="43137"/>
                    </a:srgbClr>
                  </a:outerShdw>
                </a:effectLst>
              </a:rPr>
              <a:t>:</a:t>
            </a:r>
          </a:p>
        </p:txBody>
      </p:sp>
      <p:sp>
        <p:nvSpPr>
          <p:cNvPr id="15" name="Textfeld 14">
            <a:extLst>
              <a:ext uri="{FF2B5EF4-FFF2-40B4-BE49-F238E27FC236}">
                <a16:creationId xmlns:a16="http://schemas.microsoft.com/office/drawing/2014/main" id="{781DCDB7-74CD-4AFC-B412-4B145DDAEE50}"/>
              </a:ext>
            </a:extLst>
          </p:cNvPr>
          <p:cNvSpPr txBox="1"/>
          <p:nvPr/>
        </p:nvSpPr>
        <p:spPr>
          <a:xfrm>
            <a:off x="277746" y="4640422"/>
            <a:ext cx="3874037" cy="1016270"/>
          </a:xfrm>
          <a:prstGeom prst="rect">
            <a:avLst/>
          </a:prstGeom>
          <a:noFill/>
        </p:spPr>
        <p:txBody>
          <a:bodyPr wrap="square" lIns="0" tIns="0" rIns="0" bIns="0" rtlCol="0">
            <a:noAutofit/>
          </a:bodyPr>
          <a:lstStyle/>
          <a:p>
            <a:pPr marL="285750" indent="-285750" algn="l">
              <a:lnSpc>
                <a:spcPct val="150000"/>
              </a:lnSpc>
              <a:buClr>
                <a:schemeClr val="bg1"/>
              </a:buClr>
              <a:buSzPct val="101000"/>
              <a:buFont typeface="Wingdings" panose="05000000000000000000" pitchFamily="2" charset="2"/>
              <a:buChar char="ü"/>
            </a:pPr>
            <a:endParaRPr lang="de-DE" sz="1400" dirty="0">
              <a:solidFill>
                <a:schemeClr val="bg1"/>
              </a:solidFill>
            </a:endParaRPr>
          </a:p>
        </p:txBody>
      </p:sp>
      <p:grpSp>
        <p:nvGrpSpPr>
          <p:cNvPr id="22" name="Gruppieren 21">
            <a:extLst>
              <a:ext uri="{FF2B5EF4-FFF2-40B4-BE49-F238E27FC236}">
                <a16:creationId xmlns:a16="http://schemas.microsoft.com/office/drawing/2014/main" id="{E41244BA-42D3-421B-A8EE-E2CEDEAA8610}"/>
              </a:ext>
            </a:extLst>
          </p:cNvPr>
          <p:cNvGrpSpPr/>
          <p:nvPr/>
        </p:nvGrpSpPr>
        <p:grpSpPr>
          <a:xfrm>
            <a:off x="623887" y="4647734"/>
            <a:ext cx="6637827" cy="1540719"/>
            <a:chOff x="263040" y="4504116"/>
            <a:chExt cx="6637827" cy="1540719"/>
          </a:xfrm>
          <a:effectLst>
            <a:outerShdw blurRad="63500" sx="102000" sy="102000" algn="ctr" rotWithShape="0">
              <a:prstClr val="black">
                <a:alpha val="40000"/>
              </a:prstClr>
            </a:outerShdw>
          </a:effectLst>
        </p:grpSpPr>
        <p:sp>
          <p:nvSpPr>
            <p:cNvPr id="5" name="Rechteck 4">
              <a:extLst>
                <a:ext uri="{FF2B5EF4-FFF2-40B4-BE49-F238E27FC236}">
                  <a16:creationId xmlns:a16="http://schemas.microsoft.com/office/drawing/2014/main" id="{601DC12B-2F7D-4684-905A-6F73571506DD}"/>
                </a:ext>
              </a:extLst>
            </p:cNvPr>
            <p:cNvSpPr/>
            <p:nvPr/>
          </p:nvSpPr>
          <p:spPr bwMode="auto">
            <a:xfrm>
              <a:off x="263040" y="4504116"/>
              <a:ext cx="3312679" cy="1540719"/>
            </a:xfrm>
            <a:prstGeom prst="rect">
              <a:avLst/>
            </a:prstGeom>
            <a:pattFill prst="wdUpDiag">
              <a:fgClr>
                <a:srgbClr val="D4D9DF"/>
              </a:fgClr>
              <a:bgClr>
                <a:schemeClr val="bg1"/>
              </a:bgClr>
            </a:patt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2400" b="1" i="0" u="none" strike="noStrike" cap="none" normalizeH="0" baseline="0" dirty="0">
                  <a:ln>
                    <a:noFill/>
                  </a:ln>
                  <a:solidFill>
                    <a:srgbClr val="6D86A0"/>
                  </a:solidFill>
                  <a:effectLst>
                    <a:outerShdw blurRad="38100" dist="38100" dir="2700000" algn="tl">
                      <a:srgbClr val="000000">
                        <a:alpha val="43137"/>
                      </a:srgbClr>
                    </a:outerShdw>
                  </a:effectLst>
                  <a:latin typeface="Arial" pitchFamily="34" charset="0"/>
                  <a:cs typeface="Arial" pitchFamily="34" charset="0"/>
                </a:rPr>
                <a:t>Passiv-Phase</a:t>
              </a:r>
            </a:p>
          </p:txBody>
        </p:sp>
        <p:sp>
          <p:nvSpPr>
            <p:cNvPr id="16" name="Rechteck 15">
              <a:extLst>
                <a:ext uri="{FF2B5EF4-FFF2-40B4-BE49-F238E27FC236}">
                  <a16:creationId xmlns:a16="http://schemas.microsoft.com/office/drawing/2014/main" id="{FAEF2029-66BE-43F2-A865-35A58D65215E}"/>
                </a:ext>
              </a:extLst>
            </p:cNvPr>
            <p:cNvSpPr/>
            <p:nvPr/>
          </p:nvSpPr>
          <p:spPr bwMode="auto">
            <a:xfrm>
              <a:off x="3588188" y="4504116"/>
              <a:ext cx="3312679" cy="1540719"/>
            </a:xfrm>
            <a:prstGeom prst="rect">
              <a:avLst/>
            </a:prstGeom>
            <a:solidFill>
              <a:srgbClr val="D4D9DF"/>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r>
                <a:rPr lang="de-DE" sz="2400" b="1" dirty="0">
                  <a:solidFill>
                    <a:srgbClr val="6D86A0"/>
                  </a:solidFill>
                  <a:effectLst>
                    <a:outerShdw blurRad="38100" dist="38100" dir="2700000" algn="tl">
                      <a:srgbClr val="000000">
                        <a:alpha val="43137"/>
                      </a:srgbClr>
                    </a:outerShdw>
                  </a:effectLst>
                </a:rPr>
                <a:t>Aktiv-Phase</a:t>
              </a:r>
            </a:p>
          </p:txBody>
        </p:sp>
      </p:grpSp>
      <p:cxnSp>
        <p:nvCxnSpPr>
          <p:cNvPr id="10" name="Gerader Verbinder 9">
            <a:extLst>
              <a:ext uri="{FF2B5EF4-FFF2-40B4-BE49-F238E27FC236}">
                <a16:creationId xmlns:a16="http://schemas.microsoft.com/office/drawing/2014/main" id="{085B2110-8B2E-4880-AEA2-19428B50B588}"/>
              </a:ext>
            </a:extLst>
          </p:cNvPr>
          <p:cNvCxnSpPr/>
          <p:nvPr/>
        </p:nvCxnSpPr>
        <p:spPr bwMode="auto">
          <a:xfrm>
            <a:off x="1199456" y="5773672"/>
            <a:ext cx="1224448" cy="0"/>
          </a:xfrm>
          <a:prstGeom prst="line">
            <a:avLst/>
          </a:prstGeom>
          <a:solidFill>
            <a:schemeClr val="bg1"/>
          </a:solidFill>
          <a:ln w="38100" cap="flat" cmpd="sng" algn="ctr">
            <a:solidFill>
              <a:srgbClr val="6D86A0"/>
            </a:solidFill>
            <a:prstDash val="solid"/>
            <a:round/>
            <a:headEnd type="none" w="med" len="med"/>
            <a:tailEnd type="none" w="lg" len="lg"/>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0" name="Gerade Verbindung mit Pfeil 19">
            <a:extLst>
              <a:ext uri="{FF2B5EF4-FFF2-40B4-BE49-F238E27FC236}">
                <a16:creationId xmlns:a16="http://schemas.microsoft.com/office/drawing/2014/main" id="{D00CCDDF-4939-4CCD-8BC7-78C619EAF9D1}"/>
              </a:ext>
            </a:extLst>
          </p:cNvPr>
          <p:cNvCxnSpPr/>
          <p:nvPr/>
        </p:nvCxnSpPr>
        <p:spPr bwMode="auto">
          <a:xfrm>
            <a:off x="3027099" y="5773672"/>
            <a:ext cx="1360955" cy="0"/>
          </a:xfrm>
          <a:prstGeom prst="straightConnector1">
            <a:avLst/>
          </a:prstGeom>
          <a:solidFill>
            <a:schemeClr val="bg1"/>
          </a:solidFill>
          <a:ln w="38100" cap="flat" cmpd="sng" algn="ctr">
            <a:solidFill>
              <a:srgbClr val="6D86A0"/>
            </a:solidFill>
            <a:prstDash val="solid"/>
            <a:round/>
            <a:headEnd type="none" w="med" len="med"/>
            <a:tailEnd type="triangle" w="lg" len="lg"/>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1" name="Textfeld 20">
            <a:extLst>
              <a:ext uri="{FF2B5EF4-FFF2-40B4-BE49-F238E27FC236}">
                <a16:creationId xmlns:a16="http://schemas.microsoft.com/office/drawing/2014/main" id="{B134453B-896E-406C-BC66-4F623F73D849}"/>
              </a:ext>
            </a:extLst>
          </p:cNvPr>
          <p:cNvSpPr txBox="1"/>
          <p:nvPr/>
        </p:nvSpPr>
        <p:spPr>
          <a:xfrm>
            <a:off x="2277132" y="5603878"/>
            <a:ext cx="900256" cy="278835"/>
          </a:xfrm>
          <a:prstGeom prst="rect">
            <a:avLst/>
          </a:prstGeom>
          <a:noFill/>
        </p:spPr>
        <p:txBody>
          <a:bodyPr wrap="square" lIns="0" tIns="0" rIns="0" bIns="0" rtlCol="0">
            <a:noAutofit/>
          </a:bodyPr>
          <a:lstStyle/>
          <a:p>
            <a:pPr>
              <a:lnSpc>
                <a:spcPts val="1500"/>
              </a:lnSpc>
              <a:spcBef>
                <a:spcPts val="0"/>
              </a:spcBef>
              <a:buClr>
                <a:schemeClr val="tx1"/>
              </a:buClr>
              <a:buSzPct val="101000"/>
            </a:pPr>
            <a:r>
              <a:rPr lang="de-DE" sz="1800" b="1" dirty="0">
                <a:solidFill>
                  <a:srgbClr val="6D86A0"/>
                </a:solidFill>
              </a:rPr>
              <a:t>5 </a:t>
            </a:r>
          </a:p>
          <a:p>
            <a:pPr>
              <a:lnSpc>
                <a:spcPts val="1500"/>
              </a:lnSpc>
              <a:spcBef>
                <a:spcPts val="0"/>
              </a:spcBef>
              <a:buClr>
                <a:schemeClr val="tx1"/>
              </a:buClr>
              <a:buSzPct val="101000"/>
            </a:pPr>
            <a:r>
              <a:rPr lang="de-DE" sz="1800" b="1" dirty="0">
                <a:solidFill>
                  <a:srgbClr val="6D86A0"/>
                </a:solidFill>
              </a:rPr>
              <a:t>Jahre</a:t>
            </a:r>
          </a:p>
        </p:txBody>
      </p:sp>
      <p:sp>
        <p:nvSpPr>
          <p:cNvPr id="24" name="Textfeld 23">
            <a:extLst>
              <a:ext uri="{FF2B5EF4-FFF2-40B4-BE49-F238E27FC236}">
                <a16:creationId xmlns:a16="http://schemas.microsoft.com/office/drawing/2014/main" id="{2ADA87CC-42CB-4553-9AAA-2EDAD4772E39}"/>
              </a:ext>
            </a:extLst>
          </p:cNvPr>
          <p:cNvSpPr txBox="1"/>
          <p:nvPr/>
        </p:nvSpPr>
        <p:spPr>
          <a:xfrm>
            <a:off x="258145" y="542042"/>
            <a:ext cx="6975216" cy="522515"/>
          </a:xfrm>
          <a:prstGeom prst="rect">
            <a:avLst/>
          </a:prstGeom>
          <a:noFill/>
        </p:spPr>
        <p:txBody>
          <a:bodyPr wrap="square" lIns="0" tIns="0" rIns="0" bIns="0" rtlCol="0">
            <a:noAutofit/>
          </a:bodyPr>
          <a:lstStyle/>
          <a:p>
            <a:pPr>
              <a:buClr>
                <a:schemeClr val="tx1"/>
              </a:buClr>
              <a:buSzPct val="101000"/>
            </a:pPr>
            <a:r>
              <a:rPr lang="de-DE" sz="3000" b="1" dirty="0">
                <a:solidFill>
                  <a:schemeClr val="tx2"/>
                </a:solidFill>
                <a:effectLst>
                  <a:outerShdw blurRad="38100" dist="38100" dir="2700000" algn="tl">
                    <a:srgbClr val="000000">
                      <a:alpha val="43137"/>
                    </a:srgbClr>
                  </a:outerShdw>
                </a:effectLst>
              </a:rPr>
              <a:t>Der  neue Garantieplan Sicherheit+</a:t>
            </a:r>
          </a:p>
        </p:txBody>
      </p:sp>
      <p:sp>
        <p:nvSpPr>
          <p:cNvPr id="23" name="Fußzeilenplatzhalter 10">
            <a:extLst>
              <a:ext uri="{FF2B5EF4-FFF2-40B4-BE49-F238E27FC236}">
                <a16:creationId xmlns:a16="http://schemas.microsoft.com/office/drawing/2014/main" id="{0E48E907-1CEF-4061-818E-81193455938A}"/>
              </a:ext>
            </a:extLst>
          </p:cNvPr>
          <p:cNvSpPr txBox="1">
            <a:spLocks/>
          </p:cNvSpPr>
          <p:nvPr/>
        </p:nvSpPr>
        <p:spPr>
          <a:xfrm>
            <a:off x="623887" y="6305434"/>
            <a:ext cx="10944225" cy="222586"/>
          </a:xfrm>
          <a:prstGeom prst="rect">
            <a:avLst/>
          </a:prstGeom>
          <a:noFill/>
          <a:ln>
            <a:noFill/>
          </a:ln>
          <a:effectLst/>
        </p:spPr>
        <p:txBody>
          <a:bodyPr vert="horz" wrap="square" lIns="0" tIns="0" rIns="0" bIns="0" numCol="1" anchor="t" anchorCtr="0" compatLnSpc="1">
            <a:prstTxWarp prst="textNoShape">
              <a:avLst/>
            </a:prstTxWarp>
          </a:bodyPr>
          <a:lstStyle>
            <a:defPPr>
              <a:defRPr lang="de-DE"/>
            </a:defPPr>
            <a:lvl1pPr>
              <a:lnSpc>
                <a:spcPct val="100000"/>
              </a:lnSpc>
              <a:defRPr sz="1200" b="1">
                <a:solidFill>
                  <a:schemeClr val="tx2"/>
                </a:solidFill>
              </a:defRPr>
            </a:lvl1pPr>
            <a:lvl2pPr marL="4572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2pPr>
            <a:lvl3pPr marL="9144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3pPr>
            <a:lvl4pPr marL="13716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4pPr>
            <a:lvl5pPr marL="18288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5pPr>
            <a:lvl6pPr marL="2286000" algn="l" defTabSz="914400" rtl="0" eaLnBrk="1" latinLnBrk="0" hangingPunct="1">
              <a:defRPr sz="1600" kern="1200">
                <a:solidFill>
                  <a:schemeClr val="tx1"/>
                </a:solidFill>
                <a:latin typeface="Arial" pitchFamily="34" charset="0"/>
                <a:ea typeface="+mn-ea"/>
                <a:cs typeface="Arial" pitchFamily="34" charset="0"/>
              </a:defRPr>
            </a:lvl6pPr>
            <a:lvl7pPr marL="2743200" algn="l" defTabSz="914400" rtl="0" eaLnBrk="1" latinLnBrk="0" hangingPunct="1">
              <a:defRPr sz="1600" kern="1200">
                <a:solidFill>
                  <a:schemeClr val="tx1"/>
                </a:solidFill>
                <a:latin typeface="Arial" pitchFamily="34" charset="0"/>
                <a:ea typeface="+mn-ea"/>
                <a:cs typeface="Arial" pitchFamily="34" charset="0"/>
              </a:defRPr>
            </a:lvl7pPr>
            <a:lvl8pPr marL="3200400" algn="l" defTabSz="914400" rtl="0" eaLnBrk="1" latinLnBrk="0" hangingPunct="1">
              <a:defRPr sz="1600" kern="1200">
                <a:solidFill>
                  <a:schemeClr val="tx1"/>
                </a:solidFill>
                <a:latin typeface="Arial" pitchFamily="34" charset="0"/>
                <a:ea typeface="+mn-ea"/>
                <a:cs typeface="Arial" pitchFamily="34" charset="0"/>
              </a:defRPr>
            </a:lvl8pPr>
            <a:lvl9pPr marL="3657600" algn="l" defTabSz="914400" rtl="0" eaLnBrk="1" latinLnBrk="0" hangingPunct="1">
              <a:defRPr sz="1600" kern="1200">
                <a:solidFill>
                  <a:schemeClr val="tx1"/>
                </a:solidFill>
                <a:latin typeface="Arial" pitchFamily="34" charset="0"/>
                <a:ea typeface="+mn-ea"/>
                <a:cs typeface="Arial" pitchFamily="34" charset="0"/>
              </a:defRPr>
            </a:lvl9pPr>
          </a:lstStyle>
          <a:p>
            <a:r>
              <a:rPr lang="de-DE" altLang="de-DE" dirty="0"/>
              <a:t>SI Global Garant </a:t>
            </a:r>
            <a:r>
              <a:rPr lang="de-DE" altLang="de-DE" dirty="0" err="1"/>
              <a:t>Invest</a:t>
            </a:r>
            <a:r>
              <a:rPr lang="de-DE" altLang="de-DE" dirty="0"/>
              <a:t> | Produktgeneration 2021</a:t>
            </a:r>
          </a:p>
        </p:txBody>
      </p:sp>
    </p:spTree>
    <p:extLst>
      <p:ext uri="{BB962C8B-B14F-4D97-AF65-F5344CB8AC3E}">
        <p14:creationId xmlns:p14="http://schemas.microsoft.com/office/powerpoint/2010/main" val="4055937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9C88259E-3AB7-4CE6-BA74-033E30B8B26E}"/>
              </a:ext>
            </a:extLst>
          </p:cNvPr>
          <p:cNvSpPr txBox="1"/>
          <p:nvPr/>
        </p:nvSpPr>
        <p:spPr>
          <a:xfrm>
            <a:off x="623887" y="2143656"/>
            <a:ext cx="3874037" cy="1016270"/>
          </a:xfrm>
          <a:prstGeom prst="rect">
            <a:avLst/>
          </a:prstGeom>
          <a:noFill/>
        </p:spPr>
        <p:txBody>
          <a:bodyPr wrap="square" lIns="0" tIns="0" rIns="0" bIns="0" rtlCol="0">
            <a:noAutofit/>
          </a:bodyPr>
          <a:lstStyle/>
          <a:p>
            <a:pPr marL="285750" indent="-285750" algn="l">
              <a:lnSpc>
                <a:spcPct val="150000"/>
              </a:lnSpc>
              <a:buClr>
                <a:schemeClr val="tx2"/>
              </a:buClr>
              <a:buSzPct val="101000"/>
              <a:buFont typeface="Wingdings" panose="05000000000000000000" pitchFamily="2" charset="2"/>
              <a:buChar char="ü"/>
            </a:pPr>
            <a:r>
              <a:rPr lang="de-DE" sz="1400" dirty="0">
                <a:solidFill>
                  <a:schemeClr val="tx2"/>
                </a:solidFill>
                <a:effectLst>
                  <a:outerShdw blurRad="38100" dist="38100" dir="2700000" algn="tl">
                    <a:srgbClr val="000000">
                      <a:alpha val="43137"/>
                    </a:srgbClr>
                  </a:outerShdw>
                </a:effectLst>
              </a:rPr>
              <a:t>löst den bisherigen Garantieplan (Extra+) ab</a:t>
            </a:r>
          </a:p>
          <a:p>
            <a:pPr marL="285750" indent="-285750" algn="l">
              <a:lnSpc>
                <a:spcPct val="150000"/>
              </a:lnSpc>
              <a:buClr>
                <a:schemeClr val="tx2"/>
              </a:buClr>
              <a:buSzPct val="101000"/>
              <a:buFont typeface="Wingdings" panose="05000000000000000000" pitchFamily="2" charset="2"/>
              <a:buChar char="ü"/>
            </a:pPr>
            <a:r>
              <a:rPr lang="de-DE" sz="1400" dirty="0">
                <a:solidFill>
                  <a:schemeClr val="tx2"/>
                </a:solidFill>
                <a:effectLst>
                  <a:outerShdw blurRad="38100" dist="38100" dir="2700000" algn="tl">
                    <a:srgbClr val="000000">
                      <a:alpha val="43137"/>
                    </a:srgbClr>
                  </a:outerShdw>
                </a:effectLst>
              </a:rPr>
              <a:t>zu Vertragsbeginn </a:t>
            </a:r>
            <a:r>
              <a:rPr lang="de-DE" sz="1400" b="1" dirty="0">
                <a:solidFill>
                  <a:schemeClr val="tx2"/>
                </a:solidFill>
                <a:effectLst>
                  <a:outerShdw blurRad="38100" dist="38100" dir="2700000" algn="tl">
                    <a:srgbClr val="000000">
                      <a:alpha val="43137"/>
                    </a:srgbClr>
                  </a:outerShdw>
                </a:effectLst>
              </a:rPr>
              <a:t>optional</a:t>
            </a:r>
            <a:r>
              <a:rPr lang="de-DE" sz="1400" dirty="0">
                <a:solidFill>
                  <a:schemeClr val="tx2"/>
                </a:solidFill>
                <a:effectLst>
                  <a:outerShdw blurRad="38100" dist="38100" dir="2700000" algn="tl">
                    <a:srgbClr val="000000">
                      <a:alpha val="43137"/>
                    </a:srgbClr>
                  </a:outerShdw>
                </a:effectLst>
              </a:rPr>
              <a:t> wählbar</a:t>
            </a:r>
          </a:p>
          <a:p>
            <a:pPr marL="285750" indent="-285750" algn="l">
              <a:lnSpc>
                <a:spcPct val="150000"/>
              </a:lnSpc>
              <a:buClr>
                <a:schemeClr val="tx2"/>
              </a:buClr>
              <a:buSzPct val="101000"/>
              <a:buFont typeface="Wingdings" panose="05000000000000000000" pitchFamily="2" charset="2"/>
              <a:buChar char="ü"/>
            </a:pPr>
            <a:r>
              <a:rPr lang="de-DE" sz="1400" b="1" dirty="0">
                <a:solidFill>
                  <a:schemeClr val="tx2"/>
                </a:solidFill>
                <a:effectLst>
                  <a:outerShdw blurRad="38100" dist="38100" dir="2700000" algn="tl">
                    <a:srgbClr val="000000">
                      <a:alpha val="43137"/>
                    </a:srgbClr>
                  </a:outerShdw>
                </a:effectLst>
              </a:rPr>
              <a:t>jederzeit</a:t>
            </a:r>
            <a:r>
              <a:rPr lang="de-DE" sz="1400" dirty="0">
                <a:solidFill>
                  <a:schemeClr val="tx2"/>
                </a:solidFill>
                <a:effectLst>
                  <a:outerShdw blurRad="38100" dist="38100" dir="2700000" algn="tl">
                    <a:srgbClr val="000000">
                      <a:alpha val="43137"/>
                    </a:srgbClr>
                  </a:outerShdw>
                </a:effectLst>
              </a:rPr>
              <a:t> ein- und ausschließbar</a:t>
            </a:r>
          </a:p>
          <a:p>
            <a:pPr marL="285750" indent="-285750" algn="l">
              <a:lnSpc>
                <a:spcPct val="150000"/>
              </a:lnSpc>
              <a:buClr>
                <a:schemeClr val="tx2"/>
              </a:buClr>
              <a:buSzPct val="101000"/>
              <a:buFont typeface="Wingdings" panose="05000000000000000000" pitchFamily="2" charset="2"/>
              <a:buChar char="ü"/>
            </a:pPr>
            <a:r>
              <a:rPr lang="de-DE" sz="1400" dirty="0">
                <a:solidFill>
                  <a:schemeClr val="tx2"/>
                </a:solidFill>
                <a:effectLst>
                  <a:outerShdw blurRad="38100" dist="38100" dir="2700000" algn="tl">
                    <a:srgbClr val="000000">
                      <a:alpha val="43137"/>
                    </a:srgbClr>
                  </a:outerShdw>
                </a:effectLst>
              </a:rPr>
              <a:t>endet mit dem </a:t>
            </a:r>
            <a:r>
              <a:rPr lang="de-DE" sz="1400" b="1" dirty="0">
                <a:solidFill>
                  <a:schemeClr val="tx2"/>
                </a:solidFill>
                <a:effectLst>
                  <a:outerShdw blurRad="38100" dist="38100" dir="2700000" algn="tl">
                    <a:srgbClr val="000000">
                      <a:alpha val="43137"/>
                    </a:srgbClr>
                  </a:outerShdw>
                </a:effectLst>
              </a:rPr>
              <a:t>Ablaufmanagement+</a:t>
            </a:r>
          </a:p>
          <a:p>
            <a:pPr marL="285750" indent="-285750" algn="l">
              <a:lnSpc>
                <a:spcPct val="150000"/>
              </a:lnSpc>
              <a:buClr>
                <a:schemeClr val="tx2"/>
              </a:buClr>
              <a:buSzPct val="101000"/>
              <a:buFont typeface="Wingdings" panose="05000000000000000000" pitchFamily="2" charset="2"/>
              <a:buChar char="ü"/>
            </a:pPr>
            <a:endParaRPr lang="de-DE" sz="1400" dirty="0">
              <a:solidFill>
                <a:schemeClr val="tx2"/>
              </a:solidFill>
              <a:effectLst>
                <a:outerShdw blurRad="38100" dist="38100" dir="2700000" algn="tl">
                  <a:srgbClr val="000000">
                    <a:alpha val="43137"/>
                  </a:srgbClr>
                </a:outerShdw>
              </a:effectLst>
            </a:endParaRPr>
          </a:p>
        </p:txBody>
      </p:sp>
      <p:sp>
        <p:nvSpPr>
          <p:cNvPr id="13" name="Textfeld 12">
            <a:extLst>
              <a:ext uri="{FF2B5EF4-FFF2-40B4-BE49-F238E27FC236}">
                <a16:creationId xmlns:a16="http://schemas.microsoft.com/office/drawing/2014/main" id="{DD8084A3-8515-4467-A1DC-54467350DF7A}"/>
              </a:ext>
            </a:extLst>
          </p:cNvPr>
          <p:cNvSpPr txBox="1"/>
          <p:nvPr/>
        </p:nvSpPr>
        <p:spPr>
          <a:xfrm>
            <a:off x="618946" y="1096111"/>
            <a:ext cx="6975216" cy="936104"/>
          </a:xfrm>
          <a:prstGeom prst="rect">
            <a:avLst/>
          </a:prstGeom>
          <a:noFill/>
        </p:spPr>
        <p:txBody>
          <a:bodyPr wrap="square" lIns="0" tIns="0" rIns="0" bIns="0" rtlCol="0">
            <a:noAutofit/>
          </a:bodyPr>
          <a:lstStyle/>
          <a:p>
            <a:pPr algn="l">
              <a:buClr>
                <a:schemeClr val="tx1"/>
              </a:buClr>
              <a:buSzPct val="101000"/>
            </a:pPr>
            <a:r>
              <a:rPr lang="de-DE" sz="1800" dirty="0">
                <a:solidFill>
                  <a:schemeClr val="tx2"/>
                </a:solidFill>
                <a:effectLst>
                  <a:outerShdw blurRad="38100" dist="38100" dir="2700000" algn="tl">
                    <a:srgbClr val="000000">
                      <a:alpha val="43137"/>
                    </a:srgbClr>
                  </a:outerShdw>
                </a:effectLst>
              </a:rPr>
              <a:t>Mit dem Garantieplan werden in der </a:t>
            </a:r>
            <a:r>
              <a:rPr lang="de-DE" sz="1800" b="1" dirty="0">
                <a:solidFill>
                  <a:schemeClr val="tx2"/>
                </a:solidFill>
                <a:effectLst>
                  <a:outerShdw blurRad="38100" dist="38100" dir="2700000" algn="tl">
                    <a:srgbClr val="000000">
                      <a:alpha val="43137"/>
                    </a:srgbClr>
                  </a:outerShdw>
                </a:effectLst>
              </a:rPr>
              <a:t>Aktiv-Phase</a:t>
            </a:r>
            <a:r>
              <a:rPr lang="de-DE" sz="1800" dirty="0">
                <a:solidFill>
                  <a:schemeClr val="tx2"/>
                </a:solidFill>
                <a:effectLst>
                  <a:outerShdw blurRad="38100" dist="38100" dir="2700000" algn="tl">
                    <a:srgbClr val="000000">
                      <a:alpha val="43137"/>
                    </a:srgbClr>
                  </a:outerShdw>
                </a:effectLst>
              </a:rPr>
              <a:t> zwischenzeitlich erzielte Gewinne aus guten Fondsentwicklungen </a:t>
            </a:r>
            <a:r>
              <a:rPr lang="de-DE" sz="1800" b="1" dirty="0">
                <a:solidFill>
                  <a:schemeClr val="tx2"/>
                </a:solidFill>
                <a:effectLst>
                  <a:outerShdw blurRad="38100" dist="38100" dir="2700000" algn="tl">
                    <a:srgbClr val="000000">
                      <a:alpha val="43137"/>
                    </a:srgbClr>
                  </a:outerShdw>
                </a:effectLst>
              </a:rPr>
              <a:t>automatisch</a:t>
            </a:r>
            <a:r>
              <a:rPr lang="de-DE" sz="1800" dirty="0">
                <a:solidFill>
                  <a:schemeClr val="tx2"/>
                </a:solidFill>
                <a:effectLst>
                  <a:outerShdw blurRad="38100" dist="38100" dir="2700000" algn="tl">
                    <a:srgbClr val="000000">
                      <a:alpha val="43137"/>
                    </a:srgbClr>
                  </a:outerShdw>
                </a:effectLst>
              </a:rPr>
              <a:t> gesichert, um das Garantieniveau zu erhöhen.</a:t>
            </a:r>
          </a:p>
        </p:txBody>
      </p:sp>
      <p:grpSp>
        <p:nvGrpSpPr>
          <p:cNvPr id="17" name="Gruppieren 16">
            <a:extLst>
              <a:ext uri="{FF2B5EF4-FFF2-40B4-BE49-F238E27FC236}">
                <a16:creationId xmlns:a16="http://schemas.microsoft.com/office/drawing/2014/main" id="{9F7509CD-863F-4A46-904A-A7611B21A867}"/>
              </a:ext>
            </a:extLst>
          </p:cNvPr>
          <p:cNvGrpSpPr/>
          <p:nvPr/>
        </p:nvGrpSpPr>
        <p:grpSpPr>
          <a:xfrm rot="368669">
            <a:off x="9248346" y="671495"/>
            <a:ext cx="2556056" cy="2556056"/>
            <a:chOff x="8206583" y="2503140"/>
            <a:chExt cx="2052000" cy="2052000"/>
          </a:xfrm>
        </p:grpSpPr>
        <p:pic>
          <p:nvPicPr>
            <p:cNvPr id="18" name="Grafik 17">
              <a:extLst>
                <a:ext uri="{FF2B5EF4-FFF2-40B4-BE49-F238E27FC236}">
                  <a16:creationId xmlns:a16="http://schemas.microsoft.com/office/drawing/2014/main" id="{039BF8D8-2D82-4063-A630-7B30C3F14320}"/>
                </a:ext>
              </a:extLst>
            </p:cNvPr>
            <p:cNvPicPr>
              <a:picLocks noChangeAspect="1"/>
            </p:cNvPicPr>
            <p:nvPr/>
          </p:nvPicPr>
          <p:blipFill>
            <a:blip r:embed="rId3"/>
            <a:stretch>
              <a:fillRect/>
            </a:stretch>
          </p:blipFill>
          <p:spPr>
            <a:xfrm>
              <a:off x="8206583" y="2503140"/>
              <a:ext cx="2052000" cy="2052000"/>
            </a:xfrm>
            <a:prstGeom prst="rect">
              <a:avLst/>
            </a:prstGeom>
          </p:spPr>
        </p:pic>
        <p:sp>
          <p:nvSpPr>
            <p:cNvPr id="19" name="Textfeld 18">
              <a:extLst>
                <a:ext uri="{FF2B5EF4-FFF2-40B4-BE49-F238E27FC236}">
                  <a16:creationId xmlns:a16="http://schemas.microsoft.com/office/drawing/2014/main" id="{60A03509-8A0B-43C7-BDBE-C76F6A3DE4B3}"/>
                </a:ext>
              </a:extLst>
            </p:cNvPr>
            <p:cNvSpPr txBox="1"/>
            <p:nvPr/>
          </p:nvSpPr>
          <p:spPr>
            <a:xfrm rot="480000">
              <a:off x="8249353" y="2537566"/>
              <a:ext cx="1966458" cy="1983148"/>
            </a:xfrm>
            <a:prstGeom prst="rect">
              <a:avLst/>
            </a:prstGeom>
            <a:noFill/>
          </p:spPr>
          <p:txBody>
            <a:bodyPr wrap="square" lIns="0" tIns="0" rIns="0" bIns="0" rtlCol="0" anchor="ctr" anchorCtr="0">
              <a:noAutofit/>
            </a:bodyPr>
            <a:lstStyle/>
            <a:p>
              <a:pPr>
                <a:lnSpc>
                  <a:spcPct val="100000"/>
                </a:lnSpc>
              </a:pPr>
              <a:r>
                <a:rPr lang="de-DE" sz="1800" b="1" dirty="0">
                  <a:solidFill>
                    <a:schemeClr val="bg1"/>
                  </a:solidFill>
                </a:rPr>
                <a:t>monatliche</a:t>
              </a:r>
              <a:r>
                <a:rPr lang="de-DE" sz="1800" dirty="0">
                  <a:solidFill>
                    <a:schemeClr val="bg1"/>
                  </a:solidFill>
                </a:rPr>
                <a:t> Überprüfung der Erhöhungs-</a:t>
              </a:r>
            </a:p>
            <a:p>
              <a:pPr>
                <a:lnSpc>
                  <a:spcPct val="100000"/>
                </a:lnSpc>
              </a:pPr>
              <a:r>
                <a:rPr lang="de-DE" sz="1800" dirty="0">
                  <a:solidFill>
                    <a:schemeClr val="bg1"/>
                  </a:solidFill>
                </a:rPr>
                <a:t>möglichkeit</a:t>
              </a:r>
            </a:p>
          </p:txBody>
        </p:sp>
      </p:grpSp>
      <p:sp>
        <p:nvSpPr>
          <p:cNvPr id="14" name="Textfeld 13">
            <a:extLst>
              <a:ext uri="{FF2B5EF4-FFF2-40B4-BE49-F238E27FC236}">
                <a16:creationId xmlns:a16="http://schemas.microsoft.com/office/drawing/2014/main" id="{A5831FED-8723-489E-9A93-F496F267306F}"/>
              </a:ext>
            </a:extLst>
          </p:cNvPr>
          <p:cNvSpPr txBox="1"/>
          <p:nvPr/>
        </p:nvSpPr>
        <p:spPr>
          <a:xfrm>
            <a:off x="611292" y="3927526"/>
            <a:ext cx="5122985" cy="936104"/>
          </a:xfrm>
          <a:prstGeom prst="rect">
            <a:avLst/>
          </a:prstGeom>
          <a:noFill/>
        </p:spPr>
        <p:txBody>
          <a:bodyPr wrap="square" lIns="0" tIns="0" rIns="0" bIns="0" rtlCol="0">
            <a:noAutofit/>
          </a:bodyPr>
          <a:lstStyle>
            <a:defPPr>
              <a:defRPr lang="de-DE"/>
            </a:defPPr>
            <a:lvl1pPr algn="l">
              <a:buClr>
                <a:schemeClr val="tx1"/>
              </a:buClr>
              <a:buSzPct val="101000"/>
              <a:defRPr sz="1800">
                <a:solidFill>
                  <a:schemeClr val="bg1"/>
                </a:solidFill>
              </a:defRPr>
            </a:lvl1pPr>
          </a:lstStyle>
          <a:p>
            <a:r>
              <a:rPr lang="de-DE" dirty="0">
                <a:solidFill>
                  <a:schemeClr val="tx2"/>
                </a:solidFill>
                <a:effectLst>
                  <a:outerShdw blurRad="38100" dist="38100" dir="2700000" algn="tl">
                    <a:srgbClr val="000000">
                      <a:alpha val="43137"/>
                    </a:srgbClr>
                  </a:outerShdw>
                </a:effectLst>
              </a:rPr>
              <a:t>Der Garantieplan unterteilt sich in eine </a:t>
            </a:r>
            <a:r>
              <a:rPr lang="de-DE" b="1" dirty="0">
                <a:solidFill>
                  <a:schemeClr val="tx2"/>
                </a:solidFill>
                <a:effectLst>
                  <a:outerShdw blurRad="38100" dist="38100" dir="2700000" algn="tl">
                    <a:srgbClr val="000000">
                      <a:alpha val="43137"/>
                    </a:srgbClr>
                  </a:outerShdw>
                </a:effectLst>
              </a:rPr>
              <a:t>Passiv-</a:t>
            </a:r>
            <a:r>
              <a:rPr lang="de-DE" dirty="0">
                <a:solidFill>
                  <a:schemeClr val="tx2"/>
                </a:solidFill>
                <a:effectLst>
                  <a:outerShdw blurRad="38100" dist="38100" dir="2700000" algn="tl">
                    <a:srgbClr val="000000">
                      <a:alpha val="43137"/>
                    </a:srgbClr>
                  </a:outerShdw>
                </a:effectLst>
              </a:rPr>
              <a:t> und </a:t>
            </a:r>
            <a:r>
              <a:rPr lang="de-DE" b="1" dirty="0">
                <a:solidFill>
                  <a:schemeClr val="tx2"/>
                </a:solidFill>
                <a:effectLst>
                  <a:outerShdw blurRad="38100" dist="38100" dir="2700000" algn="tl">
                    <a:srgbClr val="000000">
                      <a:alpha val="43137"/>
                    </a:srgbClr>
                  </a:outerShdw>
                </a:effectLst>
              </a:rPr>
              <a:t>Aktiv-Phase</a:t>
            </a:r>
            <a:r>
              <a:rPr lang="de-DE" dirty="0">
                <a:solidFill>
                  <a:schemeClr val="tx2"/>
                </a:solidFill>
                <a:effectLst>
                  <a:outerShdw blurRad="38100" dist="38100" dir="2700000" algn="tl">
                    <a:srgbClr val="000000">
                      <a:alpha val="43137"/>
                    </a:srgbClr>
                  </a:outerShdw>
                </a:effectLst>
              </a:rPr>
              <a:t>:</a:t>
            </a:r>
          </a:p>
        </p:txBody>
      </p:sp>
      <p:sp>
        <p:nvSpPr>
          <p:cNvPr id="15" name="Textfeld 14">
            <a:extLst>
              <a:ext uri="{FF2B5EF4-FFF2-40B4-BE49-F238E27FC236}">
                <a16:creationId xmlns:a16="http://schemas.microsoft.com/office/drawing/2014/main" id="{781DCDB7-74CD-4AFC-B412-4B145DDAEE50}"/>
              </a:ext>
            </a:extLst>
          </p:cNvPr>
          <p:cNvSpPr txBox="1"/>
          <p:nvPr/>
        </p:nvSpPr>
        <p:spPr>
          <a:xfrm>
            <a:off x="277746" y="4640422"/>
            <a:ext cx="3874037" cy="1016270"/>
          </a:xfrm>
          <a:prstGeom prst="rect">
            <a:avLst/>
          </a:prstGeom>
          <a:noFill/>
        </p:spPr>
        <p:txBody>
          <a:bodyPr wrap="square" lIns="0" tIns="0" rIns="0" bIns="0" rtlCol="0">
            <a:noAutofit/>
          </a:bodyPr>
          <a:lstStyle/>
          <a:p>
            <a:pPr marL="285750" indent="-285750" algn="l">
              <a:lnSpc>
                <a:spcPct val="150000"/>
              </a:lnSpc>
              <a:buClr>
                <a:schemeClr val="bg1"/>
              </a:buClr>
              <a:buSzPct val="101000"/>
              <a:buFont typeface="Wingdings" panose="05000000000000000000" pitchFamily="2" charset="2"/>
              <a:buChar char="ü"/>
            </a:pPr>
            <a:endParaRPr lang="de-DE" sz="1400" dirty="0">
              <a:solidFill>
                <a:schemeClr val="bg1"/>
              </a:solidFill>
            </a:endParaRPr>
          </a:p>
        </p:txBody>
      </p:sp>
      <p:grpSp>
        <p:nvGrpSpPr>
          <p:cNvPr id="22" name="Gruppieren 21">
            <a:extLst>
              <a:ext uri="{FF2B5EF4-FFF2-40B4-BE49-F238E27FC236}">
                <a16:creationId xmlns:a16="http://schemas.microsoft.com/office/drawing/2014/main" id="{E41244BA-42D3-421B-A8EE-E2CEDEAA8610}"/>
              </a:ext>
            </a:extLst>
          </p:cNvPr>
          <p:cNvGrpSpPr/>
          <p:nvPr/>
        </p:nvGrpSpPr>
        <p:grpSpPr>
          <a:xfrm>
            <a:off x="623887" y="4647734"/>
            <a:ext cx="6637827" cy="1540719"/>
            <a:chOff x="263040" y="4504116"/>
            <a:chExt cx="6637827" cy="1540719"/>
          </a:xfrm>
          <a:effectLst>
            <a:outerShdw blurRad="63500" sx="102000" sy="102000" algn="ctr" rotWithShape="0">
              <a:prstClr val="black">
                <a:alpha val="40000"/>
              </a:prstClr>
            </a:outerShdw>
          </a:effectLst>
        </p:grpSpPr>
        <p:sp>
          <p:nvSpPr>
            <p:cNvPr id="5" name="Rechteck 4">
              <a:extLst>
                <a:ext uri="{FF2B5EF4-FFF2-40B4-BE49-F238E27FC236}">
                  <a16:creationId xmlns:a16="http://schemas.microsoft.com/office/drawing/2014/main" id="{601DC12B-2F7D-4684-905A-6F73571506DD}"/>
                </a:ext>
              </a:extLst>
            </p:cNvPr>
            <p:cNvSpPr/>
            <p:nvPr/>
          </p:nvSpPr>
          <p:spPr bwMode="auto">
            <a:xfrm>
              <a:off x="263040" y="4504116"/>
              <a:ext cx="3312679" cy="1540719"/>
            </a:xfrm>
            <a:prstGeom prst="rect">
              <a:avLst/>
            </a:prstGeom>
            <a:pattFill prst="wdUpDiag">
              <a:fgClr>
                <a:srgbClr val="D4D9DF"/>
              </a:fgClr>
              <a:bgClr>
                <a:schemeClr val="bg1"/>
              </a:bgClr>
            </a:patt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2400" b="1" i="0" u="none" strike="noStrike" cap="none" normalizeH="0" baseline="0" dirty="0">
                  <a:ln>
                    <a:noFill/>
                  </a:ln>
                  <a:solidFill>
                    <a:srgbClr val="6D86A0"/>
                  </a:solidFill>
                  <a:effectLst>
                    <a:outerShdw blurRad="38100" dist="38100" dir="2700000" algn="tl">
                      <a:srgbClr val="000000">
                        <a:alpha val="43137"/>
                      </a:srgbClr>
                    </a:outerShdw>
                  </a:effectLst>
                  <a:latin typeface="Arial" pitchFamily="34" charset="0"/>
                  <a:cs typeface="Arial" pitchFamily="34" charset="0"/>
                </a:rPr>
                <a:t>Passiv-Phase</a:t>
              </a:r>
            </a:p>
          </p:txBody>
        </p:sp>
        <p:sp>
          <p:nvSpPr>
            <p:cNvPr id="16" name="Rechteck 15">
              <a:extLst>
                <a:ext uri="{FF2B5EF4-FFF2-40B4-BE49-F238E27FC236}">
                  <a16:creationId xmlns:a16="http://schemas.microsoft.com/office/drawing/2014/main" id="{FAEF2029-66BE-43F2-A865-35A58D65215E}"/>
                </a:ext>
              </a:extLst>
            </p:cNvPr>
            <p:cNvSpPr/>
            <p:nvPr/>
          </p:nvSpPr>
          <p:spPr bwMode="auto">
            <a:xfrm>
              <a:off x="3588188" y="4504116"/>
              <a:ext cx="3312679" cy="1540719"/>
            </a:xfrm>
            <a:prstGeom prst="rect">
              <a:avLst/>
            </a:prstGeom>
            <a:solidFill>
              <a:srgbClr val="D4D9DF"/>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r>
                <a:rPr lang="de-DE" sz="2400" b="1" dirty="0">
                  <a:solidFill>
                    <a:srgbClr val="6D86A0"/>
                  </a:solidFill>
                  <a:effectLst>
                    <a:outerShdw blurRad="38100" dist="38100" dir="2700000" algn="tl">
                      <a:srgbClr val="000000">
                        <a:alpha val="43137"/>
                      </a:srgbClr>
                    </a:outerShdw>
                  </a:effectLst>
                </a:rPr>
                <a:t>Aktiv-Phase</a:t>
              </a:r>
            </a:p>
          </p:txBody>
        </p:sp>
      </p:grpSp>
      <p:cxnSp>
        <p:nvCxnSpPr>
          <p:cNvPr id="10" name="Gerader Verbinder 9">
            <a:extLst>
              <a:ext uri="{FF2B5EF4-FFF2-40B4-BE49-F238E27FC236}">
                <a16:creationId xmlns:a16="http://schemas.microsoft.com/office/drawing/2014/main" id="{085B2110-8B2E-4880-AEA2-19428B50B588}"/>
              </a:ext>
            </a:extLst>
          </p:cNvPr>
          <p:cNvCxnSpPr/>
          <p:nvPr/>
        </p:nvCxnSpPr>
        <p:spPr bwMode="auto">
          <a:xfrm>
            <a:off x="1199456" y="5773672"/>
            <a:ext cx="1224448" cy="0"/>
          </a:xfrm>
          <a:prstGeom prst="line">
            <a:avLst/>
          </a:prstGeom>
          <a:solidFill>
            <a:schemeClr val="bg1"/>
          </a:solidFill>
          <a:ln w="38100" cap="flat" cmpd="sng" algn="ctr">
            <a:solidFill>
              <a:srgbClr val="6D86A0"/>
            </a:solidFill>
            <a:prstDash val="solid"/>
            <a:round/>
            <a:headEnd type="none" w="med" len="med"/>
            <a:tailEnd type="none" w="lg" len="lg"/>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0" name="Gerade Verbindung mit Pfeil 19">
            <a:extLst>
              <a:ext uri="{FF2B5EF4-FFF2-40B4-BE49-F238E27FC236}">
                <a16:creationId xmlns:a16="http://schemas.microsoft.com/office/drawing/2014/main" id="{D00CCDDF-4939-4CCD-8BC7-78C619EAF9D1}"/>
              </a:ext>
            </a:extLst>
          </p:cNvPr>
          <p:cNvCxnSpPr/>
          <p:nvPr/>
        </p:nvCxnSpPr>
        <p:spPr bwMode="auto">
          <a:xfrm>
            <a:off x="3027099" y="5773672"/>
            <a:ext cx="1360955" cy="0"/>
          </a:xfrm>
          <a:prstGeom prst="straightConnector1">
            <a:avLst/>
          </a:prstGeom>
          <a:solidFill>
            <a:schemeClr val="bg1"/>
          </a:solidFill>
          <a:ln w="38100" cap="flat" cmpd="sng" algn="ctr">
            <a:solidFill>
              <a:srgbClr val="6D86A0"/>
            </a:solidFill>
            <a:prstDash val="solid"/>
            <a:round/>
            <a:headEnd type="none" w="med" len="med"/>
            <a:tailEnd type="triangle" w="lg" len="lg"/>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1" name="Textfeld 20">
            <a:extLst>
              <a:ext uri="{FF2B5EF4-FFF2-40B4-BE49-F238E27FC236}">
                <a16:creationId xmlns:a16="http://schemas.microsoft.com/office/drawing/2014/main" id="{B134453B-896E-406C-BC66-4F623F73D849}"/>
              </a:ext>
            </a:extLst>
          </p:cNvPr>
          <p:cNvSpPr txBox="1"/>
          <p:nvPr/>
        </p:nvSpPr>
        <p:spPr>
          <a:xfrm>
            <a:off x="2277132" y="5603878"/>
            <a:ext cx="900256" cy="278835"/>
          </a:xfrm>
          <a:prstGeom prst="rect">
            <a:avLst/>
          </a:prstGeom>
          <a:noFill/>
        </p:spPr>
        <p:txBody>
          <a:bodyPr wrap="square" lIns="0" tIns="0" rIns="0" bIns="0" rtlCol="0">
            <a:noAutofit/>
          </a:bodyPr>
          <a:lstStyle/>
          <a:p>
            <a:pPr>
              <a:lnSpc>
                <a:spcPts val="1500"/>
              </a:lnSpc>
              <a:spcBef>
                <a:spcPts val="0"/>
              </a:spcBef>
              <a:buClr>
                <a:schemeClr val="tx1"/>
              </a:buClr>
              <a:buSzPct val="101000"/>
            </a:pPr>
            <a:r>
              <a:rPr lang="de-DE" sz="1800" b="1" dirty="0">
                <a:solidFill>
                  <a:srgbClr val="6D86A0"/>
                </a:solidFill>
              </a:rPr>
              <a:t>5 </a:t>
            </a:r>
          </a:p>
          <a:p>
            <a:pPr>
              <a:lnSpc>
                <a:spcPts val="1500"/>
              </a:lnSpc>
              <a:spcBef>
                <a:spcPts val="0"/>
              </a:spcBef>
              <a:buClr>
                <a:schemeClr val="tx1"/>
              </a:buClr>
              <a:buSzPct val="101000"/>
            </a:pPr>
            <a:r>
              <a:rPr lang="de-DE" sz="1800" b="1" dirty="0">
                <a:solidFill>
                  <a:srgbClr val="6D86A0"/>
                </a:solidFill>
              </a:rPr>
              <a:t>Jahre</a:t>
            </a:r>
          </a:p>
        </p:txBody>
      </p:sp>
      <p:sp>
        <p:nvSpPr>
          <p:cNvPr id="24" name="Textfeld 23">
            <a:extLst>
              <a:ext uri="{FF2B5EF4-FFF2-40B4-BE49-F238E27FC236}">
                <a16:creationId xmlns:a16="http://schemas.microsoft.com/office/drawing/2014/main" id="{2ADA87CC-42CB-4553-9AAA-2EDAD4772E39}"/>
              </a:ext>
            </a:extLst>
          </p:cNvPr>
          <p:cNvSpPr txBox="1"/>
          <p:nvPr/>
        </p:nvSpPr>
        <p:spPr>
          <a:xfrm>
            <a:off x="258145" y="542042"/>
            <a:ext cx="6975216" cy="522515"/>
          </a:xfrm>
          <a:prstGeom prst="rect">
            <a:avLst/>
          </a:prstGeom>
          <a:noFill/>
        </p:spPr>
        <p:txBody>
          <a:bodyPr wrap="square" lIns="0" tIns="0" rIns="0" bIns="0" rtlCol="0">
            <a:noAutofit/>
          </a:bodyPr>
          <a:lstStyle/>
          <a:p>
            <a:pPr>
              <a:buClr>
                <a:schemeClr val="tx1"/>
              </a:buClr>
              <a:buSzPct val="101000"/>
            </a:pPr>
            <a:r>
              <a:rPr lang="de-DE" sz="3000" b="1" dirty="0">
                <a:solidFill>
                  <a:schemeClr val="tx2"/>
                </a:solidFill>
                <a:effectLst>
                  <a:outerShdw blurRad="38100" dist="38100" dir="2700000" algn="tl">
                    <a:srgbClr val="000000">
                      <a:alpha val="43137"/>
                    </a:srgbClr>
                  </a:outerShdw>
                </a:effectLst>
              </a:rPr>
              <a:t>Der  neue Garantieplan Sicherheit+</a:t>
            </a:r>
          </a:p>
        </p:txBody>
      </p:sp>
      <p:sp>
        <p:nvSpPr>
          <p:cNvPr id="23" name="Fußzeilenplatzhalter 10">
            <a:extLst>
              <a:ext uri="{FF2B5EF4-FFF2-40B4-BE49-F238E27FC236}">
                <a16:creationId xmlns:a16="http://schemas.microsoft.com/office/drawing/2014/main" id="{0E48E907-1CEF-4061-818E-81193455938A}"/>
              </a:ext>
            </a:extLst>
          </p:cNvPr>
          <p:cNvSpPr txBox="1">
            <a:spLocks/>
          </p:cNvSpPr>
          <p:nvPr/>
        </p:nvSpPr>
        <p:spPr>
          <a:xfrm>
            <a:off x="623887" y="6305434"/>
            <a:ext cx="10944225" cy="222586"/>
          </a:xfrm>
          <a:prstGeom prst="rect">
            <a:avLst/>
          </a:prstGeom>
          <a:noFill/>
          <a:ln>
            <a:noFill/>
          </a:ln>
          <a:effectLst/>
        </p:spPr>
        <p:txBody>
          <a:bodyPr vert="horz" wrap="square" lIns="0" tIns="0" rIns="0" bIns="0" numCol="1" anchor="t" anchorCtr="0" compatLnSpc="1">
            <a:prstTxWarp prst="textNoShape">
              <a:avLst/>
            </a:prstTxWarp>
          </a:bodyPr>
          <a:lstStyle>
            <a:defPPr>
              <a:defRPr lang="de-DE"/>
            </a:defPPr>
            <a:lvl1pPr>
              <a:lnSpc>
                <a:spcPct val="100000"/>
              </a:lnSpc>
              <a:defRPr sz="1200" b="1">
                <a:solidFill>
                  <a:schemeClr val="tx2"/>
                </a:solidFill>
              </a:defRPr>
            </a:lvl1pPr>
            <a:lvl2pPr marL="4572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2pPr>
            <a:lvl3pPr marL="9144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3pPr>
            <a:lvl4pPr marL="13716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4pPr>
            <a:lvl5pPr marL="18288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5pPr>
            <a:lvl6pPr marL="2286000" algn="l" defTabSz="914400" rtl="0" eaLnBrk="1" latinLnBrk="0" hangingPunct="1">
              <a:defRPr sz="1600" kern="1200">
                <a:solidFill>
                  <a:schemeClr val="tx1"/>
                </a:solidFill>
                <a:latin typeface="Arial" pitchFamily="34" charset="0"/>
                <a:ea typeface="+mn-ea"/>
                <a:cs typeface="Arial" pitchFamily="34" charset="0"/>
              </a:defRPr>
            </a:lvl6pPr>
            <a:lvl7pPr marL="2743200" algn="l" defTabSz="914400" rtl="0" eaLnBrk="1" latinLnBrk="0" hangingPunct="1">
              <a:defRPr sz="1600" kern="1200">
                <a:solidFill>
                  <a:schemeClr val="tx1"/>
                </a:solidFill>
                <a:latin typeface="Arial" pitchFamily="34" charset="0"/>
                <a:ea typeface="+mn-ea"/>
                <a:cs typeface="Arial" pitchFamily="34" charset="0"/>
              </a:defRPr>
            </a:lvl7pPr>
            <a:lvl8pPr marL="3200400" algn="l" defTabSz="914400" rtl="0" eaLnBrk="1" latinLnBrk="0" hangingPunct="1">
              <a:defRPr sz="1600" kern="1200">
                <a:solidFill>
                  <a:schemeClr val="tx1"/>
                </a:solidFill>
                <a:latin typeface="Arial" pitchFamily="34" charset="0"/>
                <a:ea typeface="+mn-ea"/>
                <a:cs typeface="Arial" pitchFamily="34" charset="0"/>
              </a:defRPr>
            </a:lvl8pPr>
            <a:lvl9pPr marL="3657600" algn="l" defTabSz="914400" rtl="0" eaLnBrk="1" latinLnBrk="0" hangingPunct="1">
              <a:defRPr sz="1600" kern="1200">
                <a:solidFill>
                  <a:schemeClr val="tx1"/>
                </a:solidFill>
                <a:latin typeface="Arial" pitchFamily="34" charset="0"/>
                <a:ea typeface="+mn-ea"/>
                <a:cs typeface="Arial" pitchFamily="34" charset="0"/>
              </a:defRPr>
            </a:lvl9pPr>
          </a:lstStyle>
          <a:p>
            <a:r>
              <a:rPr lang="de-DE" altLang="de-DE" dirty="0"/>
              <a:t>SI Global Garant </a:t>
            </a:r>
            <a:r>
              <a:rPr lang="de-DE" altLang="de-DE" dirty="0" err="1"/>
              <a:t>Invest</a:t>
            </a:r>
            <a:r>
              <a:rPr lang="de-DE" altLang="de-DE" dirty="0"/>
              <a:t> | Produktgeneration 2021</a:t>
            </a:r>
          </a:p>
        </p:txBody>
      </p:sp>
    </p:spTree>
    <p:extLst>
      <p:ext uri="{BB962C8B-B14F-4D97-AF65-F5344CB8AC3E}">
        <p14:creationId xmlns:p14="http://schemas.microsoft.com/office/powerpoint/2010/main" val="648021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elle 11">
            <a:extLst>
              <a:ext uri="{FF2B5EF4-FFF2-40B4-BE49-F238E27FC236}">
                <a16:creationId xmlns:a16="http://schemas.microsoft.com/office/drawing/2014/main" id="{12E550DE-E4A9-44C9-AD88-D167A61ACCC6}"/>
              </a:ext>
            </a:extLst>
          </p:cNvPr>
          <p:cNvGraphicFramePr>
            <a:graphicFrameLocks noGrp="1"/>
          </p:cNvGraphicFramePr>
          <p:nvPr>
            <p:extLst>
              <p:ext uri="{D42A27DB-BD31-4B8C-83A1-F6EECF244321}">
                <p14:modId xmlns:p14="http://schemas.microsoft.com/office/powerpoint/2010/main" val="3636597444"/>
              </p:ext>
            </p:extLst>
          </p:nvPr>
        </p:nvGraphicFramePr>
        <p:xfrm>
          <a:off x="1594275" y="2494838"/>
          <a:ext cx="4302956" cy="3610751"/>
        </p:xfrm>
        <a:graphic>
          <a:graphicData uri="http://schemas.openxmlformats.org/drawingml/2006/table">
            <a:tbl>
              <a:tblPr firstRow="1" bandRow="1">
                <a:effectLst>
                  <a:outerShdw blurRad="63500" sx="102000" sy="102000" algn="ctr" rotWithShape="0">
                    <a:prstClr val="black">
                      <a:alpha val="40000"/>
                    </a:prstClr>
                  </a:outerShdw>
                </a:effectLst>
                <a:tableStyleId>{F5AB1C69-6EDB-4FF4-983F-18BD219EF322}</a:tableStyleId>
              </a:tblPr>
              <a:tblGrid>
                <a:gridCol w="2151478">
                  <a:extLst>
                    <a:ext uri="{9D8B030D-6E8A-4147-A177-3AD203B41FA5}">
                      <a16:colId xmlns:a16="http://schemas.microsoft.com/office/drawing/2014/main" val="3581429503"/>
                    </a:ext>
                  </a:extLst>
                </a:gridCol>
                <a:gridCol w="2151478">
                  <a:extLst>
                    <a:ext uri="{9D8B030D-6E8A-4147-A177-3AD203B41FA5}">
                      <a16:colId xmlns:a16="http://schemas.microsoft.com/office/drawing/2014/main" val="56206125"/>
                    </a:ext>
                  </a:extLst>
                </a:gridCol>
              </a:tblGrid>
              <a:tr h="681451">
                <a:tc>
                  <a:txBody>
                    <a:bodyPr/>
                    <a:lstStyle/>
                    <a:p>
                      <a:pPr algn="ctr"/>
                      <a:r>
                        <a:rPr lang="de-DE" sz="1600" b="0" dirty="0"/>
                        <a:t>Maximal mögliche Garantie von </a:t>
                      </a:r>
                    </a:p>
                  </a:txBody>
                  <a:tcPr/>
                </a:tc>
                <a:tc>
                  <a:txBody>
                    <a:bodyPr/>
                    <a:lstStyle/>
                    <a:p>
                      <a:pPr algn="ctr"/>
                      <a:r>
                        <a:rPr lang="de-DE" sz="1600" b="0" dirty="0"/>
                        <a:t>Anpassung der Garantie auf</a:t>
                      </a:r>
                    </a:p>
                  </a:txBody>
                  <a:tcPr/>
                </a:tc>
                <a:extLst>
                  <a:ext uri="{0D108BD9-81ED-4DB2-BD59-A6C34878D82A}">
                    <a16:rowId xmlns:a16="http://schemas.microsoft.com/office/drawing/2014/main" val="656810866"/>
                  </a:ext>
                </a:extLst>
              </a:tr>
              <a:tr h="457844">
                <a:tc>
                  <a:txBody>
                    <a:bodyPr/>
                    <a:lstStyle/>
                    <a:p>
                      <a:pPr algn="ctr"/>
                      <a:r>
                        <a:rPr lang="de-DE" sz="1800" dirty="0"/>
                        <a:t>105 %</a:t>
                      </a:r>
                    </a:p>
                  </a:txBody>
                  <a:tcPr anchor="ctr"/>
                </a:tc>
                <a:tc>
                  <a:txBody>
                    <a:bodyPr/>
                    <a:lstStyle/>
                    <a:p>
                      <a:pPr algn="ctr"/>
                      <a:r>
                        <a:rPr lang="de-DE" sz="1800" dirty="0"/>
                        <a:t>100 %</a:t>
                      </a:r>
                    </a:p>
                  </a:txBody>
                  <a:tcPr anchor="ctr"/>
                </a:tc>
                <a:extLst>
                  <a:ext uri="{0D108BD9-81ED-4DB2-BD59-A6C34878D82A}">
                    <a16:rowId xmlns:a16="http://schemas.microsoft.com/office/drawing/2014/main" val="2027009866"/>
                  </a:ext>
                </a:extLst>
              </a:tr>
              <a:tr h="457844">
                <a:tc>
                  <a:txBody>
                    <a:bodyPr/>
                    <a:lstStyle/>
                    <a:p>
                      <a:pPr algn="ctr"/>
                      <a:r>
                        <a:rPr lang="de-DE" sz="1800" dirty="0"/>
                        <a:t>130 %</a:t>
                      </a:r>
                    </a:p>
                  </a:txBody>
                  <a:tcPr anchor="ctr"/>
                </a:tc>
                <a:tc>
                  <a:txBody>
                    <a:bodyPr/>
                    <a:lstStyle/>
                    <a:p>
                      <a:pPr algn="ctr"/>
                      <a:r>
                        <a:rPr lang="de-DE" sz="1800" dirty="0"/>
                        <a:t>115 %</a:t>
                      </a:r>
                    </a:p>
                  </a:txBody>
                  <a:tcPr anchor="ctr"/>
                </a:tc>
                <a:extLst>
                  <a:ext uri="{0D108BD9-81ED-4DB2-BD59-A6C34878D82A}">
                    <a16:rowId xmlns:a16="http://schemas.microsoft.com/office/drawing/2014/main" val="200718000"/>
                  </a:ext>
                </a:extLst>
              </a:tr>
              <a:tr h="457844">
                <a:tc>
                  <a:txBody>
                    <a:bodyPr/>
                    <a:lstStyle/>
                    <a:p>
                      <a:pPr algn="ctr"/>
                      <a:r>
                        <a:rPr lang="de-DE" sz="1800" dirty="0"/>
                        <a:t>150 %</a:t>
                      </a:r>
                    </a:p>
                  </a:txBody>
                  <a:tcPr anchor="ctr"/>
                </a:tc>
                <a:tc>
                  <a:txBody>
                    <a:bodyPr/>
                    <a:lstStyle/>
                    <a:p>
                      <a:pPr algn="ctr"/>
                      <a:r>
                        <a:rPr lang="de-DE" sz="1800" dirty="0"/>
                        <a:t>125 %</a:t>
                      </a:r>
                    </a:p>
                  </a:txBody>
                  <a:tcPr anchor="ctr"/>
                </a:tc>
                <a:extLst>
                  <a:ext uri="{0D108BD9-81ED-4DB2-BD59-A6C34878D82A}">
                    <a16:rowId xmlns:a16="http://schemas.microsoft.com/office/drawing/2014/main" val="825870202"/>
                  </a:ext>
                </a:extLst>
              </a:tr>
              <a:tr h="457844">
                <a:tc>
                  <a:txBody>
                    <a:bodyPr/>
                    <a:lstStyle/>
                    <a:p>
                      <a:pPr algn="ctr"/>
                      <a:r>
                        <a:rPr lang="de-DE" sz="1800" dirty="0"/>
                        <a:t>170 %</a:t>
                      </a:r>
                    </a:p>
                  </a:txBody>
                  <a:tcPr anchor="ctr"/>
                </a:tc>
                <a:tc>
                  <a:txBody>
                    <a:bodyPr/>
                    <a:lstStyle/>
                    <a:p>
                      <a:pPr algn="ctr"/>
                      <a:r>
                        <a:rPr lang="de-DE" sz="1800" dirty="0"/>
                        <a:t>135 %</a:t>
                      </a:r>
                    </a:p>
                  </a:txBody>
                  <a:tcPr anchor="ctr"/>
                </a:tc>
                <a:extLst>
                  <a:ext uri="{0D108BD9-81ED-4DB2-BD59-A6C34878D82A}">
                    <a16:rowId xmlns:a16="http://schemas.microsoft.com/office/drawing/2014/main" val="1191654460"/>
                  </a:ext>
                </a:extLst>
              </a:tr>
              <a:tr h="457844">
                <a:tc>
                  <a:txBody>
                    <a:bodyPr/>
                    <a:lstStyle/>
                    <a:p>
                      <a:pPr algn="ctr"/>
                      <a:r>
                        <a:rPr lang="de-DE" sz="1800" dirty="0"/>
                        <a:t>190 %</a:t>
                      </a:r>
                    </a:p>
                  </a:txBody>
                  <a:tcPr anchor="ctr"/>
                </a:tc>
                <a:tc>
                  <a:txBody>
                    <a:bodyPr/>
                    <a:lstStyle/>
                    <a:p>
                      <a:pPr algn="ctr"/>
                      <a:r>
                        <a:rPr lang="de-DE" sz="1800" dirty="0"/>
                        <a:t>145 %</a:t>
                      </a:r>
                    </a:p>
                  </a:txBody>
                  <a:tcPr anchor="ctr"/>
                </a:tc>
                <a:extLst>
                  <a:ext uri="{0D108BD9-81ED-4DB2-BD59-A6C34878D82A}">
                    <a16:rowId xmlns:a16="http://schemas.microsoft.com/office/drawing/2014/main" val="2341243863"/>
                  </a:ext>
                </a:extLst>
              </a:tr>
              <a:tr h="457844">
                <a:tc>
                  <a:txBody>
                    <a:bodyPr/>
                    <a:lstStyle/>
                    <a:p>
                      <a:pPr algn="ctr"/>
                      <a:r>
                        <a:rPr lang="de-DE" sz="1800" dirty="0"/>
                        <a:t>Weitere </a:t>
                      </a:r>
                    </a:p>
                    <a:p>
                      <a:pPr algn="ctr"/>
                      <a:r>
                        <a:rPr lang="de-DE" sz="1800" dirty="0"/>
                        <a:t>20 %-Schritte</a:t>
                      </a:r>
                    </a:p>
                  </a:txBody>
                  <a:tcPr anchor="ctr"/>
                </a:tc>
                <a:tc>
                  <a:txBody>
                    <a:bodyPr/>
                    <a:lstStyle/>
                    <a:p>
                      <a:pPr algn="ctr"/>
                      <a:r>
                        <a:rPr lang="de-DE" sz="1800" dirty="0"/>
                        <a:t>…</a:t>
                      </a:r>
                    </a:p>
                  </a:txBody>
                  <a:tcPr anchor="ctr"/>
                </a:tc>
                <a:extLst>
                  <a:ext uri="{0D108BD9-81ED-4DB2-BD59-A6C34878D82A}">
                    <a16:rowId xmlns:a16="http://schemas.microsoft.com/office/drawing/2014/main" val="450033627"/>
                  </a:ext>
                </a:extLst>
              </a:tr>
            </a:tbl>
          </a:graphicData>
        </a:graphic>
      </p:graphicFrame>
      <p:sp>
        <p:nvSpPr>
          <p:cNvPr id="13" name="Textfeld 12">
            <a:extLst>
              <a:ext uri="{FF2B5EF4-FFF2-40B4-BE49-F238E27FC236}">
                <a16:creationId xmlns:a16="http://schemas.microsoft.com/office/drawing/2014/main" id="{DD8084A3-8515-4467-A1DC-54467350DF7A}"/>
              </a:ext>
            </a:extLst>
          </p:cNvPr>
          <p:cNvSpPr txBox="1"/>
          <p:nvPr/>
        </p:nvSpPr>
        <p:spPr>
          <a:xfrm>
            <a:off x="618946" y="1096111"/>
            <a:ext cx="6975216" cy="936104"/>
          </a:xfrm>
          <a:prstGeom prst="rect">
            <a:avLst/>
          </a:prstGeom>
          <a:noFill/>
        </p:spPr>
        <p:txBody>
          <a:bodyPr wrap="square" lIns="0" tIns="0" rIns="0" bIns="0" rtlCol="0">
            <a:noAutofit/>
          </a:bodyPr>
          <a:lstStyle/>
          <a:p>
            <a:pPr algn="l">
              <a:buClr>
                <a:schemeClr val="tx1"/>
              </a:buClr>
              <a:buSzPct val="101000"/>
            </a:pPr>
            <a:r>
              <a:rPr lang="de-DE" sz="1800" dirty="0">
                <a:solidFill>
                  <a:schemeClr val="tx2"/>
                </a:solidFill>
                <a:effectLst>
                  <a:outerShdw blurRad="38100" dist="38100" dir="2700000" algn="tl">
                    <a:srgbClr val="000000">
                      <a:alpha val="43137"/>
                    </a:srgbClr>
                  </a:outerShdw>
                </a:effectLst>
              </a:rPr>
              <a:t>Mit dem Garantieplan werden in der </a:t>
            </a:r>
            <a:r>
              <a:rPr lang="de-DE" sz="1800" b="1" dirty="0">
                <a:solidFill>
                  <a:schemeClr val="tx2"/>
                </a:solidFill>
                <a:effectLst>
                  <a:outerShdw blurRad="38100" dist="38100" dir="2700000" algn="tl">
                    <a:srgbClr val="000000">
                      <a:alpha val="43137"/>
                    </a:srgbClr>
                  </a:outerShdw>
                </a:effectLst>
              </a:rPr>
              <a:t>Aktiv-Phase</a:t>
            </a:r>
            <a:r>
              <a:rPr lang="de-DE" sz="1800" dirty="0">
                <a:solidFill>
                  <a:schemeClr val="tx2"/>
                </a:solidFill>
                <a:effectLst>
                  <a:outerShdw blurRad="38100" dist="38100" dir="2700000" algn="tl">
                    <a:srgbClr val="000000">
                      <a:alpha val="43137"/>
                    </a:srgbClr>
                  </a:outerShdw>
                </a:effectLst>
              </a:rPr>
              <a:t> zwischenzeitlich erzielte Gewinne aus guten Fondsentwicklungen </a:t>
            </a:r>
            <a:r>
              <a:rPr lang="de-DE" sz="1800" b="1" dirty="0">
                <a:solidFill>
                  <a:schemeClr val="tx2"/>
                </a:solidFill>
                <a:effectLst>
                  <a:outerShdw blurRad="38100" dist="38100" dir="2700000" algn="tl">
                    <a:srgbClr val="000000">
                      <a:alpha val="43137"/>
                    </a:srgbClr>
                  </a:outerShdw>
                </a:effectLst>
              </a:rPr>
              <a:t>automatisch</a:t>
            </a:r>
            <a:r>
              <a:rPr lang="de-DE" sz="1800" dirty="0">
                <a:solidFill>
                  <a:schemeClr val="tx2"/>
                </a:solidFill>
                <a:effectLst>
                  <a:outerShdw blurRad="38100" dist="38100" dir="2700000" algn="tl">
                    <a:srgbClr val="000000">
                      <a:alpha val="43137"/>
                    </a:srgbClr>
                  </a:outerShdw>
                </a:effectLst>
              </a:rPr>
              <a:t> gesichert, um das Garantieniveau zu erhöhen.</a:t>
            </a:r>
          </a:p>
        </p:txBody>
      </p:sp>
      <p:sp>
        <p:nvSpPr>
          <p:cNvPr id="15" name="Textfeld 14">
            <a:extLst>
              <a:ext uri="{FF2B5EF4-FFF2-40B4-BE49-F238E27FC236}">
                <a16:creationId xmlns:a16="http://schemas.microsoft.com/office/drawing/2014/main" id="{781DCDB7-74CD-4AFC-B412-4B145DDAEE50}"/>
              </a:ext>
            </a:extLst>
          </p:cNvPr>
          <p:cNvSpPr txBox="1"/>
          <p:nvPr/>
        </p:nvSpPr>
        <p:spPr>
          <a:xfrm>
            <a:off x="277746" y="4640422"/>
            <a:ext cx="3874037" cy="1016270"/>
          </a:xfrm>
          <a:prstGeom prst="rect">
            <a:avLst/>
          </a:prstGeom>
          <a:noFill/>
        </p:spPr>
        <p:txBody>
          <a:bodyPr wrap="square" lIns="0" tIns="0" rIns="0" bIns="0" rtlCol="0">
            <a:noAutofit/>
          </a:bodyPr>
          <a:lstStyle/>
          <a:p>
            <a:pPr marL="285750" indent="-285750" algn="l">
              <a:lnSpc>
                <a:spcPct val="150000"/>
              </a:lnSpc>
              <a:buClr>
                <a:schemeClr val="bg1"/>
              </a:buClr>
              <a:buSzPct val="101000"/>
              <a:buFont typeface="Wingdings" panose="05000000000000000000" pitchFamily="2" charset="2"/>
              <a:buChar char="ü"/>
            </a:pPr>
            <a:endParaRPr lang="de-DE" sz="1400" dirty="0">
              <a:solidFill>
                <a:schemeClr val="bg1"/>
              </a:solidFill>
            </a:endParaRPr>
          </a:p>
        </p:txBody>
      </p:sp>
      <p:sp>
        <p:nvSpPr>
          <p:cNvPr id="24" name="Textfeld 23">
            <a:extLst>
              <a:ext uri="{FF2B5EF4-FFF2-40B4-BE49-F238E27FC236}">
                <a16:creationId xmlns:a16="http://schemas.microsoft.com/office/drawing/2014/main" id="{2ADA87CC-42CB-4553-9AAA-2EDAD4772E39}"/>
              </a:ext>
            </a:extLst>
          </p:cNvPr>
          <p:cNvSpPr txBox="1"/>
          <p:nvPr/>
        </p:nvSpPr>
        <p:spPr>
          <a:xfrm>
            <a:off x="258145" y="542042"/>
            <a:ext cx="6975216" cy="522515"/>
          </a:xfrm>
          <a:prstGeom prst="rect">
            <a:avLst/>
          </a:prstGeom>
          <a:noFill/>
        </p:spPr>
        <p:txBody>
          <a:bodyPr wrap="square" lIns="0" tIns="0" rIns="0" bIns="0" rtlCol="0">
            <a:noAutofit/>
          </a:bodyPr>
          <a:lstStyle/>
          <a:p>
            <a:pPr>
              <a:buClr>
                <a:schemeClr val="tx1"/>
              </a:buClr>
              <a:buSzPct val="101000"/>
            </a:pPr>
            <a:r>
              <a:rPr lang="de-DE" sz="3000" b="1" dirty="0">
                <a:solidFill>
                  <a:schemeClr val="tx2"/>
                </a:solidFill>
                <a:effectLst>
                  <a:outerShdw blurRad="38100" dist="38100" dir="2700000" algn="tl">
                    <a:srgbClr val="000000">
                      <a:alpha val="43137"/>
                    </a:srgbClr>
                  </a:outerShdw>
                </a:effectLst>
              </a:rPr>
              <a:t>Der  neue Garantieplan Sicherheit+</a:t>
            </a:r>
          </a:p>
        </p:txBody>
      </p:sp>
      <p:sp>
        <p:nvSpPr>
          <p:cNvPr id="23" name="Fußzeilenplatzhalter 10">
            <a:extLst>
              <a:ext uri="{FF2B5EF4-FFF2-40B4-BE49-F238E27FC236}">
                <a16:creationId xmlns:a16="http://schemas.microsoft.com/office/drawing/2014/main" id="{0E48E907-1CEF-4061-818E-81193455938A}"/>
              </a:ext>
            </a:extLst>
          </p:cNvPr>
          <p:cNvSpPr txBox="1">
            <a:spLocks/>
          </p:cNvSpPr>
          <p:nvPr/>
        </p:nvSpPr>
        <p:spPr>
          <a:xfrm>
            <a:off x="623887" y="6305434"/>
            <a:ext cx="10944225" cy="222586"/>
          </a:xfrm>
          <a:prstGeom prst="rect">
            <a:avLst/>
          </a:prstGeom>
          <a:noFill/>
          <a:ln>
            <a:noFill/>
          </a:ln>
          <a:effectLst/>
        </p:spPr>
        <p:txBody>
          <a:bodyPr vert="horz" wrap="square" lIns="0" tIns="0" rIns="0" bIns="0" numCol="1" anchor="t" anchorCtr="0" compatLnSpc="1">
            <a:prstTxWarp prst="textNoShape">
              <a:avLst/>
            </a:prstTxWarp>
          </a:bodyPr>
          <a:lstStyle>
            <a:defPPr>
              <a:defRPr lang="de-DE"/>
            </a:defPPr>
            <a:lvl1pPr>
              <a:lnSpc>
                <a:spcPct val="100000"/>
              </a:lnSpc>
              <a:defRPr sz="1200" b="1">
                <a:solidFill>
                  <a:schemeClr val="tx2"/>
                </a:solidFill>
              </a:defRPr>
            </a:lvl1pPr>
            <a:lvl2pPr marL="4572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2pPr>
            <a:lvl3pPr marL="9144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3pPr>
            <a:lvl4pPr marL="13716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4pPr>
            <a:lvl5pPr marL="18288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5pPr>
            <a:lvl6pPr marL="2286000" algn="l" defTabSz="914400" rtl="0" eaLnBrk="1" latinLnBrk="0" hangingPunct="1">
              <a:defRPr sz="1600" kern="1200">
                <a:solidFill>
                  <a:schemeClr val="tx1"/>
                </a:solidFill>
                <a:latin typeface="Arial" pitchFamily="34" charset="0"/>
                <a:ea typeface="+mn-ea"/>
                <a:cs typeface="Arial" pitchFamily="34" charset="0"/>
              </a:defRPr>
            </a:lvl6pPr>
            <a:lvl7pPr marL="2743200" algn="l" defTabSz="914400" rtl="0" eaLnBrk="1" latinLnBrk="0" hangingPunct="1">
              <a:defRPr sz="1600" kern="1200">
                <a:solidFill>
                  <a:schemeClr val="tx1"/>
                </a:solidFill>
                <a:latin typeface="Arial" pitchFamily="34" charset="0"/>
                <a:ea typeface="+mn-ea"/>
                <a:cs typeface="Arial" pitchFamily="34" charset="0"/>
              </a:defRPr>
            </a:lvl7pPr>
            <a:lvl8pPr marL="3200400" algn="l" defTabSz="914400" rtl="0" eaLnBrk="1" latinLnBrk="0" hangingPunct="1">
              <a:defRPr sz="1600" kern="1200">
                <a:solidFill>
                  <a:schemeClr val="tx1"/>
                </a:solidFill>
                <a:latin typeface="Arial" pitchFamily="34" charset="0"/>
                <a:ea typeface="+mn-ea"/>
                <a:cs typeface="Arial" pitchFamily="34" charset="0"/>
              </a:defRPr>
            </a:lvl8pPr>
            <a:lvl9pPr marL="3657600" algn="l" defTabSz="914400" rtl="0" eaLnBrk="1" latinLnBrk="0" hangingPunct="1">
              <a:defRPr sz="1600" kern="1200">
                <a:solidFill>
                  <a:schemeClr val="tx1"/>
                </a:solidFill>
                <a:latin typeface="Arial" pitchFamily="34" charset="0"/>
                <a:ea typeface="+mn-ea"/>
                <a:cs typeface="Arial" pitchFamily="34" charset="0"/>
              </a:defRPr>
            </a:lvl9pPr>
          </a:lstStyle>
          <a:p>
            <a:r>
              <a:rPr lang="de-DE" altLang="de-DE" dirty="0"/>
              <a:t>SI Global Garant </a:t>
            </a:r>
            <a:r>
              <a:rPr lang="de-DE" altLang="de-DE" dirty="0" err="1"/>
              <a:t>Invest</a:t>
            </a:r>
            <a:r>
              <a:rPr lang="de-DE" altLang="de-DE" dirty="0"/>
              <a:t> | Produktgeneration 2021</a:t>
            </a:r>
          </a:p>
        </p:txBody>
      </p:sp>
      <p:pic>
        <p:nvPicPr>
          <p:cNvPr id="25" name="Grafik 24">
            <a:extLst>
              <a:ext uri="{FF2B5EF4-FFF2-40B4-BE49-F238E27FC236}">
                <a16:creationId xmlns:a16="http://schemas.microsoft.com/office/drawing/2014/main" id="{72C95C49-17C6-443E-95BF-99091F589FCA}"/>
              </a:ext>
            </a:extLst>
          </p:cNvPr>
          <p:cNvPicPr>
            <a:picLocks noChangeAspect="1"/>
          </p:cNvPicPr>
          <p:nvPr/>
        </p:nvPicPr>
        <p:blipFill>
          <a:blip r:embed="rId3"/>
          <a:stretch>
            <a:fillRect/>
          </a:stretch>
        </p:blipFill>
        <p:spPr>
          <a:xfrm>
            <a:off x="7320136" y="2032215"/>
            <a:ext cx="4083890" cy="284797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121923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D62AD423-2D6D-4273-8BB2-8B2825188F2B}"/>
              </a:ext>
            </a:extLst>
          </p:cNvPr>
          <p:cNvSpPr txBox="1"/>
          <p:nvPr/>
        </p:nvSpPr>
        <p:spPr>
          <a:xfrm>
            <a:off x="0" y="2708920"/>
            <a:ext cx="12192000" cy="1440160"/>
          </a:xfrm>
          <a:prstGeom prst="rect">
            <a:avLst/>
          </a:prstGeom>
          <a:noFill/>
        </p:spPr>
        <p:txBody>
          <a:bodyPr wrap="square" lIns="0" tIns="0" rIns="0" bIns="0" rtlCol="0">
            <a:noAutofit/>
          </a:bodyPr>
          <a:lstStyle/>
          <a:p>
            <a:pPr>
              <a:buClr>
                <a:schemeClr val="tx1"/>
              </a:buClr>
              <a:buSzPct val="101000"/>
            </a:pPr>
            <a:r>
              <a:rPr lang="de-DE" sz="8000" b="1" dirty="0">
                <a:solidFill>
                  <a:schemeClr val="tx2"/>
                </a:solidFill>
                <a:effectLst>
                  <a:outerShdw blurRad="38100" dist="38100" dir="2700000" algn="tl">
                    <a:srgbClr val="000000">
                      <a:alpha val="43137"/>
                    </a:srgbClr>
                  </a:outerShdw>
                </a:effectLst>
              </a:rPr>
              <a:t>Ablaufmanagement+</a:t>
            </a:r>
          </a:p>
        </p:txBody>
      </p:sp>
      <p:sp>
        <p:nvSpPr>
          <p:cNvPr id="3" name="Fußzeilenplatzhalter 10">
            <a:extLst>
              <a:ext uri="{FF2B5EF4-FFF2-40B4-BE49-F238E27FC236}">
                <a16:creationId xmlns:a16="http://schemas.microsoft.com/office/drawing/2014/main" id="{E54ADA28-DB7B-424C-B11E-C7064A9A9A86}"/>
              </a:ext>
            </a:extLst>
          </p:cNvPr>
          <p:cNvSpPr txBox="1">
            <a:spLocks/>
          </p:cNvSpPr>
          <p:nvPr/>
        </p:nvSpPr>
        <p:spPr>
          <a:xfrm>
            <a:off x="623887" y="6305434"/>
            <a:ext cx="10944225" cy="222586"/>
          </a:xfrm>
          <a:prstGeom prst="rect">
            <a:avLst/>
          </a:prstGeom>
          <a:noFill/>
          <a:ln>
            <a:noFill/>
          </a:ln>
          <a:effectLst/>
        </p:spPr>
        <p:txBody>
          <a:bodyPr vert="horz" wrap="square" lIns="0" tIns="0" rIns="0" bIns="0" numCol="1" anchor="t" anchorCtr="0" compatLnSpc="1">
            <a:prstTxWarp prst="textNoShape">
              <a:avLst/>
            </a:prstTxWarp>
          </a:bodyPr>
          <a:lstStyle>
            <a:defPPr>
              <a:defRPr lang="de-DE"/>
            </a:defPPr>
            <a:lvl1pPr>
              <a:lnSpc>
                <a:spcPct val="100000"/>
              </a:lnSpc>
              <a:defRPr sz="1200" b="1">
                <a:solidFill>
                  <a:schemeClr val="tx2"/>
                </a:solidFill>
              </a:defRPr>
            </a:lvl1pPr>
            <a:lvl2pPr marL="4572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2pPr>
            <a:lvl3pPr marL="9144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3pPr>
            <a:lvl4pPr marL="13716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4pPr>
            <a:lvl5pPr marL="18288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5pPr>
            <a:lvl6pPr marL="2286000" algn="l" defTabSz="914400" rtl="0" eaLnBrk="1" latinLnBrk="0" hangingPunct="1">
              <a:defRPr sz="1600" kern="1200">
                <a:solidFill>
                  <a:schemeClr val="tx1"/>
                </a:solidFill>
                <a:latin typeface="Arial" pitchFamily="34" charset="0"/>
                <a:ea typeface="+mn-ea"/>
                <a:cs typeface="Arial" pitchFamily="34" charset="0"/>
              </a:defRPr>
            </a:lvl6pPr>
            <a:lvl7pPr marL="2743200" algn="l" defTabSz="914400" rtl="0" eaLnBrk="1" latinLnBrk="0" hangingPunct="1">
              <a:defRPr sz="1600" kern="1200">
                <a:solidFill>
                  <a:schemeClr val="tx1"/>
                </a:solidFill>
                <a:latin typeface="Arial" pitchFamily="34" charset="0"/>
                <a:ea typeface="+mn-ea"/>
                <a:cs typeface="Arial" pitchFamily="34" charset="0"/>
              </a:defRPr>
            </a:lvl7pPr>
            <a:lvl8pPr marL="3200400" algn="l" defTabSz="914400" rtl="0" eaLnBrk="1" latinLnBrk="0" hangingPunct="1">
              <a:defRPr sz="1600" kern="1200">
                <a:solidFill>
                  <a:schemeClr val="tx1"/>
                </a:solidFill>
                <a:latin typeface="Arial" pitchFamily="34" charset="0"/>
                <a:ea typeface="+mn-ea"/>
                <a:cs typeface="Arial" pitchFamily="34" charset="0"/>
              </a:defRPr>
            </a:lvl8pPr>
            <a:lvl9pPr marL="3657600" algn="l" defTabSz="914400" rtl="0" eaLnBrk="1" latinLnBrk="0" hangingPunct="1">
              <a:defRPr sz="1600" kern="1200">
                <a:solidFill>
                  <a:schemeClr val="tx1"/>
                </a:solidFill>
                <a:latin typeface="Arial" pitchFamily="34" charset="0"/>
                <a:ea typeface="+mn-ea"/>
                <a:cs typeface="Arial" pitchFamily="34" charset="0"/>
              </a:defRPr>
            </a:lvl9pPr>
          </a:lstStyle>
          <a:p>
            <a:r>
              <a:rPr lang="de-DE" altLang="de-DE" dirty="0"/>
              <a:t>SI Global Garant </a:t>
            </a:r>
            <a:r>
              <a:rPr lang="de-DE" altLang="de-DE" dirty="0" err="1"/>
              <a:t>Invest</a:t>
            </a:r>
            <a:r>
              <a:rPr lang="de-DE" altLang="de-DE" dirty="0"/>
              <a:t> | Produktgeneration 2021</a:t>
            </a:r>
          </a:p>
        </p:txBody>
      </p:sp>
    </p:spTree>
    <p:extLst>
      <p:ext uri="{BB962C8B-B14F-4D97-AF65-F5344CB8AC3E}">
        <p14:creationId xmlns:p14="http://schemas.microsoft.com/office/powerpoint/2010/main" val="1822389405"/>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feld 21">
            <a:extLst>
              <a:ext uri="{FF2B5EF4-FFF2-40B4-BE49-F238E27FC236}">
                <a16:creationId xmlns:a16="http://schemas.microsoft.com/office/drawing/2014/main" id="{07D91B7C-2101-40D6-BA90-97EC672C5768}"/>
              </a:ext>
            </a:extLst>
          </p:cNvPr>
          <p:cNvSpPr txBox="1"/>
          <p:nvPr/>
        </p:nvSpPr>
        <p:spPr>
          <a:xfrm>
            <a:off x="664398" y="3313769"/>
            <a:ext cx="3548781" cy="1267096"/>
          </a:xfrm>
          <a:prstGeom prst="rect">
            <a:avLst/>
          </a:prstGeom>
          <a:noFill/>
        </p:spPr>
        <p:txBody>
          <a:bodyPr wrap="square" lIns="0" tIns="0" rIns="0" bIns="0" rtlCol="0" anchor="ctr">
            <a:noAutofit/>
          </a:bodyPr>
          <a:lstStyle/>
          <a:p>
            <a:pPr algn="l">
              <a:lnSpc>
                <a:spcPct val="150000"/>
              </a:lnSpc>
              <a:buClr>
                <a:schemeClr val="tx2"/>
              </a:buClr>
              <a:buSzPct val="101000"/>
            </a:pPr>
            <a:r>
              <a:rPr lang="de-DE" sz="1200" dirty="0">
                <a:solidFill>
                  <a:schemeClr val="tx2"/>
                </a:solidFill>
              </a:rPr>
              <a:t>schrittweise, automatisierte Umschichtung</a:t>
            </a:r>
          </a:p>
          <a:p>
            <a:pPr algn="l">
              <a:lnSpc>
                <a:spcPct val="150000"/>
              </a:lnSpc>
              <a:buClr>
                <a:schemeClr val="tx2"/>
              </a:buClr>
              <a:buSzPct val="101000"/>
            </a:pPr>
            <a:r>
              <a:rPr lang="de-DE" sz="1200" dirty="0">
                <a:solidFill>
                  <a:schemeClr val="tx2"/>
                </a:solidFill>
              </a:rPr>
              <a:t> in einen </a:t>
            </a:r>
            <a:r>
              <a:rPr lang="de-DE" sz="1200" b="1" dirty="0">
                <a:solidFill>
                  <a:schemeClr val="tx2"/>
                </a:solidFill>
              </a:rPr>
              <a:t>sicherheitsorientierte</a:t>
            </a:r>
            <a:r>
              <a:rPr lang="de-DE" sz="1200" dirty="0">
                <a:solidFill>
                  <a:schemeClr val="tx2"/>
                </a:solidFill>
              </a:rPr>
              <a:t> </a:t>
            </a:r>
            <a:r>
              <a:rPr lang="de-DE" sz="1200" b="1" dirty="0">
                <a:solidFill>
                  <a:schemeClr val="tx2"/>
                </a:solidFill>
              </a:rPr>
              <a:t>Fonds</a:t>
            </a:r>
            <a:br>
              <a:rPr lang="de-DE" sz="1200" b="1" dirty="0">
                <a:solidFill>
                  <a:schemeClr val="tx2"/>
                </a:solidFill>
              </a:rPr>
            </a:br>
            <a:r>
              <a:rPr lang="de-DE" sz="1200" dirty="0">
                <a:solidFill>
                  <a:schemeClr val="tx2"/>
                </a:solidFill>
              </a:rPr>
              <a:t>(innerhalb der „Freien Fondsanlage“)</a:t>
            </a:r>
          </a:p>
        </p:txBody>
      </p:sp>
      <p:sp>
        <p:nvSpPr>
          <p:cNvPr id="23" name="Textfeld 22">
            <a:extLst>
              <a:ext uri="{FF2B5EF4-FFF2-40B4-BE49-F238E27FC236}">
                <a16:creationId xmlns:a16="http://schemas.microsoft.com/office/drawing/2014/main" id="{680C14D8-F610-40BD-8E50-FA6166FAE3D8}"/>
              </a:ext>
            </a:extLst>
          </p:cNvPr>
          <p:cNvSpPr txBox="1"/>
          <p:nvPr/>
        </p:nvSpPr>
        <p:spPr>
          <a:xfrm>
            <a:off x="4114535" y="3198988"/>
            <a:ext cx="3450376" cy="1479704"/>
          </a:xfrm>
          <a:prstGeom prst="rect">
            <a:avLst/>
          </a:prstGeom>
          <a:noFill/>
        </p:spPr>
        <p:txBody>
          <a:bodyPr wrap="square" lIns="0" tIns="0" rIns="0" bIns="0" rtlCol="0" anchor="ctr">
            <a:noAutofit/>
          </a:bodyPr>
          <a:lstStyle>
            <a:defPPr>
              <a:defRPr lang="de-DE"/>
            </a:defPPr>
            <a:lvl1pPr>
              <a:lnSpc>
                <a:spcPct val="150000"/>
              </a:lnSpc>
              <a:buClr>
                <a:schemeClr val="tx2"/>
              </a:buClr>
              <a:buSzPct val="101000"/>
              <a:defRPr sz="1400">
                <a:solidFill>
                  <a:schemeClr val="bg1"/>
                </a:solidFill>
                <a:effectLst>
                  <a:outerShdw blurRad="38100" dist="38100" dir="2700000" algn="tl">
                    <a:srgbClr val="000000">
                      <a:alpha val="43137"/>
                    </a:srgbClr>
                  </a:outerShdw>
                </a:effectLst>
              </a:defRPr>
            </a:lvl1pPr>
          </a:lstStyle>
          <a:p>
            <a:pPr algn="l"/>
            <a:r>
              <a:rPr lang="de-DE" sz="1200" dirty="0">
                <a:solidFill>
                  <a:schemeClr val="tx2"/>
                </a:solidFill>
                <a:effectLst/>
              </a:rPr>
              <a:t>Sicherung zwischenzeitlich erzielter Gewinne aus guten Fondsentwicklungen, um das Garantieniveau zu erhöhen (jährliche Überprüfung)</a:t>
            </a:r>
          </a:p>
        </p:txBody>
      </p:sp>
      <p:sp>
        <p:nvSpPr>
          <p:cNvPr id="30" name="Textfeld 29">
            <a:extLst>
              <a:ext uri="{FF2B5EF4-FFF2-40B4-BE49-F238E27FC236}">
                <a16:creationId xmlns:a16="http://schemas.microsoft.com/office/drawing/2014/main" id="{DD4AA655-4911-409F-B0EC-1757642588E8}"/>
              </a:ext>
            </a:extLst>
          </p:cNvPr>
          <p:cNvSpPr txBox="1"/>
          <p:nvPr/>
        </p:nvSpPr>
        <p:spPr>
          <a:xfrm>
            <a:off x="619057" y="1128318"/>
            <a:ext cx="6710149" cy="936104"/>
          </a:xfrm>
          <a:prstGeom prst="rect">
            <a:avLst/>
          </a:prstGeom>
          <a:noFill/>
        </p:spPr>
        <p:txBody>
          <a:bodyPr wrap="square" lIns="0" tIns="0" rIns="0" bIns="0" rtlCol="0">
            <a:noAutofit/>
          </a:bodyPr>
          <a:lstStyle/>
          <a:p>
            <a:pPr algn="l">
              <a:buClr>
                <a:schemeClr val="tx1"/>
              </a:buClr>
              <a:buSzPct val="101000"/>
            </a:pPr>
            <a:r>
              <a:rPr lang="de-DE" sz="1800" dirty="0">
                <a:solidFill>
                  <a:schemeClr val="tx2"/>
                </a:solidFill>
                <a:effectLst>
                  <a:outerShdw blurRad="38100" dist="38100" dir="2700000" algn="tl">
                    <a:srgbClr val="000000">
                      <a:alpha val="43137"/>
                    </a:srgbClr>
                  </a:outerShdw>
                </a:effectLst>
              </a:rPr>
              <a:t>Das </a:t>
            </a:r>
            <a:r>
              <a:rPr lang="de-DE" sz="1800" b="1" dirty="0">
                <a:solidFill>
                  <a:schemeClr val="tx2"/>
                </a:solidFill>
                <a:effectLst>
                  <a:outerShdw blurRad="38100" dist="38100" dir="2700000" algn="tl">
                    <a:srgbClr val="000000">
                      <a:alpha val="43137"/>
                    </a:srgbClr>
                  </a:outerShdw>
                </a:effectLst>
              </a:rPr>
              <a:t>Ablaufmanagement+</a:t>
            </a:r>
            <a:r>
              <a:rPr lang="de-DE" sz="1800" dirty="0">
                <a:solidFill>
                  <a:schemeClr val="tx2"/>
                </a:solidFill>
                <a:effectLst>
                  <a:outerShdw blurRad="38100" dist="38100" dir="2700000" algn="tl">
                    <a:srgbClr val="000000">
                      <a:alpha val="43137"/>
                    </a:srgbClr>
                  </a:outerShdw>
                </a:effectLst>
              </a:rPr>
              <a:t> sorgt vor Rentenbeginn </a:t>
            </a:r>
            <a:r>
              <a:rPr lang="de-DE" sz="1800" b="1" dirty="0">
                <a:solidFill>
                  <a:schemeClr val="tx2"/>
                </a:solidFill>
                <a:effectLst>
                  <a:outerShdw blurRad="38100" dist="38100" dir="2700000" algn="tl">
                    <a:srgbClr val="000000">
                      <a:alpha val="43137"/>
                    </a:srgbClr>
                  </a:outerShdw>
                </a:effectLst>
              </a:rPr>
              <a:t>automatisch</a:t>
            </a:r>
            <a:r>
              <a:rPr lang="de-DE" sz="1800" dirty="0">
                <a:solidFill>
                  <a:schemeClr val="tx2"/>
                </a:solidFill>
                <a:effectLst>
                  <a:outerShdw blurRad="38100" dist="38100" dir="2700000" algn="tl">
                    <a:srgbClr val="000000">
                      <a:alpha val="43137"/>
                    </a:srgbClr>
                  </a:outerShdw>
                </a:effectLst>
              </a:rPr>
              <a:t> für eine kontinuierliche Steigerung der Sicherheit, um mögliche Schwankungen des Kapitalmarktes abzufedern.</a:t>
            </a:r>
          </a:p>
        </p:txBody>
      </p:sp>
      <p:sp>
        <p:nvSpPr>
          <p:cNvPr id="31" name="Textfeld 30">
            <a:extLst>
              <a:ext uri="{FF2B5EF4-FFF2-40B4-BE49-F238E27FC236}">
                <a16:creationId xmlns:a16="http://schemas.microsoft.com/office/drawing/2014/main" id="{2BAE97C2-BE0D-4D1C-B048-15B8850D220B}"/>
              </a:ext>
            </a:extLst>
          </p:cNvPr>
          <p:cNvSpPr txBox="1"/>
          <p:nvPr/>
        </p:nvSpPr>
        <p:spPr>
          <a:xfrm>
            <a:off x="619057" y="2132411"/>
            <a:ext cx="6710147" cy="1378727"/>
          </a:xfrm>
          <a:prstGeom prst="rect">
            <a:avLst/>
          </a:prstGeom>
          <a:noFill/>
        </p:spPr>
        <p:txBody>
          <a:bodyPr wrap="square" lIns="0" tIns="0" rIns="0" bIns="0" rtlCol="0">
            <a:noAutofit/>
          </a:bodyPr>
          <a:lstStyle/>
          <a:p>
            <a:pPr marL="285750" indent="-285750" algn="l">
              <a:lnSpc>
                <a:spcPct val="150000"/>
              </a:lnSpc>
              <a:buClr>
                <a:schemeClr val="tx2"/>
              </a:buClr>
              <a:buSzPct val="101000"/>
              <a:buFont typeface="Wingdings" panose="05000000000000000000" pitchFamily="2" charset="2"/>
              <a:buChar char="ü"/>
            </a:pPr>
            <a:r>
              <a:rPr lang="de-DE" sz="1400" dirty="0">
                <a:solidFill>
                  <a:schemeClr val="tx2"/>
                </a:solidFill>
                <a:effectLst>
                  <a:outerShdw blurRad="38100" dist="38100" dir="2700000" algn="tl">
                    <a:srgbClr val="000000">
                      <a:alpha val="43137"/>
                    </a:srgbClr>
                  </a:outerShdw>
                </a:effectLst>
              </a:rPr>
              <a:t>bei Ansparzeiten ab 10 Jahren zu Vertragsbeginn </a:t>
            </a:r>
            <a:r>
              <a:rPr lang="de-DE" sz="1400" b="1" dirty="0">
                <a:solidFill>
                  <a:schemeClr val="tx2"/>
                </a:solidFill>
                <a:effectLst>
                  <a:outerShdw blurRad="38100" dist="38100" dir="2700000" algn="tl">
                    <a:srgbClr val="000000">
                      <a:alpha val="43137"/>
                    </a:srgbClr>
                  </a:outerShdw>
                </a:effectLst>
              </a:rPr>
              <a:t>immer inkludiert</a:t>
            </a:r>
          </a:p>
          <a:p>
            <a:pPr marL="285750" indent="-285750" algn="l">
              <a:lnSpc>
                <a:spcPct val="150000"/>
              </a:lnSpc>
              <a:buClr>
                <a:schemeClr val="tx2"/>
              </a:buClr>
              <a:buSzPct val="101000"/>
              <a:buFont typeface="Wingdings" panose="05000000000000000000" pitchFamily="2" charset="2"/>
              <a:buChar char="ü"/>
            </a:pPr>
            <a:r>
              <a:rPr lang="de-DE" sz="1400" b="1" dirty="0">
                <a:solidFill>
                  <a:schemeClr val="tx2"/>
                </a:solidFill>
                <a:effectLst>
                  <a:outerShdw blurRad="38100" dist="38100" dir="2700000" algn="tl">
                    <a:srgbClr val="000000">
                      <a:alpha val="43137"/>
                    </a:srgbClr>
                  </a:outerShdw>
                </a:effectLst>
              </a:rPr>
              <a:t>Dauer</a:t>
            </a:r>
            <a:r>
              <a:rPr lang="de-DE" sz="1400" dirty="0">
                <a:solidFill>
                  <a:schemeClr val="tx2"/>
                </a:solidFill>
              </a:rPr>
              <a:t> </a:t>
            </a:r>
            <a:r>
              <a:rPr lang="de-DE" sz="1400" dirty="0">
                <a:solidFill>
                  <a:schemeClr val="tx2"/>
                </a:solidFill>
                <a:effectLst>
                  <a:outerShdw blurRad="38100" dist="38100" dir="2700000" algn="tl">
                    <a:srgbClr val="000000">
                      <a:alpha val="43137"/>
                    </a:srgbClr>
                  </a:outerShdw>
                </a:effectLst>
              </a:rPr>
              <a:t>ist abhängig von der Ansparzeit</a:t>
            </a:r>
          </a:p>
          <a:p>
            <a:pPr marL="285750" indent="-285750" algn="l">
              <a:lnSpc>
                <a:spcPct val="150000"/>
              </a:lnSpc>
              <a:buClr>
                <a:schemeClr val="tx2"/>
              </a:buClr>
              <a:buSzPct val="101000"/>
              <a:buFont typeface="Wingdings" panose="05000000000000000000" pitchFamily="2" charset="2"/>
              <a:buChar char="ü"/>
            </a:pPr>
            <a:r>
              <a:rPr lang="de-DE" sz="1400" b="1" dirty="0">
                <a:solidFill>
                  <a:schemeClr val="tx2"/>
                </a:solidFill>
                <a:effectLst>
                  <a:outerShdw blurRad="38100" dist="38100" dir="2700000" algn="tl">
                    <a:srgbClr val="000000">
                      <a:alpha val="43137"/>
                    </a:srgbClr>
                  </a:outerShdw>
                </a:effectLst>
              </a:rPr>
              <a:t>jederzeit</a:t>
            </a:r>
            <a:r>
              <a:rPr lang="de-DE" sz="1400" dirty="0">
                <a:solidFill>
                  <a:schemeClr val="tx2"/>
                </a:solidFill>
                <a:effectLst>
                  <a:outerShdw blurRad="38100" dist="38100" dir="2700000" algn="tl">
                    <a:srgbClr val="000000">
                      <a:alpha val="43137"/>
                    </a:srgbClr>
                  </a:outerShdw>
                </a:effectLst>
              </a:rPr>
              <a:t> aus dem Vertrag ausschließbar (erneuter Einschluss ist nicht möglich)</a:t>
            </a:r>
          </a:p>
          <a:p>
            <a:pPr marL="285750" indent="-285750" algn="l">
              <a:lnSpc>
                <a:spcPct val="150000"/>
              </a:lnSpc>
              <a:buClr>
                <a:schemeClr val="tx2"/>
              </a:buClr>
              <a:buSzPct val="101000"/>
              <a:buFont typeface="Wingdings" panose="05000000000000000000" pitchFamily="2" charset="2"/>
              <a:buChar char="ü"/>
            </a:pPr>
            <a:endParaRPr lang="de-DE" sz="1400" dirty="0">
              <a:solidFill>
                <a:schemeClr val="tx2"/>
              </a:solidFill>
              <a:effectLst>
                <a:outerShdw blurRad="38100" dist="38100" dir="2700000" algn="tl">
                  <a:srgbClr val="000000">
                    <a:alpha val="43137"/>
                  </a:srgbClr>
                </a:outerShdw>
              </a:effectLst>
            </a:endParaRPr>
          </a:p>
        </p:txBody>
      </p:sp>
      <p:grpSp>
        <p:nvGrpSpPr>
          <p:cNvPr id="49" name="Gruppieren 48">
            <a:extLst>
              <a:ext uri="{FF2B5EF4-FFF2-40B4-BE49-F238E27FC236}">
                <a16:creationId xmlns:a16="http://schemas.microsoft.com/office/drawing/2014/main" id="{ACDAAE35-BE34-4B0E-89C6-149DD7660759}"/>
              </a:ext>
            </a:extLst>
          </p:cNvPr>
          <p:cNvGrpSpPr/>
          <p:nvPr/>
        </p:nvGrpSpPr>
        <p:grpSpPr>
          <a:xfrm>
            <a:off x="632503" y="4370274"/>
            <a:ext cx="6906261" cy="1770182"/>
            <a:chOff x="1333340" y="4378325"/>
            <a:chExt cx="6657717" cy="2086487"/>
          </a:xfrm>
          <a:effectLst>
            <a:outerShdw blurRad="63500" sx="102000" sy="102000" algn="ctr" rotWithShape="0">
              <a:prstClr val="black">
                <a:alpha val="40000"/>
              </a:prstClr>
            </a:outerShdw>
          </a:effectLst>
        </p:grpSpPr>
        <p:sp>
          <p:nvSpPr>
            <p:cNvPr id="25" name="Rechteck 24">
              <a:extLst>
                <a:ext uri="{FF2B5EF4-FFF2-40B4-BE49-F238E27FC236}">
                  <a16:creationId xmlns:a16="http://schemas.microsoft.com/office/drawing/2014/main" id="{572ED46C-048D-4C7A-8104-A82FC58EBEAF}"/>
                </a:ext>
              </a:extLst>
            </p:cNvPr>
            <p:cNvSpPr/>
            <p:nvPr/>
          </p:nvSpPr>
          <p:spPr bwMode="auto">
            <a:xfrm>
              <a:off x="1345808" y="5929485"/>
              <a:ext cx="6637828" cy="535327"/>
            </a:xfrm>
            <a:prstGeom prst="rect">
              <a:avLst/>
            </a:prstGeom>
            <a:solidFill>
              <a:srgbClr val="D4D9DF"/>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endParaRPr lang="de-DE" sz="2400" b="1" dirty="0">
                <a:solidFill>
                  <a:schemeClr val="tx2"/>
                </a:solidFill>
                <a:effectLst>
                  <a:outerShdw blurRad="38100" dist="38100" dir="2700000" algn="tl">
                    <a:srgbClr val="000000">
                      <a:alpha val="43137"/>
                    </a:srgbClr>
                  </a:outerShdw>
                </a:effectLst>
              </a:endParaRPr>
            </a:p>
          </p:txBody>
        </p:sp>
        <p:sp>
          <p:nvSpPr>
            <p:cNvPr id="26" name="Textfeld 25">
              <a:extLst>
                <a:ext uri="{FF2B5EF4-FFF2-40B4-BE49-F238E27FC236}">
                  <a16:creationId xmlns:a16="http://schemas.microsoft.com/office/drawing/2014/main" id="{09DFBDC9-BA89-4E3F-89B8-9150A734C7DC}"/>
                </a:ext>
              </a:extLst>
            </p:cNvPr>
            <p:cNvSpPr txBox="1"/>
            <p:nvPr/>
          </p:nvSpPr>
          <p:spPr>
            <a:xfrm>
              <a:off x="4228250" y="6053242"/>
              <a:ext cx="900256" cy="278834"/>
            </a:xfrm>
            <a:prstGeom prst="rect">
              <a:avLst/>
            </a:prstGeom>
            <a:noFill/>
          </p:spPr>
          <p:txBody>
            <a:bodyPr wrap="square" lIns="0" tIns="0" rIns="0" bIns="0" rtlCol="0">
              <a:noAutofit/>
            </a:bodyPr>
            <a:lstStyle/>
            <a:p>
              <a:pPr>
                <a:lnSpc>
                  <a:spcPts val="1500"/>
                </a:lnSpc>
                <a:spcBef>
                  <a:spcPts val="0"/>
                </a:spcBef>
                <a:buClr>
                  <a:schemeClr val="tx1"/>
                </a:buClr>
                <a:buSzPct val="101000"/>
              </a:pPr>
              <a:r>
                <a:rPr lang="de-DE" sz="1800" b="1" dirty="0">
                  <a:solidFill>
                    <a:srgbClr val="415E7C"/>
                  </a:solidFill>
                </a:rPr>
                <a:t>10</a:t>
              </a:r>
            </a:p>
            <a:p>
              <a:pPr>
                <a:lnSpc>
                  <a:spcPts val="1500"/>
                </a:lnSpc>
                <a:spcBef>
                  <a:spcPts val="0"/>
                </a:spcBef>
                <a:buClr>
                  <a:schemeClr val="tx1"/>
                </a:buClr>
                <a:buSzPct val="101000"/>
              </a:pPr>
              <a:r>
                <a:rPr lang="de-DE" sz="1800" b="1" dirty="0">
                  <a:solidFill>
                    <a:srgbClr val="415E7C"/>
                  </a:solidFill>
                </a:rPr>
                <a:t>Jahre</a:t>
              </a:r>
            </a:p>
          </p:txBody>
        </p:sp>
        <p:cxnSp>
          <p:nvCxnSpPr>
            <p:cNvPr id="27" name="Gerader Verbinder 26">
              <a:extLst>
                <a:ext uri="{FF2B5EF4-FFF2-40B4-BE49-F238E27FC236}">
                  <a16:creationId xmlns:a16="http://schemas.microsoft.com/office/drawing/2014/main" id="{43C88BE8-60CB-40BA-A811-3E3AEFBB6989}"/>
                </a:ext>
              </a:extLst>
            </p:cNvPr>
            <p:cNvCxnSpPr>
              <a:cxnSpLocks/>
              <a:stCxn id="25" idx="1"/>
              <a:endCxn id="26" idx="1"/>
            </p:cNvCxnSpPr>
            <p:nvPr/>
          </p:nvCxnSpPr>
          <p:spPr bwMode="auto">
            <a:xfrm flipV="1">
              <a:off x="1345808" y="6192659"/>
              <a:ext cx="2882442" cy="4490"/>
            </a:xfrm>
            <a:prstGeom prst="line">
              <a:avLst/>
            </a:prstGeom>
            <a:solidFill>
              <a:schemeClr val="bg1"/>
            </a:solidFill>
            <a:ln w="38100" cap="flat" cmpd="sng" algn="ctr">
              <a:solidFill>
                <a:srgbClr val="415E7C"/>
              </a:solidFill>
              <a:prstDash val="solid"/>
              <a:round/>
              <a:headEnd type="none" w="med" len="med"/>
              <a:tailEnd type="none" w="lg" len="lg"/>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8" name="Gerade Verbindung mit Pfeil 27">
              <a:extLst>
                <a:ext uri="{FF2B5EF4-FFF2-40B4-BE49-F238E27FC236}">
                  <a16:creationId xmlns:a16="http://schemas.microsoft.com/office/drawing/2014/main" id="{5C69AE81-F0C0-4B8F-AA44-095274CB7513}"/>
                </a:ext>
              </a:extLst>
            </p:cNvPr>
            <p:cNvCxnSpPr>
              <a:cxnSpLocks/>
              <a:stCxn id="26" idx="3"/>
              <a:endCxn id="25" idx="3"/>
            </p:cNvCxnSpPr>
            <p:nvPr/>
          </p:nvCxnSpPr>
          <p:spPr bwMode="auto">
            <a:xfrm>
              <a:off x="5128506" y="6192659"/>
              <a:ext cx="2855129" cy="4490"/>
            </a:xfrm>
            <a:prstGeom prst="straightConnector1">
              <a:avLst/>
            </a:prstGeom>
            <a:solidFill>
              <a:schemeClr val="bg1"/>
            </a:solidFill>
            <a:ln w="38100" cap="flat" cmpd="sng" algn="ctr">
              <a:solidFill>
                <a:srgbClr val="415E7C"/>
              </a:solidFill>
              <a:prstDash val="solid"/>
              <a:round/>
              <a:headEnd type="none" w="med" len="med"/>
              <a:tailEnd type="triangle" w="lg" len="lg"/>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41" name="Rechteck 40">
              <a:extLst>
                <a:ext uri="{FF2B5EF4-FFF2-40B4-BE49-F238E27FC236}">
                  <a16:creationId xmlns:a16="http://schemas.microsoft.com/office/drawing/2014/main" id="{5E836251-CA74-4231-8964-73A520F78F16}"/>
                </a:ext>
              </a:extLst>
            </p:cNvPr>
            <p:cNvSpPr/>
            <p:nvPr/>
          </p:nvSpPr>
          <p:spPr bwMode="auto">
            <a:xfrm>
              <a:off x="1353230" y="4378325"/>
              <a:ext cx="3312679" cy="1540718"/>
            </a:xfrm>
            <a:prstGeom prst="rect">
              <a:avLst/>
            </a:prstGeom>
            <a:solidFill>
              <a:srgbClr val="D4D9DF"/>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r>
                <a:rPr lang="de-DE" sz="2400" b="1" dirty="0">
                  <a:solidFill>
                    <a:srgbClr val="415E7C"/>
                  </a:solidFill>
                  <a:effectLst>
                    <a:outerShdw blurRad="38100" dist="38100" dir="2700000" algn="tl">
                      <a:srgbClr val="000000">
                        <a:alpha val="43137"/>
                      </a:srgbClr>
                    </a:outerShdw>
                  </a:effectLst>
                </a:rPr>
                <a:t>Phase 1</a:t>
              </a:r>
            </a:p>
          </p:txBody>
        </p:sp>
        <p:sp>
          <p:nvSpPr>
            <p:cNvPr id="42" name="Rechteck 41">
              <a:extLst>
                <a:ext uri="{FF2B5EF4-FFF2-40B4-BE49-F238E27FC236}">
                  <a16:creationId xmlns:a16="http://schemas.microsoft.com/office/drawing/2014/main" id="{02CA4992-CBE8-426C-A408-E4FE1E257FE9}"/>
                </a:ext>
              </a:extLst>
            </p:cNvPr>
            <p:cNvSpPr/>
            <p:nvPr/>
          </p:nvSpPr>
          <p:spPr bwMode="auto">
            <a:xfrm>
              <a:off x="4678378" y="4378325"/>
              <a:ext cx="3312679" cy="1540718"/>
            </a:xfrm>
            <a:prstGeom prst="rect">
              <a:avLst/>
            </a:prstGeom>
            <a:solidFill>
              <a:srgbClr val="D4D9DF"/>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r>
                <a:rPr lang="de-DE" sz="2400" b="1" dirty="0">
                  <a:solidFill>
                    <a:srgbClr val="415E7C"/>
                  </a:solidFill>
                  <a:effectLst>
                    <a:outerShdw blurRad="38100" dist="38100" dir="2700000" algn="tl">
                      <a:srgbClr val="000000">
                        <a:alpha val="43137"/>
                      </a:srgbClr>
                    </a:outerShdw>
                  </a:effectLst>
                </a:rPr>
                <a:t>Phase 2</a:t>
              </a:r>
            </a:p>
          </p:txBody>
        </p:sp>
        <p:cxnSp>
          <p:nvCxnSpPr>
            <p:cNvPr id="43" name="Gerader Verbinder 42">
              <a:extLst>
                <a:ext uri="{FF2B5EF4-FFF2-40B4-BE49-F238E27FC236}">
                  <a16:creationId xmlns:a16="http://schemas.microsoft.com/office/drawing/2014/main" id="{662F5573-388F-4B91-B624-4477ED3425FC}"/>
                </a:ext>
              </a:extLst>
            </p:cNvPr>
            <p:cNvCxnSpPr/>
            <p:nvPr/>
          </p:nvCxnSpPr>
          <p:spPr bwMode="auto">
            <a:xfrm>
              <a:off x="1333340" y="5565172"/>
              <a:ext cx="1224448" cy="0"/>
            </a:xfrm>
            <a:prstGeom prst="line">
              <a:avLst/>
            </a:prstGeom>
            <a:solidFill>
              <a:schemeClr val="bg1"/>
            </a:solidFill>
            <a:ln w="38100" cap="flat" cmpd="sng" algn="ctr">
              <a:solidFill>
                <a:srgbClr val="415E7C"/>
              </a:solidFill>
              <a:prstDash val="solid"/>
              <a:round/>
              <a:headEnd type="none" w="med" len="med"/>
              <a:tailEnd type="none" w="lg" len="lg"/>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4" name="Gerade Verbindung mit Pfeil 43">
              <a:extLst>
                <a:ext uri="{FF2B5EF4-FFF2-40B4-BE49-F238E27FC236}">
                  <a16:creationId xmlns:a16="http://schemas.microsoft.com/office/drawing/2014/main" id="{6D88989D-2F2D-4B36-9121-FF60945A75A0}"/>
                </a:ext>
              </a:extLst>
            </p:cNvPr>
            <p:cNvCxnSpPr/>
            <p:nvPr/>
          </p:nvCxnSpPr>
          <p:spPr bwMode="auto">
            <a:xfrm>
              <a:off x="3285064" y="5565172"/>
              <a:ext cx="1360955" cy="0"/>
            </a:xfrm>
            <a:prstGeom prst="straightConnector1">
              <a:avLst/>
            </a:prstGeom>
            <a:solidFill>
              <a:schemeClr val="bg1"/>
            </a:solidFill>
            <a:ln w="38100" cap="flat" cmpd="sng" algn="ctr">
              <a:solidFill>
                <a:srgbClr val="415E7C"/>
              </a:solidFill>
              <a:prstDash val="solid"/>
              <a:round/>
              <a:headEnd type="none" w="med" len="med"/>
              <a:tailEnd type="triangle" w="lg" len="lg"/>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45" name="Textfeld 44">
              <a:extLst>
                <a:ext uri="{FF2B5EF4-FFF2-40B4-BE49-F238E27FC236}">
                  <a16:creationId xmlns:a16="http://schemas.microsoft.com/office/drawing/2014/main" id="{27EC6858-7918-4889-AE95-548B28676A0B}"/>
                </a:ext>
              </a:extLst>
            </p:cNvPr>
            <p:cNvSpPr txBox="1"/>
            <p:nvPr/>
          </p:nvSpPr>
          <p:spPr>
            <a:xfrm>
              <a:off x="2498658" y="5413468"/>
              <a:ext cx="900256" cy="278835"/>
            </a:xfrm>
            <a:prstGeom prst="rect">
              <a:avLst/>
            </a:prstGeom>
            <a:noFill/>
          </p:spPr>
          <p:txBody>
            <a:bodyPr wrap="square" lIns="0" tIns="0" rIns="0" bIns="0" rtlCol="0">
              <a:noAutofit/>
            </a:bodyPr>
            <a:lstStyle/>
            <a:p>
              <a:pPr>
                <a:lnSpc>
                  <a:spcPts val="1500"/>
                </a:lnSpc>
                <a:spcBef>
                  <a:spcPts val="0"/>
                </a:spcBef>
                <a:buClr>
                  <a:schemeClr val="tx1"/>
                </a:buClr>
                <a:buSzPct val="101000"/>
              </a:pPr>
              <a:r>
                <a:rPr lang="de-DE" sz="1800" b="1" dirty="0">
                  <a:solidFill>
                    <a:srgbClr val="415E7C"/>
                  </a:solidFill>
                </a:rPr>
                <a:t>5 </a:t>
              </a:r>
            </a:p>
            <a:p>
              <a:pPr>
                <a:lnSpc>
                  <a:spcPts val="1500"/>
                </a:lnSpc>
                <a:spcBef>
                  <a:spcPts val="0"/>
                </a:spcBef>
                <a:buClr>
                  <a:schemeClr val="tx1"/>
                </a:buClr>
                <a:buSzPct val="101000"/>
              </a:pPr>
              <a:r>
                <a:rPr lang="de-DE" sz="1800" b="1" dirty="0">
                  <a:solidFill>
                    <a:srgbClr val="415E7C"/>
                  </a:solidFill>
                </a:rPr>
                <a:t>Jahre</a:t>
              </a:r>
            </a:p>
          </p:txBody>
        </p:sp>
        <p:cxnSp>
          <p:nvCxnSpPr>
            <p:cNvPr id="46" name="Gerader Verbinder 45">
              <a:extLst>
                <a:ext uri="{FF2B5EF4-FFF2-40B4-BE49-F238E27FC236}">
                  <a16:creationId xmlns:a16="http://schemas.microsoft.com/office/drawing/2014/main" id="{557327B1-1E35-466B-B426-E9031D8748BD}"/>
                </a:ext>
              </a:extLst>
            </p:cNvPr>
            <p:cNvCxnSpPr/>
            <p:nvPr/>
          </p:nvCxnSpPr>
          <p:spPr bwMode="auto">
            <a:xfrm>
              <a:off x="4670957" y="5565172"/>
              <a:ext cx="1224448" cy="0"/>
            </a:xfrm>
            <a:prstGeom prst="line">
              <a:avLst/>
            </a:prstGeom>
            <a:solidFill>
              <a:schemeClr val="bg1"/>
            </a:solidFill>
            <a:ln w="38100" cap="flat" cmpd="sng" algn="ctr">
              <a:solidFill>
                <a:srgbClr val="415E7C"/>
              </a:solidFill>
              <a:prstDash val="solid"/>
              <a:round/>
              <a:headEnd type="none" w="med" len="med"/>
              <a:tailEnd type="none" w="lg" len="lg"/>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7" name="Gerade Verbindung mit Pfeil 46">
              <a:extLst>
                <a:ext uri="{FF2B5EF4-FFF2-40B4-BE49-F238E27FC236}">
                  <a16:creationId xmlns:a16="http://schemas.microsoft.com/office/drawing/2014/main" id="{FED3A3A9-7612-4D80-9CDF-30B5ECFC6E79}"/>
                </a:ext>
              </a:extLst>
            </p:cNvPr>
            <p:cNvCxnSpPr/>
            <p:nvPr/>
          </p:nvCxnSpPr>
          <p:spPr bwMode="auto">
            <a:xfrm>
              <a:off x="6622681" y="5565172"/>
              <a:ext cx="1360955" cy="0"/>
            </a:xfrm>
            <a:prstGeom prst="straightConnector1">
              <a:avLst/>
            </a:prstGeom>
            <a:solidFill>
              <a:schemeClr val="bg1"/>
            </a:solidFill>
            <a:ln w="38100" cap="flat" cmpd="sng" algn="ctr">
              <a:solidFill>
                <a:srgbClr val="415E7C"/>
              </a:solidFill>
              <a:prstDash val="solid"/>
              <a:round/>
              <a:headEnd type="none" w="med" len="med"/>
              <a:tailEnd type="triangle" w="lg" len="lg"/>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48" name="Textfeld 47">
              <a:extLst>
                <a:ext uri="{FF2B5EF4-FFF2-40B4-BE49-F238E27FC236}">
                  <a16:creationId xmlns:a16="http://schemas.microsoft.com/office/drawing/2014/main" id="{0271E2DA-1698-4063-86DE-AB5385F29CB0}"/>
                </a:ext>
              </a:extLst>
            </p:cNvPr>
            <p:cNvSpPr txBox="1"/>
            <p:nvPr/>
          </p:nvSpPr>
          <p:spPr>
            <a:xfrm>
              <a:off x="5836275" y="5413468"/>
              <a:ext cx="900256" cy="278835"/>
            </a:xfrm>
            <a:prstGeom prst="rect">
              <a:avLst/>
            </a:prstGeom>
            <a:noFill/>
          </p:spPr>
          <p:txBody>
            <a:bodyPr wrap="square" lIns="0" tIns="0" rIns="0" bIns="0" rtlCol="0">
              <a:noAutofit/>
            </a:bodyPr>
            <a:lstStyle/>
            <a:p>
              <a:pPr>
                <a:lnSpc>
                  <a:spcPts val="1500"/>
                </a:lnSpc>
                <a:spcBef>
                  <a:spcPts val="0"/>
                </a:spcBef>
                <a:buClr>
                  <a:schemeClr val="tx1"/>
                </a:buClr>
                <a:buSzPct val="101000"/>
              </a:pPr>
              <a:r>
                <a:rPr lang="de-DE" sz="1800" b="1" dirty="0">
                  <a:solidFill>
                    <a:srgbClr val="415E7C"/>
                  </a:solidFill>
                </a:rPr>
                <a:t>5</a:t>
              </a:r>
              <a:r>
                <a:rPr lang="de-DE" sz="1800" b="1" dirty="0">
                  <a:solidFill>
                    <a:schemeClr val="tx2"/>
                  </a:solidFill>
                </a:rPr>
                <a:t> </a:t>
              </a:r>
            </a:p>
            <a:p>
              <a:pPr>
                <a:lnSpc>
                  <a:spcPts val="1500"/>
                </a:lnSpc>
                <a:spcBef>
                  <a:spcPts val="0"/>
                </a:spcBef>
                <a:buClr>
                  <a:schemeClr val="tx1"/>
                </a:buClr>
                <a:buSzPct val="101000"/>
              </a:pPr>
              <a:r>
                <a:rPr lang="de-DE" sz="1800" b="1" dirty="0">
                  <a:solidFill>
                    <a:srgbClr val="415E7C"/>
                  </a:solidFill>
                </a:rPr>
                <a:t>Jahre</a:t>
              </a:r>
            </a:p>
          </p:txBody>
        </p:sp>
      </p:grpSp>
      <p:sp>
        <p:nvSpPr>
          <p:cNvPr id="32" name="Textfeld 31">
            <a:extLst>
              <a:ext uri="{FF2B5EF4-FFF2-40B4-BE49-F238E27FC236}">
                <a16:creationId xmlns:a16="http://schemas.microsoft.com/office/drawing/2014/main" id="{73428B86-3CF1-43BE-A2DE-B3DE903AB50B}"/>
              </a:ext>
            </a:extLst>
          </p:cNvPr>
          <p:cNvSpPr txBox="1"/>
          <p:nvPr/>
        </p:nvSpPr>
        <p:spPr>
          <a:xfrm>
            <a:off x="574806" y="547732"/>
            <a:ext cx="9649072" cy="571791"/>
          </a:xfrm>
          <a:prstGeom prst="rect">
            <a:avLst/>
          </a:prstGeom>
          <a:noFill/>
        </p:spPr>
        <p:txBody>
          <a:bodyPr wrap="square" lIns="0" tIns="0" rIns="0" bIns="0" rtlCol="0">
            <a:noAutofit/>
          </a:bodyPr>
          <a:lstStyle/>
          <a:p>
            <a:pPr algn="l">
              <a:buClr>
                <a:schemeClr val="tx1"/>
              </a:buClr>
              <a:buSzPct val="101000"/>
            </a:pPr>
            <a:r>
              <a:rPr lang="de-DE" sz="3000" b="1" dirty="0">
                <a:solidFill>
                  <a:schemeClr val="tx2"/>
                </a:solidFill>
                <a:effectLst>
                  <a:outerShdw blurRad="38100" dist="38100" dir="2700000" algn="tl">
                    <a:srgbClr val="000000">
                      <a:alpha val="43137"/>
                    </a:srgbClr>
                  </a:outerShdw>
                </a:effectLst>
              </a:rPr>
              <a:t>Das neue Ablaufmanagement+</a:t>
            </a:r>
          </a:p>
        </p:txBody>
      </p:sp>
      <p:sp>
        <p:nvSpPr>
          <p:cNvPr id="24" name="Fußzeilenplatzhalter 10">
            <a:extLst>
              <a:ext uri="{FF2B5EF4-FFF2-40B4-BE49-F238E27FC236}">
                <a16:creationId xmlns:a16="http://schemas.microsoft.com/office/drawing/2014/main" id="{A4EE2587-4774-474A-AF99-CE0608E25F0B}"/>
              </a:ext>
            </a:extLst>
          </p:cNvPr>
          <p:cNvSpPr txBox="1">
            <a:spLocks/>
          </p:cNvSpPr>
          <p:nvPr/>
        </p:nvSpPr>
        <p:spPr>
          <a:xfrm>
            <a:off x="623887" y="6305434"/>
            <a:ext cx="10944225" cy="222586"/>
          </a:xfrm>
          <a:prstGeom prst="rect">
            <a:avLst/>
          </a:prstGeom>
          <a:noFill/>
          <a:ln>
            <a:noFill/>
          </a:ln>
          <a:effectLst/>
        </p:spPr>
        <p:txBody>
          <a:bodyPr vert="horz" wrap="square" lIns="0" tIns="0" rIns="0" bIns="0" numCol="1" anchor="t" anchorCtr="0" compatLnSpc="1">
            <a:prstTxWarp prst="textNoShape">
              <a:avLst/>
            </a:prstTxWarp>
          </a:bodyPr>
          <a:lstStyle>
            <a:defPPr>
              <a:defRPr lang="de-DE"/>
            </a:defPPr>
            <a:lvl1pPr>
              <a:lnSpc>
                <a:spcPct val="100000"/>
              </a:lnSpc>
              <a:defRPr sz="1200" b="1">
                <a:solidFill>
                  <a:schemeClr val="tx2"/>
                </a:solidFill>
              </a:defRPr>
            </a:lvl1pPr>
            <a:lvl2pPr marL="4572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2pPr>
            <a:lvl3pPr marL="9144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3pPr>
            <a:lvl4pPr marL="13716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4pPr>
            <a:lvl5pPr marL="18288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5pPr>
            <a:lvl6pPr marL="2286000" algn="l" defTabSz="914400" rtl="0" eaLnBrk="1" latinLnBrk="0" hangingPunct="1">
              <a:defRPr sz="1600" kern="1200">
                <a:solidFill>
                  <a:schemeClr val="tx1"/>
                </a:solidFill>
                <a:latin typeface="Arial" pitchFamily="34" charset="0"/>
                <a:ea typeface="+mn-ea"/>
                <a:cs typeface="Arial" pitchFamily="34" charset="0"/>
              </a:defRPr>
            </a:lvl6pPr>
            <a:lvl7pPr marL="2743200" algn="l" defTabSz="914400" rtl="0" eaLnBrk="1" latinLnBrk="0" hangingPunct="1">
              <a:defRPr sz="1600" kern="1200">
                <a:solidFill>
                  <a:schemeClr val="tx1"/>
                </a:solidFill>
                <a:latin typeface="Arial" pitchFamily="34" charset="0"/>
                <a:ea typeface="+mn-ea"/>
                <a:cs typeface="Arial" pitchFamily="34" charset="0"/>
              </a:defRPr>
            </a:lvl7pPr>
            <a:lvl8pPr marL="3200400" algn="l" defTabSz="914400" rtl="0" eaLnBrk="1" latinLnBrk="0" hangingPunct="1">
              <a:defRPr sz="1600" kern="1200">
                <a:solidFill>
                  <a:schemeClr val="tx1"/>
                </a:solidFill>
                <a:latin typeface="Arial" pitchFamily="34" charset="0"/>
                <a:ea typeface="+mn-ea"/>
                <a:cs typeface="Arial" pitchFamily="34" charset="0"/>
              </a:defRPr>
            </a:lvl8pPr>
            <a:lvl9pPr marL="3657600" algn="l" defTabSz="914400" rtl="0" eaLnBrk="1" latinLnBrk="0" hangingPunct="1">
              <a:defRPr sz="1600" kern="1200">
                <a:solidFill>
                  <a:schemeClr val="tx1"/>
                </a:solidFill>
                <a:latin typeface="Arial" pitchFamily="34" charset="0"/>
                <a:ea typeface="+mn-ea"/>
                <a:cs typeface="Arial" pitchFamily="34" charset="0"/>
              </a:defRPr>
            </a:lvl9pPr>
          </a:lstStyle>
          <a:p>
            <a:r>
              <a:rPr lang="de-DE" altLang="de-DE" dirty="0"/>
              <a:t>SI Global Garant </a:t>
            </a:r>
            <a:r>
              <a:rPr lang="de-DE" altLang="de-DE" dirty="0" err="1"/>
              <a:t>Invest</a:t>
            </a:r>
            <a:r>
              <a:rPr lang="de-DE" altLang="de-DE" dirty="0"/>
              <a:t> | Produktgeneration 2021</a:t>
            </a:r>
          </a:p>
        </p:txBody>
      </p:sp>
      <p:grpSp>
        <p:nvGrpSpPr>
          <p:cNvPr id="33" name="Gruppieren 32">
            <a:extLst>
              <a:ext uri="{FF2B5EF4-FFF2-40B4-BE49-F238E27FC236}">
                <a16:creationId xmlns:a16="http://schemas.microsoft.com/office/drawing/2014/main" id="{6FE6081E-F8A2-4F5C-95B3-D50B80885F19}"/>
              </a:ext>
            </a:extLst>
          </p:cNvPr>
          <p:cNvGrpSpPr/>
          <p:nvPr/>
        </p:nvGrpSpPr>
        <p:grpSpPr>
          <a:xfrm rot="373320">
            <a:off x="9259720" y="578707"/>
            <a:ext cx="2636510" cy="2715417"/>
            <a:chOff x="8206583" y="2503140"/>
            <a:chExt cx="2052000" cy="2052000"/>
          </a:xfrm>
        </p:grpSpPr>
        <p:pic>
          <p:nvPicPr>
            <p:cNvPr id="34" name="Grafik 33">
              <a:extLst>
                <a:ext uri="{FF2B5EF4-FFF2-40B4-BE49-F238E27FC236}">
                  <a16:creationId xmlns:a16="http://schemas.microsoft.com/office/drawing/2014/main" id="{77ADF361-C73A-4AEF-8162-B7361F2800FE}"/>
                </a:ext>
              </a:extLst>
            </p:cNvPr>
            <p:cNvPicPr>
              <a:picLocks noChangeAspect="1"/>
            </p:cNvPicPr>
            <p:nvPr/>
          </p:nvPicPr>
          <p:blipFill>
            <a:blip r:embed="rId3"/>
            <a:stretch>
              <a:fillRect/>
            </a:stretch>
          </p:blipFill>
          <p:spPr>
            <a:xfrm>
              <a:off x="8206583" y="2503140"/>
              <a:ext cx="2052000" cy="2052000"/>
            </a:xfrm>
            <a:prstGeom prst="rect">
              <a:avLst/>
            </a:prstGeom>
          </p:spPr>
        </p:pic>
        <p:sp>
          <p:nvSpPr>
            <p:cNvPr id="35" name="Textfeld 34">
              <a:extLst>
                <a:ext uri="{FF2B5EF4-FFF2-40B4-BE49-F238E27FC236}">
                  <a16:creationId xmlns:a16="http://schemas.microsoft.com/office/drawing/2014/main" id="{774EEC1F-E45E-4268-B9DC-980EDC197F54}"/>
                </a:ext>
              </a:extLst>
            </p:cNvPr>
            <p:cNvSpPr txBox="1"/>
            <p:nvPr/>
          </p:nvSpPr>
          <p:spPr>
            <a:xfrm rot="480000">
              <a:off x="8369205" y="2542576"/>
              <a:ext cx="1776176" cy="1967895"/>
            </a:xfrm>
            <a:prstGeom prst="rect">
              <a:avLst/>
            </a:prstGeom>
            <a:noFill/>
          </p:spPr>
          <p:txBody>
            <a:bodyPr wrap="square" lIns="0" tIns="0" rIns="0" bIns="0" rtlCol="0" anchor="ctr" anchorCtr="0">
              <a:noAutofit/>
            </a:bodyPr>
            <a:lstStyle/>
            <a:p>
              <a:pPr>
                <a:lnSpc>
                  <a:spcPct val="100000"/>
                </a:lnSpc>
              </a:pPr>
              <a:r>
                <a:rPr lang="de-DE" sz="1800" dirty="0">
                  <a:solidFill>
                    <a:schemeClr val="bg1"/>
                  </a:solidFill>
                </a:rPr>
                <a:t>Ablauf-</a:t>
              </a:r>
            </a:p>
            <a:p>
              <a:pPr>
                <a:lnSpc>
                  <a:spcPct val="100000"/>
                </a:lnSpc>
              </a:pPr>
              <a:r>
                <a:rPr lang="de-DE" sz="1800" dirty="0" err="1">
                  <a:solidFill>
                    <a:schemeClr val="bg1"/>
                  </a:solidFill>
                </a:rPr>
                <a:t>management</a:t>
              </a:r>
              <a:endParaRPr lang="de-DE" sz="1800" dirty="0">
                <a:solidFill>
                  <a:schemeClr val="bg1"/>
                </a:solidFill>
              </a:endParaRPr>
            </a:p>
            <a:p>
              <a:pPr>
                <a:lnSpc>
                  <a:spcPct val="100000"/>
                </a:lnSpc>
              </a:pPr>
              <a:r>
                <a:rPr lang="de-DE" sz="1800" dirty="0">
                  <a:solidFill>
                    <a:schemeClr val="bg1"/>
                  </a:solidFill>
                </a:rPr>
                <a:t> im 3. Topf</a:t>
              </a:r>
            </a:p>
          </p:txBody>
        </p:sp>
      </p:grpSp>
    </p:spTree>
    <p:extLst>
      <p:ext uri="{BB962C8B-B14F-4D97-AF65-F5344CB8AC3E}">
        <p14:creationId xmlns:p14="http://schemas.microsoft.com/office/powerpoint/2010/main" val="99609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feld 29">
            <a:extLst>
              <a:ext uri="{FF2B5EF4-FFF2-40B4-BE49-F238E27FC236}">
                <a16:creationId xmlns:a16="http://schemas.microsoft.com/office/drawing/2014/main" id="{DD4AA655-4911-409F-B0EC-1757642588E8}"/>
              </a:ext>
            </a:extLst>
          </p:cNvPr>
          <p:cNvSpPr txBox="1"/>
          <p:nvPr/>
        </p:nvSpPr>
        <p:spPr>
          <a:xfrm>
            <a:off x="619057" y="1128318"/>
            <a:ext cx="6710149" cy="936104"/>
          </a:xfrm>
          <a:prstGeom prst="rect">
            <a:avLst/>
          </a:prstGeom>
          <a:noFill/>
        </p:spPr>
        <p:txBody>
          <a:bodyPr wrap="square" lIns="0" tIns="0" rIns="0" bIns="0" rtlCol="0">
            <a:noAutofit/>
          </a:bodyPr>
          <a:lstStyle/>
          <a:p>
            <a:pPr algn="l">
              <a:buClr>
                <a:schemeClr val="tx1"/>
              </a:buClr>
              <a:buSzPct val="101000"/>
            </a:pPr>
            <a:r>
              <a:rPr lang="de-DE" sz="1800" dirty="0">
                <a:solidFill>
                  <a:schemeClr val="tx2"/>
                </a:solidFill>
                <a:effectLst>
                  <a:outerShdw blurRad="38100" dist="38100" dir="2700000" algn="tl">
                    <a:srgbClr val="000000">
                      <a:alpha val="43137"/>
                    </a:srgbClr>
                  </a:outerShdw>
                </a:effectLst>
              </a:rPr>
              <a:t>Das </a:t>
            </a:r>
            <a:r>
              <a:rPr lang="de-DE" sz="1800" b="1" dirty="0">
                <a:solidFill>
                  <a:schemeClr val="tx2"/>
                </a:solidFill>
                <a:effectLst>
                  <a:outerShdw blurRad="38100" dist="38100" dir="2700000" algn="tl">
                    <a:srgbClr val="000000">
                      <a:alpha val="43137"/>
                    </a:srgbClr>
                  </a:outerShdw>
                </a:effectLst>
              </a:rPr>
              <a:t>Ablaufmanagement+</a:t>
            </a:r>
            <a:r>
              <a:rPr lang="de-DE" sz="1800" dirty="0">
                <a:solidFill>
                  <a:schemeClr val="tx2"/>
                </a:solidFill>
                <a:effectLst>
                  <a:outerShdw blurRad="38100" dist="38100" dir="2700000" algn="tl">
                    <a:srgbClr val="000000">
                      <a:alpha val="43137"/>
                    </a:srgbClr>
                  </a:outerShdw>
                </a:effectLst>
              </a:rPr>
              <a:t> sorgt vor Rentenbeginn </a:t>
            </a:r>
            <a:r>
              <a:rPr lang="de-DE" sz="1800" b="1" dirty="0">
                <a:solidFill>
                  <a:schemeClr val="tx2"/>
                </a:solidFill>
                <a:effectLst>
                  <a:outerShdw blurRad="38100" dist="38100" dir="2700000" algn="tl">
                    <a:srgbClr val="000000">
                      <a:alpha val="43137"/>
                    </a:srgbClr>
                  </a:outerShdw>
                </a:effectLst>
              </a:rPr>
              <a:t>automatisch</a:t>
            </a:r>
            <a:r>
              <a:rPr lang="de-DE" sz="1800" dirty="0">
                <a:solidFill>
                  <a:schemeClr val="tx2"/>
                </a:solidFill>
                <a:effectLst>
                  <a:outerShdw blurRad="38100" dist="38100" dir="2700000" algn="tl">
                    <a:srgbClr val="000000">
                      <a:alpha val="43137"/>
                    </a:srgbClr>
                  </a:outerShdw>
                </a:effectLst>
              </a:rPr>
              <a:t> für eine kontinuierliche Steigerung der Sicherheit, um mögliche Schwankungen des Kapitalmarktes abzufedern.</a:t>
            </a:r>
          </a:p>
        </p:txBody>
      </p:sp>
      <p:sp>
        <p:nvSpPr>
          <p:cNvPr id="31" name="Textfeld 30">
            <a:extLst>
              <a:ext uri="{FF2B5EF4-FFF2-40B4-BE49-F238E27FC236}">
                <a16:creationId xmlns:a16="http://schemas.microsoft.com/office/drawing/2014/main" id="{2BAE97C2-BE0D-4D1C-B048-15B8850D220B}"/>
              </a:ext>
            </a:extLst>
          </p:cNvPr>
          <p:cNvSpPr txBox="1"/>
          <p:nvPr/>
        </p:nvSpPr>
        <p:spPr>
          <a:xfrm>
            <a:off x="619057" y="2132411"/>
            <a:ext cx="6710147" cy="1378727"/>
          </a:xfrm>
          <a:prstGeom prst="rect">
            <a:avLst/>
          </a:prstGeom>
          <a:noFill/>
        </p:spPr>
        <p:txBody>
          <a:bodyPr wrap="square" lIns="0" tIns="0" rIns="0" bIns="0" rtlCol="0">
            <a:noAutofit/>
          </a:bodyPr>
          <a:lstStyle/>
          <a:p>
            <a:pPr marL="285750" indent="-285750" algn="l">
              <a:lnSpc>
                <a:spcPct val="150000"/>
              </a:lnSpc>
              <a:buClr>
                <a:schemeClr val="tx2"/>
              </a:buClr>
              <a:buSzPct val="101000"/>
              <a:buFont typeface="Wingdings" panose="05000000000000000000" pitchFamily="2" charset="2"/>
              <a:buChar char="ü"/>
            </a:pPr>
            <a:r>
              <a:rPr lang="de-DE" sz="1400" dirty="0">
                <a:solidFill>
                  <a:schemeClr val="tx2"/>
                </a:solidFill>
                <a:effectLst>
                  <a:outerShdw blurRad="38100" dist="38100" dir="2700000" algn="tl">
                    <a:srgbClr val="000000">
                      <a:alpha val="43137"/>
                    </a:srgbClr>
                  </a:outerShdw>
                </a:effectLst>
              </a:rPr>
              <a:t>bei Ansparzeiten ab 10 Jahren zu Vertragsbeginn </a:t>
            </a:r>
            <a:r>
              <a:rPr lang="de-DE" sz="1400" b="1" dirty="0">
                <a:solidFill>
                  <a:schemeClr val="tx2"/>
                </a:solidFill>
                <a:effectLst>
                  <a:outerShdw blurRad="38100" dist="38100" dir="2700000" algn="tl">
                    <a:srgbClr val="000000">
                      <a:alpha val="43137"/>
                    </a:srgbClr>
                  </a:outerShdw>
                </a:effectLst>
              </a:rPr>
              <a:t>immer inkludiert</a:t>
            </a:r>
          </a:p>
          <a:p>
            <a:pPr marL="285750" indent="-285750" algn="l">
              <a:lnSpc>
                <a:spcPct val="150000"/>
              </a:lnSpc>
              <a:buClr>
                <a:schemeClr val="tx2"/>
              </a:buClr>
              <a:buSzPct val="101000"/>
              <a:buFont typeface="Wingdings" panose="05000000000000000000" pitchFamily="2" charset="2"/>
              <a:buChar char="ü"/>
            </a:pPr>
            <a:r>
              <a:rPr lang="de-DE" sz="1400" b="1" dirty="0">
                <a:solidFill>
                  <a:schemeClr val="tx2"/>
                </a:solidFill>
                <a:effectLst>
                  <a:outerShdw blurRad="38100" dist="38100" dir="2700000" algn="tl">
                    <a:srgbClr val="000000">
                      <a:alpha val="43137"/>
                    </a:srgbClr>
                  </a:outerShdw>
                </a:effectLst>
              </a:rPr>
              <a:t>Dauer</a:t>
            </a:r>
            <a:r>
              <a:rPr lang="de-DE" sz="1400" dirty="0">
                <a:solidFill>
                  <a:schemeClr val="tx2"/>
                </a:solidFill>
              </a:rPr>
              <a:t> </a:t>
            </a:r>
            <a:r>
              <a:rPr lang="de-DE" sz="1400" dirty="0">
                <a:solidFill>
                  <a:schemeClr val="tx2"/>
                </a:solidFill>
                <a:effectLst>
                  <a:outerShdw blurRad="38100" dist="38100" dir="2700000" algn="tl">
                    <a:srgbClr val="000000">
                      <a:alpha val="43137"/>
                    </a:srgbClr>
                  </a:outerShdw>
                </a:effectLst>
              </a:rPr>
              <a:t>ist abhängig von der Ansparzeit</a:t>
            </a:r>
          </a:p>
          <a:p>
            <a:pPr marL="285750" indent="-285750" algn="l">
              <a:lnSpc>
                <a:spcPct val="150000"/>
              </a:lnSpc>
              <a:buClr>
                <a:schemeClr val="tx2"/>
              </a:buClr>
              <a:buSzPct val="101000"/>
              <a:buFont typeface="Wingdings" panose="05000000000000000000" pitchFamily="2" charset="2"/>
              <a:buChar char="ü"/>
            </a:pPr>
            <a:r>
              <a:rPr lang="de-DE" sz="1400" b="1" dirty="0">
                <a:solidFill>
                  <a:schemeClr val="tx2"/>
                </a:solidFill>
                <a:effectLst>
                  <a:outerShdw blurRad="38100" dist="38100" dir="2700000" algn="tl">
                    <a:srgbClr val="000000">
                      <a:alpha val="43137"/>
                    </a:srgbClr>
                  </a:outerShdw>
                </a:effectLst>
              </a:rPr>
              <a:t>jederzeit</a:t>
            </a:r>
            <a:r>
              <a:rPr lang="de-DE" sz="1400" dirty="0">
                <a:solidFill>
                  <a:schemeClr val="tx2"/>
                </a:solidFill>
                <a:effectLst>
                  <a:outerShdw blurRad="38100" dist="38100" dir="2700000" algn="tl">
                    <a:srgbClr val="000000">
                      <a:alpha val="43137"/>
                    </a:srgbClr>
                  </a:outerShdw>
                </a:effectLst>
              </a:rPr>
              <a:t> aus dem Vertrag ausschließbar (erneuter Einschluss ist nicht möglich)</a:t>
            </a:r>
          </a:p>
          <a:p>
            <a:pPr marL="285750" indent="-285750" algn="l">
              <a:lnSpc>
                <a:spcPct val="150000"/>
              </a:lnSpc>
              <a:buClr>
                <a:schemeClr val="tx2"/>
              </a:buClr>
              <a:buSzPct val="101000"/>
              <a:buFont typeface="Wingdings" panose="05000000000000000000" pitchFamily="2" charset="2"/>
              <a:buChar char="ü"/>
            </a:pPr>
            <a:endParaRPr lang="de-DE" sz="1400" dirty="0">
              <a:solidFill>
                <a:schemeClr val="tx2"/>
              </a:solidFill>
              <a:effectLst>
                <a:outerShdw blurRad="38100" dist="38100" dir="2700000" algn="tl">
                  <a:srgbClr val="000000">
                    <a:alpha val="43137"/>
                  </a:srgbClr>
                </a:outerShdw>
              </a:effectLst>
            </a:endParaRPr>
          </a:p>
        </p:txBody>
      </p:sp>
      <p:graphicFrame>
        <p:nvGraphicFramePr>
          <p:cNvPr id="33" name="Tabelle 11">
            <a:extLst>
              <a:ext uri="{FF2B5EF4-FFF2-40B4-BE49-F238E27FC236}">
                <a16:creationId xmlns:a16="http://schemas.microsoft.com/office/drawing/2014/main" id="{9CB459FE-DF1E-4574-9D48-F9A1429CFD76}"/>
              </a:ext>
            </a:extLst>
          </p:cNvPr>
          <p:cNvGraphicFramePr>
            <a:graphicFrameLocks noGrp="1"/>
          </p:cNvGraphicFramePr>
          <p:nvPr>
            <p:extLst>
              <p:ext uri="{D42A27DB-BD31-4B8C-83A1-F6EECF244321}">
                <p14:modId xmlns:p14="http://schemas.microsoft.com/office/powerpoint/2010/main" val="880225417"/>
              </p:ext>
            </p:extLst>
          </p:nvPr>
        </p:nvGraphicFramePr>
        <p:xfrm>
          <a:off x="619056" y="3542260"/>
          <a:ext cx="6418254" cy="2433216"/>
        </p:xfrm>
        <a:graphic>
          <a:graphicData uri="http://schemas.openxmlformats.org/drawingml/2006/table">
            <a:tbl>
              <a:tblPr firstRow="1" bandRow="1">
                <a:effectLst>
                  <a:outerShdw blurRad="63500" sx="102000" sy="102000" algn="ctr" rotWithShape="0">
                    <a:prstClr val="black">
                      <a:alpha val="40000"/>
                    </a:prstClr>
                  </a:outerShdw>
                </a:effectLst>
                <a:tableStyleId>{F5AB1C69-6EDB-4FF4-983F-18BD219EF322}</a:tableStyleId>
              </a:tblPr>
              <a:tblGrid>
                <a:gridCol w="3209127">
                  <a:extLst>
                    <a:ext uri="{9D8B030D-6E8A-4147-A177-3AD203B41FA5}">
                      <a16:colId xmlns:a16="http://schemas.microsoft.com/office/drawing/2014/main" val="3581429503"/>
                    </a:ext>
                  </a:extLst>
                </a:gridCol>
                <a:gridCol w="3209127">
                  <a:extLst>
                    <a:ext uri="{9D8B030D-6E8A-4147-A177-3AD203B41FA5}">
                      <a16:colId xmlns:a16="http://schemas.microsoft.com/office/drawing/2014/main" val="56206125"/>
                    </a:ext>
                  </a:extLst>
                </a:gridCol>
              </a:tblGrid>
              <a:tr h="806877">
                <a:tc>
                  <a:txBody>
                    <a:bodyPr/>
                    <a:lstStyle/>
                    <a:p>
                      <a:pPr algn="ctr"/>
                      <a:r>
                        <a:rPr lang="de-DE" sz="2000" b="0" dirty="0"/>
                        <a:t>Ansparzeit</a:t>
                      </a:r>
                    </a:p>
                  </a:txBody>
                  <a:tcPr anchor="ctr"/>
                </a:tc>
                <a:tc>
                  <a:txBody>
                    <a:bodyPr/>
                    <a:lstStyle/>
                    <a:p>
                      <a:pPr algn="ctr"/>
                      <a:r>
                        <a:rPr lang="de-DE" sz="2000" b="0" dirty="0"/>
                        <a:t>Dauer Ablaufmanagement+</a:t>
                      </a:r>
                    </a:p>
                  </a:txBody>
                  <a:tcPr anchor="ctr"/>
                </a:tc>
                <a:extLst>
                  <a:ext uri="{0D108BD9-81ED-4DB2-BD59-A6C34878D82A}">
                    <a16:rowId xmlns:a16="http://schemas.microsoft.com/office/drawing/2014/main" val="656810866"/>
                  </a:ext>
                </a:extLst>
              </a:tr>
              <a:tr h="542113">
                <a:tc>
                  <a:txBody>
                    <a:bodyPr/>
                    <a:lstStyle/>
                    <a:p>
                      <a:pPr algn="ctr"/>
                      <a:r>
                        <a:rPr lang="de-DE" sz="1600" dirty="0"/>
                        <a:t>&lt; 10 Jahre </a:t>
                      </a:r>
                    </a:p>
                  </a:txBody>
                  <a:tcPr anchor="ctr"/>
                </a:tc>
                <a:tc>
                  <a:txBody>
                    <a:bodyPr/>
                    <a:lstStyle/>
                    <a:p>
                      <a:pPr algn="ctr"/>
                      <a:r>
                        <a:rPr lang="de-DE" sz="1600" dirty="0"/>
                        <a:t>nicht inkludiert</a:t>
                      </a:r>
                    </a:p>
                  </a:txBody>
                  <a:tcPr anchor="ctr"/>
                </a:tc>
                <a:extLst>
                  <a:ext uri="{0D108BD9-81ED-4DB2-BD59-A6C34878D82A}">
                    <a16:rowId xmlns:a16="http://schemas.microsoft.com/office/drawing/2014/main" val="2027009866"/>
                  </a:ext>
                </a:extLst>
              </a:tr>
              <a:tr h="542113">
                <a:tc>
                  <a:txBody>
                    <a:bodyPr/>
                    <a:lstStyle/>
                    <a:p>
                      <a:pPr algn="ctr"/>
                      <a:r>
                        <a:rPr lang="de-DE" sz="1600" dirty="0"/>
                        <a:t>≥ 10 Jahren &lt; 16 Jahre</a:t>
                      </a:r>
                    </a:p>
                  </a:txBody>
                  <a:tcPr anchor="ctr"/>
                </a:tc>
                <a:tc>
                  <a:txBody>
                    <a:bodyPr/>
                    <a:lstStyle/>
                    <a:p>
                      <a:pPr algn="ctr"/>
                      <a:r>
                        <a:rPr lang="de-DE" sz="1600" dirty="0"/>
                        <a:t>4 Jahre</a:t>
                      </a:r>
                    </a:p>
                  </a:txBody>
                  <a:tcPr anchor="ctr"/>
                </a:tc>
                <a:extLst>
                  <a:ext uri="{0D108BD9-81ED-4DB2-BD59-A6C34878D82A}">
                    <a16:rowId xmlns:a16="http://schemas.microsoft.com/office/drawing/2014/main" val="200718000"/>
                  </a:ext>
                </a:extLst>
              </a:tr>
              <a:tr h="542113">
                <a:tc>
                  <a:txBody>
                    <a:bodyPr/>
                    <a:lstStyle/>
                    <a:p>
                      <a:pPr algn="ctr"/>
                      <a:r>
                        <a:rPr lang="de-DE" sz="1600" b="1" dirty="0"/>
                        <a:t>≥ 16 Jahren </a:t>
                      </a:r>
                    </a:p>
                  </a:txBody>
                  <a:tcPr anchor="ctr"/>
                </a:tc>
                <a:tc>
                  <a:txBody>
                    <a:bodyPr/>
                    <a:lstStyle/>
                    <a:p>
                      <a:pPr algn="ctr"/>
                      <a:r>
                        <a:rPr lang="de-DE" sz="1600" b="1" dirty="0"/>
                        <a:t>10 Jahre</a:t>
                      </a:r>
                    </a:p>
                  </a:txBody>
                  <a:tcPr anchor="ctr"/>
                </a:tc>
                <a:extLst>
                  <a:ext uri="{0D108BD9-81ED-4DB2-BD59-A6C34878D82A}">
                    <a16:rowId xmlns:a16="http://schemas.microsoft.com/office/drawing/2014/main" val="825870202"/>
                  </a:ext>
                </a:extLst>
              </a:tr>
            </a:tbl>
          </a:graphicData>
        </a:graphic>
      </p:graphicFrame>
      <p:sp>
        <p:nvSpPr>
          <p:cNvPr id="32" name="Textfeld 31">
            <a:extLst>
              <a:ext uri="{FF2B5EF4-FFF2-40B4-BE49-F238E27FC236}">
                <a16:creationId xmlns:a16="http://schemas.microsoft.com/office/drawing/2014/main" id="{73428B86-3CF1-43BE-A2DE-B3DE903AB50B}"/>
              </a:ext>
            </a:extLst>
          </p:cNvPr>
          <p:cNvSpPr txBox="1"/>
          <p:nvPr/>
        </p:nvSpPr>
        <p:spPr>
          <a:xfrm>
            <a:off x="574806" y="547732"/>
            <a:ext cx="9649072" cy="571791"/>
          </a:xfrm>
          <a:prstGeom prst="rect">
            <a:avLst/>
          </a:prstGeom>
          <a:noFill/>
        </p:spPr>
        <p:txBody>
          <a:bodyPr wrap="square" lIns="0" tIns="0" rIns="0" bIns="0" rtlCol="0">
            <a:noAutofit/>
          </a:bodyPr>
          <a:lstStyle/>
          <a:p>
            <a:pPr algn="l">
              <a:buClr>
                <a:schemeClr val="tx1"/>
              </a:buClr>
              <a:buSzPct val="101000"/>
            </a:pPr>
            <a:r>
              <a:rPr lang="de-DE" sz="3000" b="1" dirty="0">
                <a:solidFill>
                  <a:schemeClr val="tx2"/>
                </a:solidFill>
                <a:effectLst>
                  <a:outerShdw blurRad="38100" dist="38100" dir="2700000" algn="tl">
                    <a:srgbClr val="000000">
                      <a:alpha val="43137"/>
                    </a:srgbClr>
                  </a:outerShdw>
                </a:effectLst>
              </a:rPr>
              <a:t>Das neue Ablaufmanagement+</a:t>
            </a:r>
          </a:p>
        </p:txBody>
      </p:sp>
      <p:sp>
        <p:nvSpPr>
          <p:cNvPr id="24" name="Fußzeilenplatzhalter 10">
            <a:extLst>
              <a:ext uri="{FF2B5EF4-FFF2-40B4-BE49-F238E27FC236}">
                <a16:creationId xmlns:a16="http://schemas.microsoft.com/office/drawing/2014/main" id="{A4EE2587-4774-474A-AF99-CE0608E25F0B}"/>
              </a:ext>
            </a:extLst>
          </p:cNvPr>
          <p:cNvSpPr txBox="1">
            <a:spLocks/>
          </p:cNvSpPr>
          <p:nvPr/>
        </p:nvSpPr>
        <p:spPr>
          <a:xfrm>
            <a:off x="623887" y="6305434"/>
            <a:ext cx="10944225" cy="222586"/>
          </a:xfrm>
          <a:prstGeom prst="rect">
            <a:avLst/>
          </a:prstGeom>
          <a:noFill/>
          <a:ln>
            <a:noFill/>
          </a:ln>
          <a:effectLst/>
        </p:spPr>
        <p:txBody>
          <a:bodyPr vert="horz" wrap="square" lIns="0" tIns="0" rIns="0" bIns="0" numCol="1" anchor="t" anchorCtr="0" compatLnSpc="1">
            <a:prstTxWarp prst="textNoShape">
              <a:avLst/>
            </a:prstTxWarp>
          </a:bodyPr>
          <a:lstStyle>
            <a:defPPr>
              <a:defRPr lang="de-DE"/>
            </a:defPPr>
            <a:lvl1pPr>
              <a:lnSpc>
                <a:spcPct val="100000"/>
              </a:lnSpc>
              <a:defRPr sz="1200" b="1">
                <a:solidFill>
                  <a:schemeClr val="tx2"/>
                </a:solidFill>
              </a:defRPr>
            </a:lvl1pPr>
            <a:lvl2pPr marL="4572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2pPr>
            <a:lvl3pPr marL="9144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3pPr>
            <a:lvl4pPr marL="13716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4pPr>
            <a:lvl5pPr marL="18288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5pPr>
            <a:lvl6pPr marL="2286000" algn="l" defTabSz="914400" rtl="0" eaLnBrk="1" latinLnBrk="0" hangingPunct="1">
              <a:defRPr sz="1600" kern="1200">
                <a:solidFill>
                  <a:schemeClr val="tx1"/>
                </a:solidFill>
                <a:latin typeface="Arial" pitchFamily="34" charset="0"/>
                <a:ea typeface="+mn-ea"/>
                <a:cs typeface="Arial" pitchFamily="34" charset="0"/>
              </a:defRPr>
            </a:lvl6pPr>
            <a:lvl7pPr marL="2743200" algn="l" defTabSz="914400" rtl="0" eaLnBrk="1" latinLnBrk="0" hangingPunct="1">
              <a:defRPr sz="1600" kern="1200">
                <a:solidFill>
                  <a:schemeClr val="tx1"/>
                </a:solidFill>
                <a:latin typeface="Arial" pitchFamily="34" charset="0"/>
                <a:ea typeface="+mn-ea"/>
                <a:cs typeface="Arial" pitchFamily="34" charset="0"/>
              </a:defRPr>
            </a:lvl7pPr>
            <a:lvl8pPr marL="3200400" algn="l" defTabSz="914400" rtl="0" eaLnBrk="1" latinLnBrk="0" hangingPunct="1">
              <a:defRPr sz="1600" kern="1200">
                <a:solidFill>
                  <a:schemeClr val="tx1"/>
                </a:solidFill>
                <a:latin typeface="Arial" pitchFamily="34" charset="0"/>
                <a:ea typeface="+mn-ea"/>
                <a:cs typeface="Arial" pitchFamily="34" charset="0"/>
              </a:defRPr>
            </a:lvl8pPr>
            <a:lvl9pPr marL="3657600" algn="l" defTabSz="914400" rtl="0" eaLnBrk="1" latinLnBrk="0" hangingPunct="1">
              <a:defRPr sz="1600" kern="1200">
                <a:solidFill>
                  <a:schemeClr val="tx1"/>
                </a:solidFill>
                <a:latin typeface="Arial" pitchFamily="34" charset="0"/>
                <a:ea typeface="+mn-ea"/>
                <a:cs typeface="Arial" pitchFamily="34" charset="0"/>
              </a:defRPr>
            </a:lvl9pPr>
          </a:lstStyle>
          <a:p>
            <a:r>
              <a:rPr lang="de-DE" altLang="de-DE" dirty="0"/>
              <a:t>SI Global Garant </a:t>
            </a:r>
            <a:r>
              <a:rPr lang="de-DE" altLang="de-DE" dirty="0" err="1"/>
              <a:t>Invest</a:t>
            </a:r>
            <a:r>
              <a:rPr lang="de-DE" altLang="de-DE" dirty="0"/>
              <a:t> | Produktgeneration 2021</a:t>
            </a:r>
          </a:p>
        </p:txBody>
      </p:sp>
      <p:grpSp>
        <p:nvGrpSpPr>
          <p:cNvPr id="35" name="Gruppieren 34">
            <a:extLst>
              <a:ext uri="{FF2B5EF4-FFF2-40B4-BE49-F238E27FC236}">
                <a16:creationId xmlns:a16="http://schemas.microsoft.com/office/drawing/2014/main" id="{6884A7A5-8D6E-4594-BD80-DC6E5521460E}"/>
              </a:ext>
            </a:extLst>
          </p:cNvPr>
          <p:cNvGrpSpPr/>
          <p:nvPr/>
        </p:nvGrpSpPr>
        <p:grpSpPr>
          <a:xfrm rot="373320">
            <a:off x="9259720" y="578707"/>
            <a:ext cx="2636510" cy="2715417"/>
            <a:chOff x="8206583" y="2503140"/>
            <a:chExt cx="2052000" cy="2052000"/>
          </a:xfrm>
        </p:grpSpPr>
        <p:pic>
          <p:nvPicPr>
            <p:cNvPr id="36" name="Grafik 35">
              <a:extLst>
                <a:ext uri="{FF2B5EF4-FFF2-40B4-BE49-F238E27FC236}">
                  <a16:creationId xmlns:a16="http://schemas.microsoft.com/office/drawing/2014/main" id="{5AF7BD79-0158-4A76-B939-F19C6E98E23D}"/>
                </a:ext>
              </a:extLst>
            </p:cNvPr>
            <p:cNvPicPr>
              <a:picLocks noChangeAspect="1"/>
            </p:cNvPicPr>
            <p:nvPr/>
          </p:nvPicPr>
          <p:blipFill>
            <a:blip r:embed="rId3"/>
            <a:stretch>
              <a:fillRect/>
            </a:stretch>
          </p:blipFill>
          <p:spPr>
            <a:xfrm>
              <a:off x="8206583" y="2503140"/>
              <a:ext cx="2052000" cy="2052000"/>
            </a:xfrm>
            <a:prstGeom prst="rect">
              <a:avLst/>
            </a:prstGeom>
          </p:spPr>
        </p:pic>
        <p:sp>
          <p:nvSpPr>
            <p:cNvPr id="37" name="Textfeld 36">
              <a:extLst>
                <a:ext uri="{FF2B5EF4-FFF2-40B4-BE49-F238E27FC236}">
                  <a16:creationId xmlns:a16="http://schemas.microsoft.com/office/drawing/2014/main" id="{65D4FC75-C388-4BE8-919C-F4FE4271C78A}"/>
                </a:ext>
              </a:extLst>
            </p:cNvPr>
            <p:cNvSpPr txBox="1"/>
            <p:nvPr/>
          </p:nvSpPr>
          <p:spPr>
            <a:xfrm rot="480000">
              <a:off x="8369205" y="2542576"/>
              <a:ext cx="1776176" cy="1967895"/>
            </a:xfrm>
            <a:prstGeom prst="rect">
              <a:avLst/>
            </a:prstGeom>
            <a:noFill/>
          </p:spPr>
          <p:txBody>
            <a:bodyPr wrap="square" lIns="0" tIns="0" rIns="0" bIns="0" rtlCol="0" anchor="ctr" anchorCtr="0">
              <a:noAutofit/>
            </a:bodyPr>
            <a:lstStyle/>
            <a:p>
              <a:pPr>
                <a:lnSpc>
                  <a:spcPct val="100000"/>
                </a:lnSpc>
              </a:pPr>
              <a:r>
                <a:rPr lang="de-DE" sz="1800" dirty="0">
                  <a:solidFill>
                    <a:schemeClr val="bg1"/>
                  </a:solidFill>
                </a:rPr>
                <a:t>Ablauf-</a:t>
              </a:r>
            </a:p>
            <a:p>
              <a:pPr>
                <a:lnSpc>
                  <a:spcPct val="100000"/>
                </a:lnSpc>
              </a:pPr>
              <a:r>
                <a:rPr lang="de-DE" sz="1800" dirty="0" err="1">
                  <a:solidFill>
                    <a:schemeClr val="bg1"/>
                  </a:solidFill>
                </a:rPr>
                <a:t>management</a:t>
              </a:r>
              <a:endParaRPr lang="de-DE" sz="1800" dirty="0">
                <a:solidFill>
                  <a:schemeClr val="bg1"/>
                </a:solidFill>
              </a:endParaRPr>
            </a:p>
            <a:p>
              <a:pPr>
                <a:lnSpc>
                  <a:spcPct val="100000"/>
                </a:lnSpc>
              </a:pPr>
              <a:r>
                <a:rPr lang="de-DE" sz="1800" dirty="0">
                  <a:solidFill>
                    <a:schemeClr val="bg1"/>
                  </a:solidFill>
                </a:rPr>
                <a:t> im 3. Topf</a:t>
              </a:r>
            </a:p>
          </p:txBody>
        </p:sp>
      </p:grpSp>
    </p:spTree>
    <p:extLst>
      <p:ext uri="{BB962C8B-B14F-4D97-AF65-F5344CB8AC3E}">
        <p14:creationId xmlns:p14="http://schemas.microsoft.com/office/powerpoint/2010/main" val="2185114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 name="Rechteck 40">
            <a:extLst>
              <a:ext uri="{FF2B5EF4-FFF2-40B4-BE49-F238E27FC236}">
                <a16:creationId xmlns:a16="http://schemas.microsoft.com/office/drawing/2014/main" id="{5E836251-CA74-4231-8964-73A520F78F16}"/>
              </a:ext>
            </a:extLst>
          </p:cNvPr>
          <p:cNvSpPr/>
          <p:nvPr/>
        </p:nvSpPr>
        <p:spPr bwMode="auto">
          <a:xfrm>
            <a:off x="551383" y="1260711"/>
            <a:ext cx="11543050" cy="4904594"/>
          </a:xfrm>
          <a:prstGeom prst="rect">
            <a:avLst/>
          </a:prstGeom>
          <a:solidFill>
            <a:srgbClr val="D4D9DF"/>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r>
              <a:rPr lang="de-DE" sz="2400" b="1" dirty="0">
                <a:solidFill>
                  <a:srgbClr val="415E7C"/>
                </a:solidFill>
                <a:effectLst>
                  <a:outerShdw blurRad="38100" dist="38100" dir="2700000" algn="tl">
                    <a:srgbClr val="000000">
                      <a:alpha val="43137"/>
                    </a:srgbClr>
                  </a:outerShdw>
                </a:effectLst>
              </a:rPr>
              <a:t>Phase 1</a:t>
            </a:r>
          </a:p>
        </p:txBody>
      </p:sp>
      <p:sp>
        <p:nvSpPr>
          <p:cNvPr id="84" name="Rechteck 83">
            <a:extLst>
              <a:ext uri="{FF2B5EF4-FFF2-40B4-BE49-F238E27FC236}">
                <a16:creationId xmlns:a16="http://schemas.microsoft.com/office/drawing/2014/main" id="{C6968551-344E-4AC8-B84B-125A683F408B}"/>
              </a:ext>
            </a:extLst>
          </p:cNvPr>
          <p:cNvSpPr/>
          <p:nvPr/>
        </p:nvSpPr>
        <p:spPr bwMode="auto">
          <a:xfrm rot="5400000">
            <a:off x="6642769" y="5289747"/>
            <a:ext cx="289429" cy="145474"/>
          </a:xfrm>
          <a:prstGeom prst="rect">
            <a:avLst/>
          </a:prstGeom>
          <a:solidFill>
            <a:schemeClr val="bg1">
              <a:lumMod val="95000"/>
              <a:alpha val="6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50" b="0" i="0" u="none" strike="noStrike" cap="none" normalizeH="0" baseline="0" dirty="0">
              <a:ln>
                <a:noFill/>
              </a:ln>
              <a:solidFill>
                <a:schemeClr val="bg1"/>
              </a:solidFill>
              <a:effectLst/>
              <a:latin typeface="Arial" pitchFamily="34" charset="0"/>
              <a:cs typeface="Arial" pitchFamily="34" charset="0"/>
            </a:endParaRPr>
          </a:p>
        </p:txBody>
      </p:sp>
      <p:sp>
        <p:nvSpPr>
          <p:cNvPr id="85" name="Rechteck 84">
            <a:extLst>
              <a:ext uri="{FF2B5EF4-FFF2-40B4-BE49-F238E27FC236}">
                <a16:creationId xmlns:a16="http://schemas.microsoft.com/office/drawing/2014/main" id="{814B7717-D715-4689-8A99-2DF5FD94AF63}"/>
              </a:ext>
            </a:extLst>
          </p:cNvPr>
          <p:cNvSpPr/>
          <p:nvPr/>
        </p:nvSpPr>
        <p:spPr bwMode="auto">
          <a:xfrm rot="5400000">
            <a:off x="8286599" y="5286909"/>
            <a:ext cx="289429" cy="151150"/>
          </a:xfrm>
          <a:prstGeom prst="rect">
            <a:avLst/>
          </a:prstGeom>
          <a:solidFill>
            <a:schemeClr val="bg1">
              <a:lumMod val="95000"/>
              <a:alpha val="6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50" b="0" i="0" u="none" strike="noStrike" cap="none" normalizeH="0" baseline="0" dirty="0">
              <a:ln>
                <a:noFill/>
              </a:ln>
              <a:solidFill>
                <a:schemeClr val="bg1"/>
              </a:solidFill>
              <a:effectLst/>
              <a:latin typeface="Arial" pitchFamily="34" charset="0"/>
              <a:cs typeface="Arial" pitchFamily="34" charset="0"/>
            </a:endParaRPr>
          </a:p>
        </p:txBody>
      </p:sp>
      <p:sp>
        <p:nvSpPr>
          <p:cNvPr id="86" name="Rechteck 85">
            <a:extLst>
              <a:ext uri="{FF2B5EF4-FFF2-40B4-BE49-F238E27FC236}">
                <a16:creationId xmlns:a16="http://schemas.microsoft.com/office/drawing/2014/main" id="{66037DE4-E7EF-4807-A970-0121468EE7A7}"/>
              </a:ext>
            </a:extLst>
          </p:cNvPr>
          <p:cNvSpPr/>
          <p:nvPr/>
        </p:nvSpPr>
        <p:spPr bwMode="auto">
          <a:xfrm rot="5400000">
            <a:off x="9931086" y="5299056"/>
            <a:ext cx="289429" cy="135501"/>
          </a:xfrm>
          <a:prstGeom prst="rect">
            <a:avLst/>
          </a:prstGeom>
          <a:solidFill>
            <a:schemeClr val="bg1">
              <a:lumMod val="95000"/>
              <a:alpha val="6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50" b="0" i="0" u="none" strike="noStrike" cap="none" normalizeH="0" baseline="0" dirty="0">
              <a:ln>
                <a:noFill/>
              </a:ln>
              <a:solidFill>
                <a:schemeClr val="bg1"/>
              </a:solidFill>
              <a:effectLst/>
              <a:latin typeface="Arial" pitchFamily="34" charset="0"/>
              <a:cs typeface="Arial" pitchFamily="34" charset="0"/>
            </a:endParaRPr>
          </a:p>
        </p:txBody>
      </p:sp>
      <p:sp>
        <p:nvSpPr>
          <p:cNvPr id="87" name="Rechteck 86">
            <a:extLst>
              <a:ext uri="{FF2B5EF4-FFF2-40B4-BE49-F238E27FC236}">
                <a16:creationId xmlns:a16="http://schemas.microsoft.com/office/drawing/2014/main" id="{3E6F8F7A-7384-4FE7-B7F8-23B10D4B132F}"/>
              </a:ext>
            </a:extLst>
          </p:cNvPr>
          <p:cNvSpPr/>
          <p:nvPr/>
        </p:nvSpPr>
        <p:spPr bwMode="auto">
          <a:xfrm rot="5400000">
            <a:off x="5000169" y="5289747"/>
            <a:ext cx="289429" cy="145474"/>
          </a:xfrm>
          <a:prstGeom prst="rect">
            <a:avLst/>
          </a:prstGeom>
          <a:solidFill>
            <a:schemeClr val="bg1">
              <a:lumMod val="95000"/>
              <a:alpha val="6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50" b="0" i="0" u="none" strike="noStrike" cap="none" normalizeH="0" baseline="0" dirty="0">
              <a:ln>
                <a:noFill/>
              </a:ln>
              <a:solidFill>
                <a:schemeClr val="bg1"/>
              </a:solidFill>
              <a:effectLst/>
              <a:latin typeface="Arial" pitchFamily="34" charset="0"/>
              <a:cs typeface="Arial" pitchFamily="34" charset="0"/>
            </a:endParaRPr>
          </a:p>
        </p:txBody>
      </p:sp>
      <p:cxnSp>
        <p:nvCxnSpPr>
          <p:cNvPr id="38" name="Gerader Verbinder 37">
            <a:extLst>
              <a:ext uri="{FF2B5EF4-FFF2-40B4-BE49-F238E27FC236}">
                <a16:creationId xmlns:a16="http://schemas.microsoft.com/office/drawing/2014/main" id="{B3FF0FDA-65A9-43D4-AF9C-B42614D57D3E}"/>
              </a:ext>
            </a:extLst>
          </p:cNvPr>
          <p:cNvCxnSpPr>
            <a:cxnSpLocks/>
          </p:cNvCxnSpPr>
          <p:nvPr/>
        </p:nvCxnSpPr>
        <p:spPr bwMode="auto">
          <a:xfrm>
            <a:off x="6786904" y="2348880"/>
            <a:ext cx="0" cy="2628569"/>
          </a:xfrm>
          <a:prstGeom prst="line">
            <a:avLst/>
          </a:prstGeom>
          <a:solidFill>
            <a:schemeClr val="bg1"/>
          </a:solidFill>
          <a:ln w="12700" cap="flat" cmpd="sng" algn="ctr">
            <a:solidFill>
              <a:schemeClr val="bg1">
                <a:lumMod val="50000"/>
              </a:schemeClr>
            </a:solidFill>
            <a:prstDash val="dash"/>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9" name="Gerader Verbinder 38">
            <a:extLst>
              <a:ext uri="{FF2B5EF4-FFF2-40B4-BE49-F238E27FC236}">
                <a16:creationId xmlns:a16="http://schemas.microsoft.com/office/drawing/2014/main" id="{CDB64A35-50B7-4685-9FFF-7FECFBD607FE}"/>
              </a:ext>
            </a:extLst>
          </p:cNvPr>
          <p:cNvCxnSpPr>
            <a:cxnSpLocks/>
          </p:cNvCxnSpPr>
          <p:nvPr/>
        </p:nvCxnSpPr>
        <p:spPr bwMode="auto">
          <a:xfrm>
            <a:off x="8428810" y="2348880"/>
            <a:ext cx="0" cy="2628569"/>
          </a:xfrm>
          <a:prstGeom prst="line">
            <a:avLst/>
          </a:prstGeom>
          <a:solidFill>
            <a:schemeClr val="bg1"/>
          </a:solidFill>
          <a:ln w="12700" cap="flat" cmpd="sng" algn="ctr">
            <a:solidFill>
              <a:schemeClr val="bg1">
                <a:lumMod val="50000"/>
              </a:schemeClr>
            </a:solidFill>
            <a:prstDash val="dash"/>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40" name="Gerader Verbinder 39">
            <a:extLst>
              <a:ext uri="{FF2B5EF4-FFF2-40B4-BE49-F238E27FC236}">
                <a16:creationId xmlns:a16="http://schemas.microsoft.com/office/drawing/2014/main" id="{D9D4D104-D7B6-4834-9C4D-DCE2E2547E43}"/>
              </a:ext>
            </a:extLst>
          </p:cNvPr>
          <p:cNvCxnSpPr>
            <a:cxnSpLocks/>
          </p:cNvCxnSpPr>
          <p:nvPr/>
        </p:nvCxnSpPr>
        <p:spPr bwMode="auto">
          <a:xfrm>
            <a:off x="10070716" y="2348880"/>
            <a:ext cx="0" cy="2628569"/>
          </a:xfrm>
          <a:prstGeom prst="line">
            <a:avLst/>
          </a:prstGeom>
          <a:solidFill>
            <a:schemeClr val="bg1"/>
          </a:solidFill>
          <a:ln w="12700" cap="flat" cmpd="sng" algn="ctr">
            <a:solidFill>
              <a:schemeClr val="bg1">
                <a:lumMod val="50000"/>
              </a:schemeClr>
            </a:solidFill>
            <a:prstDash val="dash"/>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63" name="Rechteck 62">
            <a:extLst>
              <a:ext uri="{FF2B5EF4-FFF2-40B4-BE49-F238E27FC236}">
                <a16:creationId xmlns:a16="http://schemas.microsoft.com/office/drawing/2014/main" id="{404546AC-661C-4FCC-B5B4-BA1A0F7256BB}"/>
              </a:ext>
            </a:extLst>
          </p:cNvPr>
          <p:cNvSpPr/>
          <p:nvPr/>
        </p:nvSpPr>
        <p:spPr bwMode="auto">
          <a:xfrm rot="5400000">
            <a:off x="6594869" y="3356262"/>
            <a:ext cx="385230" cy="145474"/>
          </a:xfrm>
          <a:prstGeom prst="rect">
            <a:avLst/>
          </a:prstGeom>
          <a:solidFill>
            <a:schemeClr val="bg1">
              <a:lumMod val="95000"/>
              <a:alpha val="6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64" name="Rechteck 63">
            <a:extLst>
              <a:ext uri="{FF2B5EF4-FFF2-40B4-BE49-F238E27FC236}">
                <a16:creationId xmlns:a16="http://schemas.microsoft.com/office/drawing/2014/main" id="{E6E9D3D1-09C5-440D-B6D5-74E79F332D31}"/>
              </a:ext>
            </a:extLst>
          </p:cNvPr>
          <p:cNvSpPr/>
          <p:nvPr/>
        </p:nvSpPr>
        <p:spPr bwMode="auto">
          <a:xfrm rot="5400000">
            <a:off x="8238699" y="3353424"/>
            <a:ext cx="385230" cy="151150"/>
          </a:xfrm>
          <a:prstGeom prst="rect">
            <a:avLst/>
          </a:prstGeom>
          <a:solidFill>
            <a:schemeClr val="bg1">
              <a:lumMod val="95000"/>
              <a:alpha val="6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65" name="Rechteck 64">
            <a:extLst>
              <a:ext uri="{FF2B5EF4-FFF2-40B4-BE49-F238E27FC236}">
                <a16:creationId xmlns:a16="http://schemas.microsoft.com/office/drawing/2014/main" id="{29ADFB5A-381D-4C4B-BF45-1D317FF1C823}"/>
              </a:ext>
            </a:extLst>
          </p:cNvPr>
          <p:cNvSpPr/>
          <p:nvPr/>
        </p:nvSpPr>
        <p:spPr bwMode="auto">
          <a:xfrm rot="5400000">
            <a:off x="9883186" y="3365571"/>
            <a:ext cx="385230" cy="135501"/>
          </a:xfrm>
          <a:prstGeom prst="rect">
            <a:avLst/>
          </a:prstGeom>
          <a:solidFill>
            <a:schemeClr val="bg1">
              <a:lumMod val="95000"/>
              <a:alpha val="6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cxnSp>
        <p:nvCxnSpPr>
          <p:cNvPr id="37" name="Gerader Verbinder 36">
            <a:extLst>
              <a:ext uri="{FF2B5EF4-FFF2-40B4-BE49-F238E27FC236}">
                <a16:creationId xmlns:a16="http://schemas.microsoft.com/office/drawing/2014/main" id="{D8AC033D-8929-4E13-A98C-39092AD510B9}"/>
              </a:ext>
            </a:extLst>
          </p:cNvPr>
          <p:cNvCxnSpPr>
            <a:cxnSpLocks/>
          </p:cNvCxnSpPr>
          <p:nvPr/>
        </p:nvCxnSpPr>
        <p:spPr bwMode="auto">
          <a:xfrm>
            <a:off x="5144998" y="2348880"/>
            <a:ext cx="0" cy="2628569"/>
          </a:xfrm>
          <a:prstGeom prst="line">
            <a:avLst/>
          </a:prstGeom>
          <a:solidFill>
            <a:schemeClr val="bg1"/>
          </a:solidFill>
          <a:ln w="12700" cap="flat" cmpd="sng" algn="ctr">
            <a:solidFill>
              <a:schemeClr val="bg1">
                <a:lumMod val="50000"/>
              </a:schemeClr>
            </a:solidFill>
            <a:prstDash val="dash"/>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62" name="Rechteck 61">
            <a:extLst>
              <a:ext uri="{FF2B5EF4-FFF2-40B4-BE49-F238E27FC236}">
                <a16:creationId xmlns:a16="http://schemas.microsoft.com/office/drawing/2014/main" id="{CE45E738-27DE-4E0E-94BA-568D84BE086E}"/>
              </a:ext>
            </a:extLst>
          </p:cNvPr>
          <p:cNvSpPr/>
          <p:nvPr/>
        </p:nvSpPr>
        <p:spPr bwMode="auto">
          <a:xfrm rot="5400000">
            <a:off x="4952269" y="3356262"/>
            <a:ext cx="385230" cy="145474"/>
          </a:xfrm>
          <a:prstGeom prst="rect">
            <a:avLst/>
          </a:prstGeom>
          <a:solidFill>
            <a:schemeClr val="bg1">
              <a:lumMod val="95000"/>
              <a:alpha val="6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32" name="Textfeld 31">
            <a:extLst>
              <a:ext uri="{FF2B5EF4-FFF2-40B4-BE49-F238E27FC236}">
                <a16:creationId xmlns:a16="http://schemas.microsoft.com/office/drawing/2014/main" id="{73428B86-3CF1-43BE-A2DE-B3DE903AB50B}"/>
              </a:ext>
            </a:extLst>
          </p:cNvPr>
          <p:cNvSpPr txBox="1"/>
          <p:nvPr/>
        </p:nvSpPr>
        <p:spPr>
          <a:xfrm>
            <a:off x="551383" y="556731"/>
            <a:ext cx="4111270" cy="504215"/>
          </a:xfrm>
          <a:prstGeom prst="rect">
            <a:avLst/>
          </a:prstGeom>
          <a:noFill/>
        </p:spPr>
        <p:txBody>
          <a:bodyPr wrap="square" lIns="0" tIns="0" rIns="0" bIns="0" rtlCol="0">
            <a:noAutofit/>
          </a:bodyPr>
          <a:lstStyle/>
          <a:p>
            <a:pPr algn="l">
              <a:buClr>
                <a:schemeClr val="tx1"/>
              </a:buClr>
              <a:buSzPct val="101000"/>
            </a:pPr>
            <a:r>
              <a:rPr lang="de-DE" sz="3000" b="1" dirty="0">
                <a:solidFill>
                  <a:schemeClr val="tx2"/>
                </a:solidFill>
                <a:effectLst>
                  <a:outerShdw blurRad="38100" dist="38100" dir="2700000" algn="tl">
                    <a:srgbClr val="000000">
                      <a:alpha val="43137"/>
                    </a:srgbClr>
                  </a:outerShdw>
                </a:effectLst>
              </a:rPr>
              <a:t>Ablaufmanagement+</a:t>
            </a:r>
          </a:p>
        </p:txBody>
      </p:sp>
      <p:sp>
        <p:nvSpPr>
          <p:cNvPr id="2" name="Rechteck 1">
            <a:extLst>
              <a:ext uri="{FF2B5EF4-FFF2-40B4-BE49-F238E27FC236}">
                <a16:creationId xmlns:a16="http://schemas.microsoft.com/office/drawing/2014/main" id="{ABF92365-68A9-40C2-B6D0-856F53010023}"/>
              </a:ext>
            </a:extLst>
          </p:cNvPr>
          <p:cNvSpPr/>
          <p:nvPr/>
        </p:nvSpPr>
        <p:spPr bwMode="auto">
          <a:xfrm>
            <a:off x="3575720" y="1757698"/>
            <a:ext cx="8064896" cy="482893"/>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r>
              <a:rPr kumimoji="0" lang="de-DE" sz="2000" b="1"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Zielfonds: </a:t>
            </a:r>
            <a:r>
              <a:rPr kumimoji="0" lang="de-DE" sz="2000" b="1" i="0" u="none" strike="noStrike" cap="none" normalizeH="0" baseline="0" dirty="0" err="1">
                <a:ln>
                  <a:noFill/>
                </a:ln>
                <a:solidFill>
                  <a:schemeClr val="bg1"/>
                </a:solidFill>
                <a:effectLst>
                  <a:outerShdw blurRad="38100" dist="38100" dir="2700000" algn="tl">
                    <a:srgbClr val="000000">
                      <a:alpha val="43137"/>
                    </a:srgbClr>
                  </a:outerShdw>
                </a:effectLst>
                <a:latin typeface="Arial" pitchFamily="34" charset="0"/>
                <a:cs typeface="Arial" pitchFamily="34" charset="0"/>
              </a:rPr>
              <a:t>HANSAaccura</a:t>
            </a:r>
            <a:r>
              <a:rPr lang="de-DE" sz="2000" b="1" dirty="0">
                <a:solidFill>
                  <a:schemeClr val="bg1"/>
                </a:solidFill>
                <a:effectLst>
                  <a:outerShdw blurRad="38100" dist="38100" dir="2700000" algn="tl">
                    <a:srgbClr val="000000">
                      <a:alpha val="43137"/>
                    </a:srgbClr>
                  </a:outerShdw>
                </a:effectLst>
              </a:rPr>
              <a:t> </a:t>
            </a:r>
            <a:endParaRPr kumimoji="0" lang="de-DE" sz="2000" b="1" i="0" u="none" strike="noStrike" cap="none" normalizeH="0" baseline="0" dirty="0">
              <a:ln>
                <a:noFill/>
              </a:ln>
              <a:solidFill>
                <a:schemeClr val="bg1"/>
              </a:solidFill>
              <a:effectLst>
                <a:outerShdw blurRad="38100" dist="38100" dir="2700000" algn="tl">
                  <a:srgbClr val="000000">
                    <a:alpha val="43137"/>
                  </a:srgbClr>
                </a:outerShdw>
              </a:effectLst>
            </a:endParaRPr>
          </a:p>
        </p:txBody>
      </p:sp>
      <p:sp>
        <p:nvSpPr>
          <p:cNvPr id="35" name="Rechteck 34">
            <a:extLst>
              <a:ext uri="{FF2B5EF4-FFF2-40B4-BE49-F238E27FC236}">
                <a16:creationId xmlns:a16="http://schemas.microsoft.com/office/drawing/2014/main" id="{1E95E667-3CC7-4041-9FDC-DACD66E49E11}"/>
              </a:ext>
            </a:extLst>
          </p:cNvPr>
          <p:cNvSpPr/>
          <p:nvPr/>
        </p:nvSpPr>
        <p:spPr bwMode="auto">
          <a:xfrm>
            <a:off x="551384" y="1757698"/>
            <a:ext cx="2016214" cy="482893"/>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r>
              <a:rPr kumimoji="0" lang="de-DE" sz="2000" b="1"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Fondsauswahl</a:t>
            </a:r>
            <a:endParaRPr kumimoji="0" lang="de-DE" sz="2000" b="1" i="0" u="none" strike="noStrike" cap="none" normalizeH="0" baseline="0" dirty="0">
              <a:ln>
                <a:noFill/>
              </a:ln>
              <a:solidFill>
                <a:schemeClr val="bg1"/>
              </a:solidFill>
              <a:effectLst>
                <a:outerShdw blurRad="38100" dist="38100" dir="2700000" algn="tl">
                  <a:srgbClr val="000000">
                    <a:alpha val="43137"/>
                  </a:srgbClr>
                </a:outerShdw>
              </a:effectLst>
            </a:endParaRPr>
          </a:p>
        </p:txBody>
      </p:sp>
      <p:cxnSp>
        <p:nvCxnSpPr>
          <p:cNvPr id="5" name="Gerader Verbinder 4">
            <a:extLst>
              <a:ext uri="{FF2B5EF4-FFF2-40B4-BE49-F238E27FC236}">
                <a16:creationId xmlns:a16="http://schemas.microsoft.com/office/drawing/2014/main" id="{75537EDB-2A43-49D7-BDC6-DBC84B428F4A}"/>
              </a:ext>
            </a:extLst>
          </p:cNvPr>
          <p:cNvCxnSpPr>
            <a:cxnSpLocks/>
          </p:cNvCxnSpPr>
          <p:nvPr/>
        </p:nvCxnSpPr>
        <p:spPr bwMode="auto">
          <a:xfrm>
            <a:off x="3503092" y="2348880"/>
            <a:ext cx="0" cy="2628569"/>
          </a:xfrm>
          <a:prstGeom prst="line">
            <a:avLst/>
          </a:prstGeom>
          <a:solidFill>
            <a:schemeClr val="bg1"/>
          </a:solidFill>
          <a:ln w="12700" cap="flat" cmpd="sng" algn="ctr">
            <a:solidFill>
              <a:schemeClr val="bg1">
                <a:lumMod val="50000"/>
              </a:schemeClr>
            </a:solidFill>
            <a:prstDash val="dash"/>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6" name="Gerader Verbinder 35">
            <a:extLst>
              <a:ext uri="{FF2B5EF4-FFF2-40B4-BE49-F238E27FC236}">
                <a16:creationId xmlns:a16="http://schemas.microsoft.com/office/drawing/2014/main" id="{90F3B5AF-C05A-42E8-A746-F87695D15CE9}"/>
              </a:ext>
            </a:extLst>
          </p:cNvPr>
          <p:cNvCxnSpPr>
            <a:cxnSpLocks/>
          </p:cNvCxnSpPr>
          <p:nvPr/>
        </p:nvCxnSpPr>
        <p:spPr bwMode="auto">
          <a:xfrm>
            <a:off x="11712624" y="2348880"/>
            <a:ext cx="0" cy="2628569"/>
          </a:xfrm>
          <a:prstGeom prst="line">
            <a:avLst/>
          </a:prstGeom>
          <a:solidFill>
            <a:schemeClr val="bg1"/>
          </a:solidFill>
          <a:ln w="12700" cap="flat" cmpd="sng" algn="ctr">
            <a:solidFill>
              <a:schemeClr val="bg1">
                <a:lumMod val="50000"/>
              </a:schemeClr>
            </a:solidFill>
            <a:prstDash val="dash"/>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51" name="Textfeld 50">
            <a:extLst>
              <a:ext uri="{FF2B5EF4-FFF2-40B4-BE49-F238E27FC236}">
                <a16:creationId xmlns:a16="http://schemas.microsoft.com/office/drawing/2014/main" id="{E2AB255F-2C0D-42AF-9AE8-C39D0DD2BA04}"/>
              </a:ext>
            </a:extLst>
          </p:cNvPr>
          <p:cNvSpPr txBox="1"/>
          <p:nvPr/>
        </p:nvSpPr>
        <p:spPr>
          <a:xfrm>
            <a:off x="3503092" y="4124547"/>
            <a:ext cx="1641906" cy="426558"/>
          </a:xfrm>
          <a:prstGeom prst="rect">
            <a:avLst/>
          </a:prstGeom>
          <a:noFill/>
        </p:spPr>
        <p:txBody>
          <a:bodyPr wrap="square" lIns="0" tIns="0" rIns="0" bIns="0" rtlCol="0" anchor="ctr">
            <a:noAutofit/>
          </a:bodyPr>
          <a:lstStyle/>
          <a:p>
            <a:pPr>
              <a:lnSpc>
                <a:spcPct val="100000"/>
              </a:lnSpc>
              <a:buClr>
                <a:schemeClr val="tx1"/>
              </a:buClr>
              <a:buSzPct val="101000"/>
            </a:pPr>
            <a:r>
              <a:rPr lang="de-DE" sz="1200" dirty="0">
                <a:solidFill>
                  <a:schemeClr val="tx2"/>
                </a:solidFill>
              </a:rPr>
              <a:t>1. Umschichtung</a:t>
            </a:r>
          </a:p>
        </p:txBody>
      </p:sp>
      <p:sp>
        <p:nvSpPr>
          <p:cNvPr id="52" name="Textfeld 51">
            <a:extLst>
              <a:ext uri="{FF2B5EF4-FFF2-40B4-BE49-F238E27FC236}">
                <a16:creationId xmlns:a16="http://schemas.microsoft.com/office/drawing/2014/main" id="{1A36DC18-100C-416E-B5D7-D60FE2BE9076}"/>
              </a:ext>
            </a:extLst>
          </p:cNvPr>
          <p:cNvSpPr txBox="1"/>
          <p:nvPr/>
        </p:nvSpPr>
        <p:spPr>
          <a:xfrm>
            <a:off x="5144984" y="4124547"/>
            <a:ext cx="1641906" cy="426558"/>
          </a:xfrm>
          <a:prstGeom prst="rect">
            <a:avLst/>
          </a:prstGeom>
          <a:noFill/>
        </p:spPr>
        <p:txBody>
          <a:bodyPr wrap="square" lIns="0" tIns="0" rIns="0" bIns="0" rtlCol="0" anchor="ctr">
            <a:noAutofit/>
          </a:bodyPr>
          <a:lstStyle/>
          <a:p>
            <a:pPr>
              <a:lnSpc>
                <a:spcPct val="100000"/>
              </a:lnSpc>
              <a:buClr>
                <a:schemeClr val="tx1"/>
              </a:buClr>
              <a:buSzPct val="101000"/>
            </a:pPr>
            <a:r>
              <a:rPr lang="de-DE" sz="1200" dirty="0">
                <a:solidFill>
                  <a:schemeClr val="tx2"/>
                </a:solidFill>
              </a:rPr>
              <a:t>2. Umschichtung</a:t>
            </a:r>
          </a:p>
        </p:txBody>
      </p:sp>
      <p:sp>
        <p:nvSpPr>
          <p:cNvPr id="53" name="Textfeld 52">
            <a:extLst>
              <a:ext uri="{FF2B5EF4-FFF2-40B4-BE49-F238E27FC236}">
                <a16:creationId xmlns:a16="http://schemas.microsoft.com/office/drawing/2014/main" id="{D704F701-1362-4B8E-B604-3805E6340A99}"/>
              </a:ext>
            </a:extLst>
          </p:cNvPr>
          <p:cNvSpPr txBox="1"/>
          <p:nvPr/>
        </p:nvSpPr>
        <p:spPr>
          <a:xfrm>
            <a:off x="6786903" y="4126229"/>
            <a:ext cx="1641906" cy="417914"/>
          </a:xfrm>
          <a:prstGeom prst="rect">
            <a:avLst/>
          </a:prstGeom>
          <a:noFill/>
        </p:spPr>
        <p:txBody>
          <a:bodyPr wrap="square" lIns="0" tIns="0" rIns="0" bIns="0" rtlCol="0" anchor="ctr">
            <a:noAutofit/>
          </a:bodyPr>
          <a:lstStyle/>
          <a:p>
            <a:pPr>
              <a:lnSpc>
                <a:spcPct val="100000"/>
              </a:lnSpc>
              <a:buClr>
                <a:schemeClr val="tx1"/>
              </a:buClr>
              <a:buSzPct val="101000"/>
            </a:pPr>
            <a:r>
              <a:rPr lang="de-DE" sz="1200" dirty="0">
                <a:solidFill>
                  <a:schemeClr val="tx2"/>
                </a:solidFill>
              </a:rPr>
              <a:t>3. Umschichtung</a:t>
            </a:r>
          </a:p>
        </p:txBody>
      </p:sp>
      <p:sp>
        <p:nvSpPr>
          <p:cNvPr id="54" name="Textfeld 53">
            <a:extLst>
              <a:ext uri="{FF2B5EF4-FFF2-40B4-BE49-F238E27FC236}">
                <a16:creationId xmlns:a16="http://schemas.microsoft.com/office/drawing/2014/main" id="{11694F8F-DB81-4200-838A-66D2677A3A4C}"/>
              </a:ext>
            </a:extLst>
          </p:cNvPr>
          <p:cNvSpPr txBox="1"/>
          <p:nvPr/>
        </p:nvSpPr>
        <p:spPr>
          <a:xfrm>
            <a:off x="8428806" y="4126229"/>
            <a:ext cx="1641906" cy="417914"/>
          </a:xfrm>
          <a:prstGeom prst="rect">
            <a:avLst/>
          </a:prstGeom>
          <a:noFill/>
        </p:spPr>
        <p:txBody>
          <a:bodyPr wrap="square" lIns="0" tIns="0" rIns="0" bIns="0" rtlCol="0" anchor="ctr">
            <a:noAutofit/>
          </a:bodyPr>
          <a:lstStyle/>
          <a:p>
            <a:pPr>
              <a:lnSpc>
                <a:spcPct val="100000"/>
              </a:lnSpc>
              <a:buClr>
                <a:schemeClr val="tx1"/>
              </a:buClr>
              <a:buSzPct val="101000"/>
            </a:pPr>
            <a:r>
              <a:rPr lang="de-DE" sz="1200" dirty="0">
                <a:solidFill>
                  <a:schemeClr val="tx2"/>
                </a:solidFill>
              </a:rPr>
              <a:t>4. Umschichtung</a:t>
            </a:r>
          </a:p>
        </p:txBody>
      </p:sp>
      <p:sp>
        <p:nvSpPr>
          <p:cNvPr id="55" name="Textfeld 54">
            <a:extLst>
              <a:ext uri="{FF2B5EF4-FFF2-40B4-BE49-F238E27FC236}">
                <a16:creationId xmlns:a16="http://schemas.microsoft.com/office/drawing/2014/main" id="{844FA218-CC60-43DB-8453-60CD5994E340}"/>
              </a:ext>
            </a:extLst>
          </p:cNvPr>
          <p:cNvSpPr txBox="1"/>
          <p:nvPr/>
        </p:nvSpPr>
        <p:spPr>
          <a:xfrm>
            <a:off x="10070706" y="4133191"/>
            <a:ext cx="1641906" cy="417914"/>
          </a:xfrm>
          <a:prstGeom prst="rect">
            <a:avLst/>
          </a:prstGeom>
          <a:noFill/>
        </p:spPr>
        <p:txBody>
          <a:bodyPr wrap="square" lIns="0" tIns="0" rIns="0" bIns="0" rtlCol="0" anchor="ctr">
            <a:noAutofit/>
          </a:bodyPr>
          <a:lstStyle/>
          <a:p>
            <a:pPr>
              <a:lnSpc>
                <a:spcPct val="100000"/>
              </a:lnSpc>
              <a:buClr>
                <a:schemeClr val="tx1"/>
              </a:buClr>
              <a:buSzPct val="101000"/>
            </a:pPr>
            <a:r>
              <a:rPr lang="de-DE" sz="1200" dirty="0">
                <a:solidFill>
                  <a:schemeClr val="tx2"/>
                </a:solidFill>
              </a:rPr>
              <a:t>5. Umschichtung</a:t>
            </a:r>
          </a:p>
        </p:txBody>
      </p:sp>
      <p:sp>
        <p:nvSpPr>
          <p:cNvPr id="7" name="Trapezoid 6">
            <a:extLst>
              <a:ext uri="{FF2B5EF4-FFF2-40B4-BE49-F238E27FC236}">
                <a16:creationId xmlns:a16="http://schemas.microsoft.com/office/drawing/2014/main" id="{8E8A97E5-ACAE-43E5-A1A8-BF1DC20FF61D}"/>
              </a:ext>
            </a:extLst>
          </p:cNvPr>
          <p:cNvSpPr/>
          <p:nvPr/>
        </p:nvSpPr>
        <p:spPr bwMode="auto">
          <a:xfrm rot="5400000">
            <a:off x="2478713" y="2935131"/>
            <a:ext cx="1185889" cy="1008120"/>
          </a:xfrm>
          <a:prstGeom prst="trapezoid">
            <a:avLst>
              <a:gd name="adj" fmla="val 35429"/>
            </a:avLst>
          </a:prstGeom>
          <a:solidFill>
            <a:schemeClr val="bg1">
              <a:lumMod val="95000"/>
              <a:alpha val="6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8" name="Rechteck 7">
            <a:extLst>
              <a:ext uri="{FF2B5EF4-FFF2-40B4-BE49-F238E27FC236}">
                <a16:creationId xmlns:a16="http://schemas.microsoft.com/office/drawing/2014/main" id="{CF5FB890-1BAA-48A5-87F9-2FA0A9AA222D}"/>
              </a:ext>
            </a:extLst>
          </p:cNvPr>
          <p:cNvSpPr/>
          <p:nvPr/>
        </p:nvSpPr>
        <p:spPr bwMode="auto">
          <a:xfrm>
            <a:off x="3575938" y="2847616"/>
            <a:ext cx="1496211" cy="1185891"/>
          </a:xfrm>
          <a:prstGeom prst="rect">
            <a:avLst/>
          </a:prstGeom>
          <a:solidFill>
            <a:schemeClr val="bg1">
              <a:lumMod val="95000"/>
              <a:alpha val="60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de-DE" sz="1200" dirty="0">
                <a:solidFill>
                  <a:schemeClr val="tx2"/>
                </a:solidFill>
              </a:rPr>
              <a:t>je </a:t>
            </a:r>
            <a:r>
              <a:rPr lang="de-DE" sz="1800" b="1" dirty="0">
                <a:solidFill>
                  <a:schemeClr val="tx2"/>
                </a:solidFill>
              </a:rPr>
              <a:t>20 % </a:t>
            </a:r>
          </a:p>
          <a:p>
            <a:r>
              <a:rPr lang="de-DE" sz="1200" dirty="0">
                <a:solidFill>
                  <a:schemeClr val="tx2"/>
                </a:solidFill>
              </a:rPr>
              <a:t>des aktuellen Wertes der Fondsanteile</a:t>
            </a:r>
          </a:p>
        </p:txBody>
      </p:sp>
      <p:sp>
        <p:nvSpPr>
          <p:cNvPr id="57" name="Rechteck 56">
            <a:extLst>
              <a:ext uri="{FF2B5EF4-FFF2-40B4-BE49-F238E27FC236}">
                <a16:creationId xmlns:a16="http://schemas.microsoft.com/office/drawing/2014/main" id="{C48F55DB-6D23-435D-ABA0-A228F3AA2B25}"/>
              </a:ext>
            </a:extLst>
          </p:cNvPr>
          <p:cNvSpPr/>
          <p:nvPr/>
        </p:nvSpPr>
        <p:spPr bwMode="auto">
          <a:xfrm>
            <a:off x="551384" y="2847615"/>
            <a:ext cx="2016215" cy="1184519"/>
          </a:xfrm>
          <a:prstGeom prst="rect">
            <a:avLst/>
          </a:prstGeom>
          <a:solidFill>
            <a:schemeClr val="bg1">
              <a:lumMod val="95000"/>
              <a:alpha val="60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nSpc>
                <a:spcPct val="150000"/>
              </a:lnSpc>
            </a:pPr>
            <a:r>
              <a:rPr lang="de-DE" sz="1800" dirty="0">
                <a:solidFill>
                  <a:schemeClr val="tx2"/>
                </a:solidFill>
              </a:rPr>
              <a:t>Fonds 1</a:t>
            </a:r>
          </a:p>
          <a:p>
            <a:pPr>
              <a:lnSpc>
                <a:spcPct val="150000"/>
              </a:lnSpc>
            </a:pPr>
            <a:r>
              <a:rPr lang="de-DE" sz="1800" dirty="0">
                <a:solidFill>
                  <a:schemeClr val="tx2"/>
                </a:solidFill>
              </a:rPr>
              <a:t>Fonds 2</a:t>
            </a:r>
          </a:p>
          <a:p>
            <a:pPr>
              <a:lnSpc>
                <a:spcPct val="150000"/>
              </a:lnSpc>
            </a:pPr>
            <a:r>
              <a:rPr lang="de-DE" sz="1800" dirty="0">
                <a:solidFill>
                  <a:schemeClr val="tx2"/>
                </a:solidFill>
              </a:rPr>
              <a:t>Fonds 3</a:t>
            </a:r>
          </a:p>
        </p:txBody>
      </p:sp>
      <p:sp>
        <p:nvSpPr>
          <p:cNvPr id="58" name="Rechteck 57">
            <a:extLst>
              <a:ext uri="{FF2B5EF4-FFF2-40B4-BE49-F238E27FC236}">
                <a16:creationId xmlns:a16="http://schemas.microsoft.com/office/drawing/2014/main" id="{C00D34F6-BA47-49A3-9825-33EBE86980B5}"/>
              </a:ext>
            </a:extLst>
          </p:cNvPr>
          <p:cNvSpPr/>
          <p:nvPr/>
        </p:nvSpPr>
        <p:spPr bwMode="auto">
          <a:xfrm>
            <a:off x="5217623" y="2847617"/>
            <a:ext cx="1496211" cy="1184517"/>
          </a:xfrm>
          <a:prstGeom prst="rect">
            <a:avLst/>
          </a:prstGeom>
          <a:solidFill>
            <a:schemeClr val="bg1">
              <a:lumMod val="95000"/>
              <a:alpha val="60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de-DE" sz="1200" dirty="0">
                <a:solidFill>
                  <a:schemeClr val="tx2"/>
                </a:solidFill>
              </a:rPr>
              <a:t>je </a:t>
            </a:r>
            <a:r>
              <a:rPr lang="de-DE" sz="1800" b="1" dirty="0">
                <a:solidFill>
                  <a:schemeClr val="tx2"/>
                </a:solidFill>
              </a:rPr>
              <a:t>25 %</a:t>
            </a:r>
            <a:r>
              <a:rPr lang="de-DE" sz="1200" b="1" dirty="0">
                <a:solidFill>
                  <a:schemeClr val="tx2"/>
                </a:solidFill>
              </a:rPr>
              <a:t> </a:t>
            </a:r>
          </a:p>
          <a:p>
            <a:r>
              <a:rPr lang="de-DE" sz="1200" dirty="0">
                <a:solidFill>
                  <a:schemeClr val="tx2"/>
                </a:solidFill>
              </a:rPr>
              <a:t>des aktuellen Wertes der Fondsanteile</a:t>
            </a:r>
          </a:p>
        </p:txBody>
      </p:sp>
      <p:sp>
        <p:nvSpPr>
          <p:cNvPr id="59" name="Rechteck 58">
            <a:extLst>
              <a:ext uri="{FF2B5EF4-FFF2-40B4-BE49-F238E27FC236}">
                <a16:creationId xmlns:a16="http://schemas.microsoft.com/office/drawing/2014/main" id="{20366570-BCA3-4A2F-BDD9-DCC0C2F650D2}"/>
              </a:ext>
            </a:extLst>
          </p:cNvPr>
          <p:cNvSpPr/>
          <p:nvPr/>
        </p:nvSpPr>
        <p:spPr bwMode="auto">
          <a:xfrm>
            <a:off x="6859528" y="2847617"/>
            <a:ext cx="1496211" cy="1184517"/>
          </a:xfrm>
          <a:prstGeom prst="rect">
            <a:avLst/>
          </a:prstGeom>
          <a:solidFill>
            <a:schemeClr val="bg1">
              <a:lumMod val="95000"/>
              <a:alpha val="60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de-DE" sz="1200" dirty="0">
                <a:solidFill>
                  <a:schemeClr val="tx2"/>
                </a:solidFill>
              </a:rPr>
              <a:t>je </a:t>
            </a:r>
            <a:r>
              <a:rPr lang="de-DE" sz="1800" b="1" dirty="0">
                <a:solidFill>
                  <a:schemeClr val="tx2"/>
                </a:solidFill>
              </a:rPr>
              <a:t>33 %</a:t>
            </a:r>
            <a:r>
              <a:rPr lang="de-DE" sz="1200" b="1" dirty="0">
                <a:solidFill>
                  <a:schemeClr val="tx2"/>
                </a:solidFill>
              </a:rPr>
              <a:t> </a:t>
            </a:r>
          </a:p>
          <a:p>
            <a:r>
              <a:rPr lang="de-DE" sz="1200" dirty="0">
                <a:solidFill>
                  <a:schemeClr val="tx2"/>
                </a:solidFill>
              </a:rPr>
              <a:t>des aktuellen Wertes der Fondsanteile</a:t>
            </a:r>
          </a:p>
        </p:txBody>
      </p:sp>
      <p:sp>
        <p:nvSpPr>
          <p:cNvPr id="60" name="Rechteck 59">
            <a:extLst>
              <a:ext uri="{FF2B5EF4-FFF2-40B4-BE49-F238E27FC236}">
                <a16:creationId xmlns:a16="http://schemas.microsoft.com/office/drawing/2014/main" id="{C2434E9E-0B9F-4EA1-B836-25063E1AA38D}"/>
              </a:ext>
            </a:extLst>
          </p:cNvPr>
          <p:cNvSpPr/>
          <p:nvPr/>
        </p:nvSpPr>
        <p:spPr bwMode="auto">
          <a:xfrm>
            <a:off x="8515404" y="2847617"/>
            <a:ext cx="1496211" cy="1184517"/>
          </a:xfrm>
          <a:prstGeom prst="rect">
            <a:avLst/>
          </a:prstGeom>
          <a:solidFill>
            <a:schemeClr val="bg1">
              <a:lumMod val="95000"/>
              <a:alpha val="60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de-DE" sz="1200" dirty="0">
                <a:solidFill>
                  <a:schemeClr val="tx2"/>
                </a:solidFill>
              </a:rPr>
              <a:t>je </a:t>
            </a:r>
            <a:r>
              <a:rPr lang="de-DE" sz="1800" b="1" dirty="0">
                <a:solidFill>
                  <a:schemeClr val="tx2"/>
                </a:solidFill>
              </a:rPr>
              <a:t>50 %</a:t>
            </a:r>
            <a:r>
              <a:rPr lang="de-DE" sz="1200" dirty="0">
                <a:solidFill>
                  <a:schemeClr val="tx2"/>
                </a:solidFill>
              </a:rPr>
              <a:t> </a:t>
            </a:r>
          </a:p>
          <a:p>
            <a:r>
              <a:rPr lang="de-DE" sz="1200" dirty="0">
                <a:solidFill>
                  <a:schemeClr val="tx2"/>
                </a:solidFill>
              </a:rPr>
              <a:t>des aktuellen Wertes der Fondsanteile</a:t>
            </a:r>
          </a:p>
        </p:txBody>
      </p:sp>
      <p:sp>
        <p:nvSpPr>
          <p:cNvPr id="61" name="Rechteck 60">
            <a:extLst>
              <a:ext uri="{FF2B5EF4-FFF2-40B4-BE49-F238E27FC236}">
                <a16:creationId xmlns:a16="http://schemas.microsoft.com/office/drawing/2014/main" id="{C2154EDD-0A96-4077-BFB7-EA81692EFAB5}"/>
              </a:ext>
            </a:extLst>
          </p:cNvPr>
          <p:cNvSpPr/>
          <p:nvPr/>
        </p:nvSpPr>
        <p:spPr bwMode="auto">
          <a:xfrm>
            <a:off x="10143552" y="2847617"/>
            <a:ext cx="1496211" cy="1184517"/>
          </a:xfrm>
          <a:prstGeom prst="rect">
            <a:avLst/>
          </a:prstGeom>
          <a:solidFill>
            <a:schemeClr val="bg1">
              <a:lumMod val="95000"/>
              <a:alpha val="60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de-DE" sz="1200" dirty="0">
                <a:solidFill>
                  <a:schemeClr val="tx2"/>
                </a:solidFill>
              </a:rPr>
              <a:t>je </a:t>
            </a:r>
            <a:r>
              <a:rPr lang="de-DE" sz="1800" b="1" dirty="0">
                <a:solidFill>
                  <a:schemeClr val="tx2"/>
                </a:solidFill>
              </a:rPr>
              <a:t>100 %</a:t>
            </a:r>
            <a:r>
              <a:rPr lang="de-DE" sz="1200" dirty="0">
                <a:solidFill>
                  <a:schemeClr val="tx2"/>
                </a:solidFill>
              </a:rPr>
              <a:t> </a:t>
            </a:r>
          </a:p>
          <a:p>
            <a:r>
              <a:rPr lang="de-DE" sz="1200" dirty="0">
                <a:solidFill>
                  <a:schemeClr val="tx2"/>
                </a:solidFill>
              </a:rPr>
              <a:t>des aktuellen Wertes der Fondsanteile</a:t>
            </a:r>
          </a:p>
        </p:txBody>
      </p:sp>
      <p:sp>
        <p:nvSpPr>
          <p:cNvPr id="78" name="Rechteck 77">
            <a:extLst>
              <a:ext uri="{FF2B5EF4-FFF2-40B4-BE49-F238E27FC236}">
                <a16:creationId xmlns:a16="http://schemas.microsoft.com/office/drawing/2014/main" id="{658E5F12-23C7-453A-B320-3D999CAA0EA7}"/>
              </a:ext>
            </a:extLst>
          </p:cNvPr>
          <p:cNvSpPr/>
          <p:nvPr/>
        </p:nvSpPr>
        <p:spPr bwMode="auto">
          <a:xfrm>
            <a:off x="3575938" y="5058359"/>
            <a:ext cx="1496211" cy="601489"/>
          </a:xfrm>
          <a:prstGeom prst="rect">
            <a:avLst/>
          </a:prstGeom>
          <a:solidFill>
            <a:schemeClr val="bg1">
              <a:lumMod val="95000"/>
              <a:alpha val="60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91440" tIns="45720" rIns="540000" bIns="45720" numCol="1" spcCol="0" rtlCol="0" fromWordArt="0" anchor="ctr" anchorCtr="0" forceAA="0" compatLnSpc="1">
            <a:prstTxWarp prst="textNoShape">
              <a:avLst/>
            </a:prstTxWarp>
            <a:noAutofit/>
          </a:bodyPr>
          <a:lstStyle/>
          <a:p>
            <a:pPr algn="r"/>
            <a:r>
              <a:rPr lang="de-DE" sz="1050" dirty="0">
                <a:solidFill>
                  <a:schemeClr val="tx2"/>
                </a:solidFill>
              </a:rPr>
              <a:t>10.000 €</a:t>
            </a:r>
          </a:p>
          <a:p>
            <a:pPr algn="r"/>
            <a:r>
              <a:rPr lang="de-DE" sz="1050" b="1" dirty="0">
                <a:solidFill>
                  <a:schemeClr val="tx2"/>
                </a:solidFill>
              </a:rPr>
              <a:t>2.000 €</a:t>
            </a:r>
          </a:p>
          <a:p>
            <a:pPr algn="r"/>
            <a:r>
              <a:rPr lang="de-DE" sz="1050" dirty="0">
                <a:solidFill>
                  <a:schemeClr val="tx2"/>
                </a:solidFill>
              </a:rPr>
              <a:t>8.000 €</a:t>
            </a:r>
          </a:p>
        </p:txBody>
      </p:sp>
      <p:sp>
        <p:nvSpPr>
          <p:cNvPr id="79" name="Rechteck 78">
            <a:extLst>
              <a:ext uri="{FF2B5EF4-FFF2-40B4-BE49-F238E27FC236}">
                <a16:creationId xmlns:a16="http://schemas.microsoft.com/office/drawing/2014/main" id="{C2FF25A4-C3B2-4678-86EB-43705E6BC075}"/>
              </a:ext>
            </a:extLst>
          </p:cNvPr>
          <p:cNvSpPr/>
          <p:nvPr/>
        </p:nvSpPr>
        <p:spPr bwMode="auto">
          <a:xfrm>
            <a:off x="5217623" y="5058361"/>
            <a:ext cx="1496211" cy="600792"/>
          </a:xfrm>
          <a:prstGeom prst="rect">
            <a:avLst/>
          </a:prstGeom>
          <a:solidFill>
            <a:schemeClr val="bg1">
              <a:lumMod val="95000"/>
              <a:alpha val="60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91440" tIns="45720" rIns="540000" bIns="45720" numCol="1" spcCol="0" rtlCol="0" fromWordArt="0" anchor="ctr" anchorCtr="0" forceAA="0" compatLnSpc="1">
            <a:prstTxWarp prst="textNoShape">
              <a:avLst/>
            </a:prstTxWarp>
            <a:noAutofit/>
          </a:bodyPr>
          <a:lstStyle/>
          <a:p>
            <a:pPr algn="r"/>
            <a:r>
              <a:rPr lang="de-DE" sz="1050" dirty="0">
                <a:solidFill>
                  <a:schemeClr val="tx2"/>
                </a:solidFill>
              </a:rPr>
              <a:t>8.000 €</a:t>
            </a:r>
          </a:p>
          <a:p>
            <a:pPr algn="r"/>
            <a:r>
              <a:rPr lang="de-DE" sz="1050" b="1" dirty="0">
                <a:solidFill>
                  <a:schemeClr val="tx2"/>
                </a:solidFill>
              </a:rPr>
              <a:t>2.000 €</a:t>
            </a:r>
          </a:p>
          <a:p>
            <a:pPr algn="r"/>
            <a:r>
              <a:rPr lang="de-DE" sz="1050" dirty="0">
                <a:solidFill>
                  <a:schemeClr val="tx2"/>
                </a:solidFill>
              </a:rPr>
              <a:t>6.000 €</a:t>
            </a:r>
          </a:p>
        </p:txBody>
      </p:sp>
      <p:sp>
        <p:nvSpPr>
          <p:cNvPr id="80" name="Rechteck 79">
            <a:extLst>
              <a:ext uri="{FF2B5EF4-FFF2-40B4-BE49-F238E27FC236}">
                <a16:creationId xmlns:a16="http://schemas.microsoft.com/office/drawing/2014/main" id="{07659D78-9041-42A0-AA59-A16E329CC90C}"/>
              </a:ext>
            </a:extLst>
          </p:cNvPr>
          <p:cNvSpPr/>
          <p:nvPr/>
        </p:nvSpPr>
        <p:spPr bwMode="auto">
          <a:xfrm>
            <a:off x="6859528" y="5058361"/>
            <a:ext cx="1496211" cy="600792"/>
          </a:xfrm>
          <a:prstGeom prst="rect">
            <a:avLst/>
          </a:prstGeom>
          <a:solidFill>
            <a:schemeClr val="bg1">
              <a:lumMod val="95000"/>
              <a:alpha val="60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91440" tIns="45720" rIns="540000" bIns="45720" numCol="1" spcCol="0" rtlCol="0" fromWordArt="0" anchor="ctr" anchorCtr="0" forceAA="0" compatLnSpc="1">
            <a:prstTxWarp prst="textNoShape">
              <a:avLst/>
            </a:prstTxWarp>
            <a:noAutofit/>
          </a:bodyPr>
          <a:lstStyle/>
          <a:p>
            <a:pPr algn="r"/>
            <a:r>
              <a:rPr lang="de-DE" sz="1050" dirty="0">
                <a:solidFill>
                  <a:schemeClr val="tx2"/>
                </a:solidFill>
              </a:rPr>
              <a:t>6.000 €</a:t>
            </a:r>
          </a:p>
          <a:p>
            <a:pPr algn="r"/>
            <a:r>
              <a:rPr lang="de-DE" sz="1050" b="1" dirty="0">
                <a:solidFill>
                  <a:schemeClr val="tx2"/>
                </a:solidFill>
              </a:rPr>
              <a:t>2.000 €</a:t>
            </a:r>
          </a:p>
          <a:p>
            <a:pPr algn="r"/>
            <a:r>
              <a:rPr lang="de-DE" sz="1050" dirty="0">
                <a:solidFill>
                  <a:schemeClr val="tx2"/>
                </a:solidFill>
              </a:rPr>
              <a:t>4.000 €</a:t>
            </a:r>
          </a:p>
        </p:txBody>
      </p:sp>
      <p:sp>
        <p:nvSpPr>
          <p:cNvPr id="81" name="Rechteck 80">
            <a:extLst>
              <a:ext uri="{FF2B5EF4-FFF2-40B4-BE49-F238E27FC236}">
                <a16:creationId xmlns:a16="http://schemas.microsoft.com/office/drawing/2014/main" id="{D6477894-2269-4440-8D70-04B27B7F5C8D}"/>
              </a:ext>
            </a:extLst>
          </p:cNvPr>
          <p:cNvSpPr/>
          <p:nvPr/>
        </p:nvSpPr>
        <p:spPr bwMode="auto">
          <a:xfrm>
            <a:off x="8515404" y="5058361"/>
            <a:ext cx="1496211" cy="600792"/>
          </a:xfrm>
          <a:prstGeom prst="rect">
            <a:avLst/>
          </a:prstGeom>
          <a:solidFill>
            <a:schemeClr val="bg1">
              <a:lumMod val="95000"/>
              <a:alpha val="60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91440" tIns="45720" rIns="540000" bIns="45720" numCol="1" spcCol="0" rtlCol="0" fromWordArt="0" anchor="ctr" anchorCtr="0" forceAA="0" compatLnSpc="1">
            <a:prstTxWarp prst="textNoShape">
              <a:avLst/>
            </a:prstTxWarp>
            <a:noAutofit/>
          </a:bodyPr>
          <a:lstStyle/>
          <a:p>
            <a:pPr algn="r"/>
            <a:r>
              <a:rPr lang="de-DE" sz="1050" dirty="0">
                <a:solidFill>
                  <a:schemeClr val="tx2"/>
                </a:solidFill>
              </a:rPr>
              <a:t>4.000 €</a:t>
            </a:r>
          </a:p>
          <a:p>
            <a:pPr algn="r"/>
            <a:r>
              <a:rPr lang="de-DE" sz="1050" b="1" dirty="0">
                <a:solidFill>
                  <a:schemeClr val="tx2"/>
                </a:solidFill>
              </a:rPr>
              <a:t>2.000 €</a:t>
            </a:r>
          </a:p>
          <a:p>
            <a:pPr algn="r"/>
            <a:r>
              <a:rPr lang="de-DE" sz="1050" dirty="0">
                <a:solidFill>
                  <a:schemeClr val="tx2"/>
                </a:solidFill>
              </a:rPr>
              <a:t>2.000 €</a:t>
            </a:r>
          </a:p>
        </p:txBody>
      </p:sp>
      <p:sp>
        <p:nvSpPr>
          <p:cNvPr id="82" name="Rechteck 81">
            <a:extLst>
              <a:ext uri="{FF2B5EF4-FFF2-40B4-BE49-F238E27FC236}">
                <a16:creationId xmlns:a16="http://schemas.microsoft.com/office/drawing/2014/main" id="{B6B81CF9-94DE-4B85-95A1-41027E91B883}"/>
              </a:ext>
            </a:extLst>
          </p:cNvPr>
          <p:cNvSpPr/>
          <p:nvPr/>
        </p:nvSpPr>
        <p:spPr bwMode="auto">
          <a:xfrm>
            <a:off x="10143552" y="5058361"/>
            <a:ext cx="1496211" cy="600792"/>
          </a:xfrm>
          <a:prstGeom prst="rect">
            <a:avLst/>
          </a:prstGeom>
          <a:solidFill>
            <a:schemeClr val="bg1">
              <a:lumMod val="95000"/>
              <a:alpha val="60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91440" tIns="45720" rIns="540000" bIns="45720" numCol="1" spcCol="0" rtlCol="0" fromWordArt="0" anchor="ctr" anchorCtr="0" forceAA="0" compatLnSpc="1">
            <a:prstTxWarp prst="textNoShape">
              <a:avLst/>
            </a:prstTxWarp>
            <a:noAutofit/>
          </a:bodyPr>
          <a:lstStyle/>
          <a:p>
            <a:pPr algn="r"/>
            <a:r>
              <a:rPr lang="de-DE" sz="1050" dirty="0">
                <a:solidFill>
                  <a:schemeClr val="tx2"/>
                </a:solidFill>
              </a:rPr>
              <a:t>2.000 €</a:t>
            </a:r>
          </a:p>
          <a:p>
            <a:pPr algn="r"/>
            <a:r>
              <a:rPr lang="de-DE" sz="1050" b="1" dirty="0">
                <a:solidFill>
                  <a:schemeClr val="tx2"/>
                </a:solidFill>
              </a:rPr>
              <a:t>2.000 €</a:t>
            </a:r>
          </a:p>
          <a:p>
            <a:pPr algn="r"/>
            <a:r>
              <a:rPr lang="de-DE" sz="1050" dirty="0">
                <a:solidFill>
                  <a:schemeClr val="tx2"/>
                </a:solidFill>
              </a:rPr>
              <a:t>0 €</a:t>
            </a:r>
          </a:p>
        </p:txBody>
      </p:sp>
      <p:sp>
        <p:nvSpPr>
          <p:cNvPr id="88" name="Trapezoid 87">
            <a:extLst>
              <a:ext uri="{FF2B5EF4-FFF2-40B4-BE49-F238E27FC236}">
                <a16:creationId xmlns:a16="http://schemas.microsoft.com/office/drawing/2014/main" id="{F2C38961-0164-4D00-B7A9-987F86BC1B76}"/>
              </a:ext>
            </a:extLst>
          </p:cNvPr>
          <p:cNvSpPr/>
          <p:nvPr/>
        </p:nvSpPr>
        <p:spPr bwMode="auto">
          <a:xfrm rot="5400000">
            <a:off x="2797022" y="4856055"/>
            <a:ext cx="530612" cy="1008120"/>
          </a:xfrm>
          <a:prstGeom prst="trapezoid">
            <a:avLst>
              <a:gd name="adj" fmla="val 24271"/>
            </a:avLst>
          </a:prstGeom>
          <a:solidFill>
            <a:schemeClr val="bg1">
              <a:lumMod val="95000"/>
              <a:alpha val="6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83" name="Textfeld 82">
            <a:extLst>
              <a:ext uri="{FF2B5EF4-FFF2-40B4-BE49-F238E27FC236}">
                <a16:creationId xmlns:a16="http://schemas.microsoft.com/office/drawing/2014/main" id="{22E118D8-41B8-46C4-BDBA-D739A21F028D}"/>
              </a:ext>
            </a:extLst>
          </p:cNvPr>
          <p:cNvSpPr txBox="1"/>
          <p:nvPr/>
        </p:nvSpPr>
        <p:spPr>
          <a:xfrm>
            <a:off x="2664579" y="5046797"/>
            <a:ext cx="935492" cy="623920"/>
          </a:xfrm>
          <a:prstGeom prst="rect">
            <a:avLst/>
          </a:prstGeom>
          <a:noFill/>
        </p:spPr>
        <p:txBody>
          <a:bodyPr wrap="square" lIns="0" tIns="0" rIns="0" bIns="0" rtlCol="0" anchor="ctr">
            <a:noAutofit/>
          </a:bodyPr>
          <a:lstStyle/>
          <a:p>
            <a:pPr algn="l">
              <a:buClr>
                <a:schemeClr val="tx1"/>
              </a:buClr>
              <a:buSzPct val="101000"/>
            </a:pPr>
            <a:r>
              <a:rPr lang="de-DE" sz="1050" dirty="0">
                <a:solidFill>
                  <a:schemeClr val="tx1">
                    <a:lumMod val="50000"/>
                    <a:lumOff val="50000"/>
                  </a:schemeClr>
                </a:solidFill>
              </a:rPr>
              <a:t>akt. Wert:</a:t>
            </a:r>
          </a:p>
          <a:p>
            <a:pPr algn="l">
              <a:buClr>
                <a:schemeClr val="tx1"/>
              </a:buClr>
              <a:buSzPct val="101000"/>
            </a:pPr>
            <a:r>
              <a:rPr lang="de-DE" sz="1050" dirty="0">
                <a:solidFill>
                  <a:schemeClr val="tx1">
                    <a:lumMod val="50000"/>
                    <a:lumOff val="50000"/>
                  </a:schemeClr>
                </a:solidFill>
              </a:rPr>
              <a:t>Umschichtung:</a:t>
            </a:r>
          </a:p>
          <a:p>
            <a:pPr algn="l">
              <a:buClr>
                <a:schemeClr val="tx1"/>
              </a:buClr>
              <a:buSzPct val="101000"/>
            </a:pPr>
            <a:r>
              <a:rPr lang="de-DE" sz="1050" dirty="0" err="1">
                <a:solidFill>
                  <a:schemeClr val="tx1">
                    <a:lumMod val="50000"/>
                    <a:lumOff val="50000"/>
                  </a:schemeClr>
                </a:solidFill>
              </a:rPr>
              <a:t>verbl</a:t>
            </a:r>
            <a:r>
              <a:rPr lang="de-DE" sz="1050" dirty="0">
                <a:solidFill>
                  <a:schemeClr val="tx1">
                    <a:lumMod val="50000"/>
                    <a:lumOff val="50000"/>
                  </a:schemeClr>
                </a:solidFill>
              </a:rPr>
              <a:t>. Wert:</a:t>
            </a:r>
          </a:p>
        </p:txBody>
      </p:sp>
      <p:sp>
        <p:nvSpPr>
          <p:cNvPr id="77" name="Rechteck 76">
            <a:extLst>
              <a:ext uri="{FF2B5EF4-FFF2-40B4-BE49-F238E27FC236}">
                <a16:creationId xmlns:a16="http://schemas.microsoft.com/office/drawing/2014/main" id="{54BAE340-CF20-49E4-BA33-13497D9C69DA}"/>
              </a:ext>
            </a:extLst>
          </p:cNvPr>
          <p:cNvSpPr/>
          <p:nvPr/>
        </p:nvSpPr>
        <p:spPr bwMode="auto">
          <a:xfrm>
            <a:off x="551383" y="5059760"/>
            <a:ext cx="2016215" cy="601488"/>
          </a:xfrm>
          <a:prstGeom prst="rect">
            <a:avLst/>
          </a:prstGeom>
          <a:solidFill>
            <a:schemeClr val="bg1">
              <a:lumMod val="95000"/>
              <a:alpha val="60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nSpc>
                <a:spcPct val="150000"/>
              </a:lnSpc>
            </a:pPr>
            <a:r>
              <a:rPr lang="de-DE" sz="1100" dirty="0" err="1">
                <a:solidFill>
                  <a:schemeClr val="tx2"/>
                </a:solidFill>
              </a:rPr>
              <a:t>HANSAeuropa</a:t>
            </a:r>
            <a:r>
              <a:rPr lang="de-DE" sz="1100" dirty="0">
                <a:solidFill>
                  <a:schemeClr val="tx2"/>
                </a:solidFill>
              </a:rPr>
              <a:t> Class I</a:t>
            </a:r>
          </a:p>
        </p:txBody>
      </p:sp>
      <p:sp>
        <p:nvSpPr>
          <p:cNvPr id="90" name="Rechteck 89">
            <a:extLst>
              <a:ext uri="{FF2B5EF4-FFF2-40B4-BE49-F238E27FC236}">
                <a16:creationId xmlns:a16="http://schemas.microsoft.com/office/drawing/2014/main" id="{D0056793-9037-4C81-98B9-60E03D521A4B}"/>
              </a:ext>
            </a:extLst>
          </p:cNvPr>
          <p:cNvSpPr/>
          <p:nvPr/>
        </p:nvSpPr>
        <p:spPr>
          <a:xfrm>
            <a:off x="6957370" y="1332700"/>
            <a:ext cx="5153686" cy="342145"/>
          </a:xfrm>
          <a:prstGeom prst="rect">
            <a:avLst/>
          </a:prstGeom>
        </p:spPr>
        <p:txBody>
          <a:bodyPr wrap="square">
            <a:spAutoFit/>
          </a:bodyPr>
          <a:lstStyle/>
          <a:p>
            <a:pPr algn="l"/>
            <a:r>
              <a:rPr lang="de-DE" dirty="0">
                <a:solidFill>
                  <a:schemeClr val="tx1">
                    <a:lumMod val="50000"/>
                    <a:lumOff val="50000"/>
                  </a:schemeClr>
                </a:solidFill>
              </a:rPr>
              <a:t>(bei einer Ansparzeit ≥ 16 Jahre)</a:t>
            </a:r>
          </a:p>
        </p:txBody>
      </p:sp>
    </p:spTree>
    <p:extLst>
      <p:ext uri="{BB962C8B-B14F-4D97-AF65-F5344CB8AC3E}">
        <p14:creationId xmlns:p14="http://schemas.microsoft.com/office/powerpoint/2010/main" val="12743043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 name="Rechteck 40">
            <a:extLst>
              <a:ext uri="{FF2B5EF4-FFF2-40B4-BE49-F238E27FC236}">
                <a16:creationId xmlns:a16="http://schemas.microsoft.com/office/drawing/2014/main" id="{5E836251-CA74-4231-8964-73A520F78F16}"/>
              </a:ext>
            </a:extLst>
          </p:cNvPr>
          <p:cNvSpPr/>
          <p:nvPr/>
        </p:nvSpPr>
        <p:spPr bwMode="auto">
          <a:xfrm>
            <a:off x="548407" y="1283113"/>
            <a:ext cx="11543050" cy="4882190"/>
          </a:xfrm>
          <a:prstGeom prst="rect">
            <a:avLst/>
          </a:prstGeom>
          <a:solidFill>
            <a:srgbClr val="D4D9DF"/>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r>
              <a:rPr lang="de-DE" sz="2400" b="1" dirty="0">
                <a:solidFill>
                  <a:srgbClr val="415E7C"/>
                </a:solidFill>
                <a:effectLst>
                  <a:outerShdw blurRad="38100" dist="38100" dir="2700000" algn="tl">
                    <a:srgbClr val="000000">
                      <a:alpha val="43137"/>
                    </a:srgbClr>
                  </a:outerShdw>
                </a:effectLst>
              </a:rPr>
              <a:t>Phase 1</a:t>
            </a:r>
          </a:p>
        </p:txBody>
      </p:sp>
      <p:sp>
        <p:nvSpPr>
          <p:cNvPr id="85" name="Rechteck 84">
            <a:extLst>
              <a:ext uri="{FF2B5EF4-FFF2-40B4-BE49-F238E27FC236}">
                <a16:creationId xmlns:a16="http://schemas.microsoft.com/office/drawing/2014/main" id="{814B7717-D715-4689-8A99-2DF5FD94AF63}"/>
              </a:ext>
            </a:extLst>
          </p:cNvPr>
          <p:cNvSpPr/>
          <p:nvPr/>
        </p:nvSpPr>
        <p:spPr bwMode="auto">
          <a:xfrm rot="5400000">
            <a:off x="7500274" y="4057390"/>
            <a:ext cx="289429" cy="2610192"/>
          </a:xfrm>
          <a:prstGeom prst="rect">
            <a:avLst/>
          </a:prstGeom>
          <a:solidFill>
            <a:schemeClr val="bg1">
              <a:lumMod val="95000"/>
              <a:alpha val="6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50" b="0" i="0" u="none" strike="noStrike" cap="none" normalizeH="0" baseline="0" dirty="0">
              <a:ln>
                <a:noFill/>
              </a:ln>
              <a:solidFill>
                <a:schemeClr val="bg1"/>
              </a:solidFill>
              <a:effectLst/>
              <a:latin typeface="Arial" pitchFamily="34" charset="0"/>
              <a:cs typeface="Arial" pitchFamily="34" charset="0"/>
            </a:endParaRPr>
          </a:p>
        </p:txBody>
      </p:sp>
      <p:cxnSp>
        <p:nvCxnSpPr>
          <p:cNvPr id="40" name="Gerader Verbinder 39">
            <a:extLst>
              <a:ext uri="{FF2B5EF4-FFF2-40B4-BE49-F238E27FC236}">
                <a16:creationId xmlns:a16="http://schemas.microsoft.com/office/drawing/2014/main" id="{D9D4D104-D7B6-4834-9C4D-DCE2E2547E43}"/>
              </a:ext>
            </a:extLst>
          </p:cNvPr>
          <p:cNvCxnSpPr>
            <a:cxnSpLocks/>
          </p:cNvCxnSpPr>
          <p:nvPr/>
        </p:nvCxnSpPr>
        <p:spPr bwMode="auto">
          <a:xfrm>
            <a:off x="7607858" y="2348880"/>
            <a:ext cx="0" cy="2628569"/>
          </a:xfrm>
          <a:prstGeom prst="line">
            <a:avLst/>
          </a:prstGeom>
          <a:solidFill>
            <a:schemeClr val="bg1"/>
          </a:solidFill>
          <a:ln w="12700" cap="flat" cmpd="sng" algn="ctr">
            <a:solidFill>
              <a:schemeClr val="bg1">
                <a:lumMod val="50000"/>
              </a:schemeClr>
            </a:solidFill>
            <a:prstDash val="dash"/>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64" name="Rechteck 63">
            <a:extLst>
              <a:ext uri="{FF2B5EF4-FFF2-40B4-BE49-F238E27FC236}">
                <a16:creationId xmlns:a16="http://schemas.microsoft.com/office/drawing/2014/main" id="{E6E9D3D1-09C5-440D-B6D5-74E79F332D31}"/>
              </a:ext>
            </a:extLst>
          </p:cNvPr>
          <p:cNvSpPr/>
          <p:nvPr/>
        </p:nvSpPr>
        <p:spPr bwMode="auto">
          <a:xfrm rot="5400000">
            <a:off x="7452374" y="2123903"/>
            <a:ext cx="385230" cy="2610192"/>
          </a:xfrm>
          <a:prstGeom prst="rect">
            <a:avLst/>
          </a:prstGeom>
          <a:solidFill>
            <a:schemeClr val="bg1">
              <a:lumMod val="95000"/>
              <a:alpha val="6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65" name="Rechteck 64">
            <a:extLst>
              <a:ext uri="{FF2B5EF4-FFF2-40B4-BE49-F238E27FC236}">
                <a16:creationId xmlns:a16="http://schemas.microsoft.com/office/drawing/2014/main" id="{29ADFB5A-381D-4C4B-BF45-1D317FF1C823}"/>
              </a:ext>
            </a:extLst>
          </p:cNvPr>
          <p:cNvSpPr/>
          <p:nvPr/>
        </p:nvSpPr>
        <p:spPr bwMode="auto">
          <a:xfrm rot="5400000">
            <a:off x="9883186" y="3365571"/>
            <a:ext cx="385230" cy="135501"/>
          </a:xfrm>
          <a:prstGeom prst="rect">
            <a:avLst/>
          </a:prstGeom>
          <a:solidFill>
            <a:schemeClr val="bg1">
              <a:lumMod val="95000"/>
              <a:alpha val="6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32" name="Textfeld 31">
            <a:extLst>
              <a:ext uri="{FF2B5EF4-FFF2-40B4-BE49-F238E27FC236}">
                <a16:creationId xmlns:a16="http://schemas.microsoft.com/office/drawing/2014/main" id="{73428B86-3CF1-43BE-A2DE-B3DE903AB50B}"/>
              </a:ext>
            </a:extLst>
          </p:cNvPr>
          <p:cNvSpPr txBox="1"/>
          <p:nvPr/>
        </p:nvSpPr>
        <p:spPr>
          <a:xfrm>
            <a:off x="548407" y="578323"/>
            <a:ext cx="3996444" cy="548967"/>
          </a:xfrm>
          <a:prstGeom prst="rect">
            <a:avLst/>
          </a:prstGeom>
          <a:noFill/>
        </p:spPr>
        <p:txBody>
          <a:bodyPr wrap="square" lIns="0" tIns="0" rIns="0" bIns="0" rtlCol="0">
            <a:noAutofit/>
          </a:bodyPr>
          <a:lstStyle/>
          <a:p>
            <a:pPr algn="l">
              <a:buClr>
                <a:schemeClr val="tx1"/>
              </a:buClr>
              <a:buSzPct val="101000"/>
            </a:pPr>
            <a:r>
              <a:rPr lang="de-DE" sz="3000" b="1" dirty="0">
                <a:solidFill>
                  <a:schemeClr val="tx2"/>
                </a:solidFill>
                <a:effectLst>
                  <a:outerShdw blurRad="38100" dist="38100" dir="2700000" algn="tl">
                    <a:srgbClr val="000000">
                      <a:alpha val="43137"/>
                    </a:srgbClr>
                  </a:outerShdw>
                </a:effectLst>
              </a:rPr>
              <a:t>Ablaufmanagement+</a:t>
            </a:r>
          </a:p>
        </p:txBody>
      </p:sp>
      <p:sp>
        <p:nvSpPr>
          <p:cNvPr id="2" name="Rechteck 1">
            <a:extLst>
              <a:ext uri="{FF2B5EF4-FFF2-40B4-BE49-F238E27FC236}">
                <a16:creationId xmlns:a16="http://schemas.microsoft.com/office/drawing/2014/main" id="{ABF92365-68A9-40C2-B6D0-856F53010023}"/>
              </a:ext>
            </a:extLst>
          </p:cNvPr>
          <p:cNvSpPr/>
          <p:nvPr/>
        </p:nvSpPr>
        <p:spPr bwMode="auto">
          <a:xfrm>
            <a:off x="3575720" y="1757698"/>
            <a:ext cx="8064896" cy="482893"/>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r>
              <a:rPr kumimoji="0" lang="de-DE" sz="2000" b="1"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Zielfonds: </a:t>
            </a:r>
            <a:r>
              <a:rPr kumimoji="0" lang="de-DE" sz="2000" b="1" i="0" u="none" strike="noStrike" cap="none" normalizeH="0" baseline="0" dirty="0" err="1">
                <a:ln>
                  <a:noFill/>
                </a:ln>
                <a:solidFill>
                  <a:schemeClr val="bg1"/>
                </a:solidFill>
                <a:effectLst>
                  <a:outerShdw blurRad="38100" dist="38100" dir="2700000" algn="tl">
                    <a:srgbClr val="000000">
                      <a:alpha val="43137"/>
                    </a:srgbClr>
                  </a:outerShdw>
                </a:effectLst>
                <a:latin typeface="Arial" pitchFamily="34" charset="0"/>
                <a:cs typeface="Arial" pitchFamily="34" charset="0"/>
              </a:rPr>
              <a:t>HANSAaccura</a:t>
            </a:r>
            <a:r>
              <a:rPr lang="de-DE" sz="2000" b="1" dirty="0">
                <a:solidFill>
                  <a:schemeClr val="bg1"/>
                </a:solidFill>
                <a:effectLst>
                  <a:outerShdw blurRad="38100" dist="38100" dir="2700000" algn="tl">
                    <a:srgbClr val="000000">
                      <a:alpha val="43137"/>
                    </a:srgbClr>
                  </a:outerShdw>
                </a:effectLst>
              </a:rPr>
              <a:t> </a:t>
            </a:r>
            <a:endParaRPr kumimoji="0" lang="de-DE" sz="2000" b="1" i="0" u="none" strike="noStrike" cap="none" normalizeH="0" baseline="0" dirty="0">
              <a:ln>
                <a:noFill/>
              </a:ln>
              <a:solidFill>
                <a:schemeClr val="bg1"/>
              </a:solidFill>
              <a:effectLst>
                <a:outerShdw blurRad="38100" dist="38100" dir="2700000" algn="tl">
                  <a:srgbClr val="000000">
                    <a:alpha val="43137"/>
                  </a:srgbClr>
                </a:outerShdw>
              </a:effectLst>
            </a:endParaRPr>
          </a:p>
        </p:txBody>
      </p:sp>
      <p:sp>
        <p:nvSpPr>
          <p:cNvPr id="35" name="Rechteck 34">
            <a:extLst>
              <a:ext uri="{FF2B5EF4-FFF2-40B4-BE49-F238E27FC236}">
                <a16:creationId xmlns:a16="http://schemas.microsoft.com/office/drawing/2014/main" id="{1E95E667-3CC7-4041-9FDC-DACD66E49E11}"/>
              </a:ext>
            </a:extLst>
          </p:cNvPr>
          <p:cNvSpPr/>
          <p:nvPr/>
        </p:nvSpPr>
        <p:spPr bwMode="auto">
          <a:xfrm>
            <a:off x="551384" y="1757698"/>
            <a:ext cx="2016214" cy="482893"/>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r>
              <a:rPr kumimoji="0" lang="de-DE" sz="2000" b="1"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Fondsauswahl</a:t>
            </a:r>
            <a:endParaRPr kumimoji="0" lang="de-DE" sz="2000" b="1" i="0" u="none" strike="noStrike" cap="none" normalizeH="0" baseline="0" dirty="0">
              <a:ln>
                <a:noFill/>
              </a:ln>
              <a:solidFill>
                <a:schemeClr val="bg1"/>
              </a:solidFill>
              <a:effectLst>
                <a:outerShdw blurRad="38100" dist="38100" dir="2700000" algn="tl">
                  <a:srgbClr val="000000">
                    <a:alpha val="43137"/>
                  </a:srgbClr>
                </a:outerShdw>
              </a:effectLst>
            </a:endParaRPr>
          </a:p>
        </p:txBody>
      </p:sp>
      <p:cxnSp>
        <p:nvCxnSpPr>
          <p:cNvPr id="5" name="Gerader Verbinder 4">
            <a:extLst>
              <a:ext uri="{FF2B5EF4-FFF2-40B4-BE49-F238E27FC236}">
                <a16:creationId xmlns:a16="http://schemas.microsoft.com/office/drawing/2014/main" id="{75537EDB-2A43-49D7-BDC6-DBC84B428F4A}"/>
              </a:ext>
            </a:extLst>
          </p:cNvPr>
          <p:cNvCxnSpPr>
            <a:cxnSpLocks/>
          </p:cNvCxnSpPr>
          <p:nvPr/>
        </p:nvCxnSpPr>
        <p:spPr bwMode="auto">
          <a:xfrm>
            <a:off x="3503092" y="2348880"/>
            <a:ext cx="0" cy="2628569"/>
          </a:xfrm>
          <a:prstGeom prst="line">
            <a:avLst/>
          </a:prstGeom>
          <a:solidFill>
            <a:schemeClr val="bg1"/>
          </a:solidFill>
          <a:ln w="12700" cap="flat" cmpd="sng" algn="ctr">
            <a:solidFill>
              <a:schemeClr val="bg1">
                <a:lumMod val="50000"/>
              </a:schemeClr>
            </a:solidFill>
            <a:prstDash val="dash"/>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6" name="Gerader Verbinder 35">
            <a:extLst>
              <a:ext uri="{FF2B5EF4-FFF2-40B4-BE49-F238E27FC236}">
                <a16:creationId xmlns:a16="http://schemas.microsoft.com/office/drawing/2014/main" id="{90F3B5AF-C05A-42E8-A746-F87695D15CE9}"/>
              </a:ext>
            </a:extLst>
          </p:cNvPr>
          <p:cNvCxnSpPr>
            <a:cxnSpLocks/>
          </p:cNvCxnSpPr>
          <p:nvPr/>
        </p:nvCxnSpPr>
        <p:spPr bwMode="auto">
          <a:xfrm>
            <a:off x="11712624" y="2348880"/>
            <a:ext cx="0" cy="2628569"/>
          </a:xfrm>
          <a:prstGeom prst="line">
            <a:avLst/>
          </a:prstGeom>
          <a:solidFill>
            <a:schemeClr val="bg1"/>
          </a:solidFill>
          <a:ln w="12700" cap="flat" cmpd="sng" algn="ctr">
            <a:solidFill>
              <a:schemeClr val="bg1">
                <a:lumMod val="50000"/>
              </a:schemeClr>
            </a:solidFill>
            <a:prstDash val="dash"/>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51" name="Textfeld 50">
            <a:extLst>
              <a:ext uri="{FF2B5EF4-FFF2-40B4-BE49-F238E27FC236}">
                <a16:creationId xmlns:a16="http://schemas.microsoft.com/office/drawing/2014/main" id="{E2AB255F-2C0D-42AF-9AE8-C39D0DD2BA04}"/>
              </a:ext>
            </a:extLst>
          </p:cNvPr>
          <p:cNvSpPr txBox="1"/>
          <p:nvPr/>
        </p:nvSpPr>
        <p:spPr>
          <a:xfrm>
            <a:off x="4772471" y="4116470"/>
            <a:ext cx="1641906" cy="426558"/>
          </a:xfrm>
          <a:prstGeom prst="rect">
            <a:avLst/>
          </a:prstGeom>
          <a:noFill/>
        </p:spPr>
        <p:txBody>
          <a:bodyPr wrap="square" lIns="0" tIns="0" rIns="0" bIns="0" rtlCol="0" anchor="ctr">
            <a:noAutofit/>
          </a:bodyPr>
          <a:lstStyle/>
          <a:p>
            <a:pPr>
              <a:lnSpc>
                <a:spcPct val="100000"/>
              </a:lnSpc>
              <a:buClr>
                <a:schemeClr val="tx1"/>
              </a:buClr>
              <a:buSzPct val="101000"/>
            </a:pPr>
            <a:r>
              <a:rPr lang="de-DE" sz="1200" dirty="0">
                <a:solidFill>
                  <a:schemeClr val="tx2"/>
                </a:solidFill>
              </a:rPr>
              <a:t>1. Umschichtung</a:t>
            </a:r>
          </a:p>
        </p:txBody>
      </p:sp>
      <p:sp>
        <p:nvSpPr>
          <p:cNvPr id="52" name="Textfeld 51">
            <a:extLst>
              <a:ext uri="{FF2B5EF4-FFF2-40B4-BE49-F238E27FC236}">
                <a16:creationId xmlns:a16="http://schemas.microsoft.com/office/drawing/2014/main" id="{1A36DC18-100C-416E-B5D7-D60FE2BE9076}"/>
              </a:ext>
            </a:extLst>
          </p:cNvPr>
          <p:cNvSpPr txBox="1"/>
          <p:nvPr/>
        </p:nvSpPr>
        <p:spPr>
          <a:xfrm>
            <a:off x="8877237" y="4116470"/>
            <a:ext cx="1641906" cy="426558"/>
          </a:xfrm>
          <a:prstGeom prst="rect">
            <a:avLst/>
          </a:prstGeom>
          <a:noFill/>
        </p:spPr>
        <p:txBody>
          <a:bodyPr wrap="square" lIns="0" tIns="0" rIns="0" bIns="0" rtlCol="0" anchor="ctr">
            <a:noAutofit/>
          </a:bodyPr>
          <a:lstStyle/>
          <a:p>
            <a:pPr>
              <a:lnSpc>
                <a:spcPct val="100000"/>
              </a:lnSpc>
              <a:buClr>
                <a:schemeClr val="tx1"/>
              </a:buClr>
              <a:buSzPct val="101000"/>
            </a:pPr>
            <a:r>
              <a:rPr lang="de-DE" sz="1200" dirty="0">
                <a:solidFill>
                  <a:schemeClr val="tx2"/>
                </a:solidFill>
              </a:rPr>
              <a:t>2. Umschichtung</a:t>
            </a:r>
          </a:p>
        </p:txBody>
      </p:sp>
      <p:sp>
        <p:nvSpPr>
          <p:cNvPr id="7" name="Trapezoid 6">
            <a:extLst>
              <a:ext uri="{FF2B5EF4-FFF2-40B4-BE49-F238E27FC236}">
                <a16:creationId xmlns:a16="http://schemas.microsoft.com/office/drawing/2014/main" id="{8E8A97E5-ACAE-43E5-A1A8-BF1DC20FF61D}"/>
              </a:ext>
            </a:extLst>
          </p:cNvPr>
          <p:cNvSpPr/>
          <p:nvPr/>
        </p:nvSpPr>
        <p:spPr bwMode="auto">
          <a:xfrm rot="5400000">
            <a:off x="3085756" y="2274212"/>
            <a:ext cx="1239764" cy="2276081"/>
          </a:xfrm>
          <a:prstGeom prst="trapezoid">
            <a:avLst>
              <a:gd name="adj" fmla="val 30342"/>
            </a:avLst>
          </a:prstGeom>
          <a:solidFill>
            <a:schemeClr val="bg1">
              <a:lumMod val="95000"/>
              <a:alpha val="6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57" name="Rechteck 56">
            <a:extLst>
              <a:ext uri="{FF2B5EF4-FFF2-40B4-BE49-F238E27FC236}">
                <a16:creationId xmlns:a16="http://schemas.microsoft.com/office/drawing/2014/main" id="{C48F55DB-6D23-435D-ABA0-A228F3AA2B25}"/>
              </a:ext>
            </a:extLst>
          </p:cNvPr>
          <p:cNvSpPr/>
          <p:nvPr/>
        </p:nvSpPr>
        <p:spPr bwMode="auto">
          <a:xfrm>
            <a:off x="551384" y="2792371"/>
            <a:ext cx="2016215" cy="1239763"/>
          </a:xfrm>
          <a:prstGeom prst="rect">
            <a:avLst/>
          </a:prstGeom>
          <a:solidFill>
            <a:schemeClr val="bg1">
              <a:lumMod val="95000"/>
              <a:alpha val="60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nSpc>
                <a:spcPct val="150000"/>
              </a:lnSpc>
            </a:pPr>
            <a:r>
              <a:rPr lang="de-DE" sz="1800" dirty="0">
                <a:solidFill>
                  <a:schemeClr val="tx2"/>
                </a:solidFill>
              </a:rPr>
              <a:t>Fonds 1</a:t>
            </a:r>
          </a:p>
          <a:p>
            <a:pPr>
              <a:lnSpc>
                <a:spcPct val="150000"/>
              </a:lnSpc>
            </a:pPr>
            <a:r>
              <a:rPr lang="de-DE" sz="1800" dirty="0">
                <a:solidFill>
                  <a:schemeClr val="tx2"/>
                </a:solidFill>
              </a:rPr>
              <a:t>Fonds 2</a:t>
            </a:r>
          </a:p>
          <a:p>
            <a:pPr>
              <a:lnSpc>
                <a:spcPct val="150000"/>
              </a:lnSpc>
            </a:pPr>
            <a:r>
              <a:rPr lang="de-DE" sz="1800" dirty="0">
                <a:solidFill>
                  <a:schemeClr val="tx2"/>
                </a:solidFill>
              </a:rPr>
              <a:t>Fonds 3</a:t>
            </a:r>
          </a:p>
        </p:txBody>
      </p:sp>
      <p:sp>
        <p:nvSpPr>
          <p:cNvPr id="59" name="Rechteck 58">
            <a:extLst>
              <a:ext uri="{FF2B5EF4-FFF2-40B4-BE49-F238E27FC236}">
                <a16:creationId xmlns:a16="http://schemas.microsoft.com/office/drawing/2014/main" id="{20366570-BCA3-4A2F-BDD9-DCC0C2F650D2}"/>
              </a:ext>
            </a:extLst>
          </p:cNvPr>
          <p:cNvSpPr/>
          <p:nvPr/>
        </p:nvSpPr>
        <p:spPr bwMode="auto">
          <a:xfrm>
            <a:off x="4843682" y="2847617"/>
            <a:ext cx="1496211" cy="1184517"/>
          </a:xfrm>
          <a:prstGeom prst="rect">
            <a:avLst/>
          </a:prstGeom>
          <a:solidFill>
            <a:schemeClr val="bg1">
              <a:lumMod val="95000"/>
              <a:alpha val="60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de-DE" sz="1200" dirty="0">
                <a:solidFill>
                  <a:schemeClr val="tx2"/>
                </a:solidFill>
              </a:rPr>
              <a:t>je </a:t>
            </a:r>
            <a:r>
              <a:rPr lang="de-DE" sz="1800" b="1" dirty="0">
                <a:solidFill>
                  <a:schemeClr val="tx2"/>
                </a:solidFill>
              </a:rPr>
              <a:t>50 %</a:t>
            </a:r>
            <a:r>
              <a:rPr lang="de-DE" sz="1200" b="1" dirty="0">
                <a:solidFill>
                  <a:schemeClr val="tx2"/>
                </a:solidFill>
              </a:rPr>
              <a:t> </a:t>
            </a:r>
          </a:p>
          <a:p>
            <a:r>
              <a:rPr lang="de-DE" sz="1200" dirty="0">
                <a:solidFill>
                  <a:schemeClr val="tx2"/>
                </a:solidFill>
              </a:rPr>
              <a:t>des aktuellen Wertes der Fondsanteile</a:t>
            </a:r>
          </a:p>
        </p:txBody>
      </p:sp>
      <p:sp>
        <p:nvSpPr>
          <p:cNvPr id="60" name="Rechteck 59">
            <a:extLst>
              <a:ext uri="{FF2B5EF4-FFF2-40B4-BE49-F238E27FC236}">
                <a16:creationId xmlns:a16="http://schemas.microsoft.com/office/drawing/2014/main" id="{C2434E9E-0B9F-4EA1-B836-25063E1AA38D}"/>
              </a:ext>
            </a:extLst>
          </p:cNvPr>
          <p:cNvSpPr/>
          <p:nvPr/>
        </p:nvSpPr>
        <p:spPr bwMode="auto">
          <a:xfrm>
            <a:off x="8950085" y="2847617"/>
            <a:ext cx="1496211" cy="1184517"/>
          </a:xfrm>
          <a:prstGeom prst="rect">
            <a:avLst/>
          </a:prstGeom>
          <a:solidFill>
            <a:schemeClr val="bg1">
              <a:lumMod val="95000"/>
              <a:alpha val="60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de-DE" sz="1200" dirty="0">
                <a:solidFill>
                  <a:schemeClr val="tx2"/>
                </a:solidFill>
              </a:rPr>
              <a:t>je </a:t>
            </a:r>
            <a:r>
              <a:rPr lang="de-DE" sz="1800" b="1" dirty="0">
                <a:solidFill>
                  <a:schemeClr val="tx2"/>
                </a:solidFill>
              </a:rPr>
              <a:t>100 %</a:t>
            </a:r>
            <a:r>
              <a:rPr lang="de-DE" sz="1200" dirty="0">
                <a:solidFill>
                  <a:schemeClr val="tx2"/>
                </a:solidFill>
              </a:rPr>
              <a:t> </a:t>
            </a:r>
          </a:p>
          <a:p>
            <a:r>
              <a:rPr lang="de-DE" sz="1200" dirty="0">
                <a:solidFill>
                  <a:schemeClr val="tx2"/>
                </a:solidFill>
              </a:rPr>
              <a:t>des aktuellen Wertes der Fondsanteile</a:t>
            </a:r>
          </a:p>
        </p:txBody>
      </p:sp>
      <p:sp>
        <p:nvSpPr>
          <p:cNvPr id="79" name="Rechteck 78">
            <a:extLst>
              <a:ext uri="{FF2B5EF4-FFF2-40B4-BE49-F238E27FC236}">
                <a16:creationId xmlns:a16="http://schemas.microsoft.com/office/drawing/2014/main" id="{C2FF25A4-C3B2-4678-86EB-43705E6BC075}"/>
              </a:ext>
            </a:extLst>
          </p:cNvPr>
          <p:cNvSpPr/>
          <p:nvPr/>
        </p:nvSpPr>
        <p:spPr bwMode="auto">
          <a:xfrm>
            <a:off x="4843682" y="5046797"/>
            <a:ext cx="1496211" cy="600792"/>
          </a:xfrm>
          <a:prstGeom prst="rect">
            <a:avLst/>
          </a:prstGeom>
          <a:solidFill>
            <a:schemeClr val="bg1">
              <a:lumMod val="95000"/>
              <a:alpha val="60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91440" tIns="45720" rIns="540000" bIns="45720" numCol="1" spcCol="0" rtlCol="0" fromWordArt="0" anchor="ctr" anchorCtr="0" forceAA="0" compatLnSpc="1">
            <a:prstTxWarp prst="textNoShape">
              <a:avLst/>
            </a:prstTxWarp>
            <a:noAutofit/>
          </a:bodyPr>
          <a:lstStyle/>
          <a:p>
            <a:pPr algn="r"/>
            <a:r>
              <a:rPr lang="de-DE" sz="1050" dirty="0">
                <a:solidFill>
                  <a:schemeClr val="tx2"/>
                </a:solidFill>
              </a:rPr>
              <a:t>10.000 €</a:t>
            </a:r>
          </a:p>
          <a:p>
            <a:pPr algn="r"/>
            <a:r>
              <a:rPr lang="de-DE" sz="1050" b="1" dirty="0">
                <a:solidFill>
                  <a:schemeClr val="tx2"/>
                </a:solidFill>
              </a:rPr>
              <a:t>5.000 €</a:t>
            </a:r>
          </a:p>
          <a:p>
            <a:pPr algn="r"/>
            <a:r>
              <a:rPr lang="de-DE" sz="1050" dirty="0">
                <a:solidFill>
                  <a:schemeClr val="tx2"/>
                </a:solidFill>
              </a:rPr>
              <a:t>5.000 €</a:t>
            </a:r>
          </a:p>
        </p:txBody>
      </p:sp>
      <p:sp>
        <p:nvSpPr>
          <p:cNvPr id="81" name="Rechteck 80">
            <a:extLst>
              <a:ext uri="{FF2B5EF4-FFF2-40B4-BE49-F238E27FC236}">
                <a16:creationId xmlns:a16="http://schemas.microsoft.com/office/drawing/2014/main" id="{D6477894-2269-4440-8D70-04B27B7F5C8D}"/>
              </a:ext>
            </a:extLst>
          </p:cNvPr>
          <p:cNvSpPr/>
          <p:nvPr/>
        </p:nvSpPr>
        <p:spPr bwMode="auto">
          <a:xfrm>
            <a:off x="8950085" y="5046797"/>
            <a:ext cx="1496211" cy="600792"/>
          </a:xfrm>
          <a:prstGeom prst="rect">
            <a:avLst/>
          </a:prstGeom>
          <a:solidFill>
            <a:schemeClr val="bg1">
              <a:lumMod val="95000"/>
              <a:alpha val="60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91440" tIns="45720" rIns="540000" bIns="45720" numCol="1" spcCol="0" rtlCol="0" fromWordArt="0" anchor="ctr" anchorCtr="0" forceAA="0" compatLnSpc="1">
            <a:prstTxWarp prst="textNoShape">
              <a:avLst/>
            </a:prstTxWarp>
            <a:noAutofit/>
          </a:bodyPr>
          <a:lstStyle/>
          <a:p>
            <a:pPr algn="r"/>
            <a:r>
              <a:rPr lang="de-DE" sz="1050" dirty="0">
                <a:solidFill>
                  <a:schemeClr val="tx2"/>
                </a:solidFill>
              </a:rPr>
              <a:t>5.000 €</a:t>
            </a:r>
          </a:p>
          <a:p>
            <a:pPr algn="r"/>
            <a:r>
              <a:rPr lang="de-DE" sz="1050" b="1" dirty="0">
                <a:solidFill>
                  <a:schemeClr val="tx2"/>
                </a:solidFill>
              </a:rPr>
              <a:t>5.000 €</a:t>
            </a:r>
          </a:p>
          <a:p>
            <a:pPr algn="r"/>
            <a:r>
              <a:rPr lang="de-DE" sz="1050" dirty="0">
                <a:solidFill>
                  <a:schemeClr val="tx2"/>
                </a:solidFill>
              </a:rPr>
              <a:t>0 €</a:t>
            </a:r>
          </a:p>
        </p:txBody>
      </p:sp>
      <p:sp>
        <p:nvSpPr>
          <p:cNvPr id="88" name="Trapezoid 87">
            <a:extLst>
              <a:ext uri="{FF2B5EF4-FFF2-40B4-BE49-F238E27FC236}">
                <a16:creationId xmlns:a16="http://schemas.microsoft.com/office/drawing/2014/main" id="{F2C38961-0164-4D00-B7A9-987F86BC1B76}"/>
              </a:ext>
            </a:extLst>
          </p:cNvPr>
          <p:cNvSpPr/>
          <p:nvPr/>
        </p:nvSpPr>
        <p:spPr bwMode="auto">
          <a:xfrm rot="5400000">
            <a:off x="3431003" y="4222074"/>
            <a:ext cx="530612" cy="2276082"/>
          </a:xfrm>
          <a:prstGeom prst="trapezoid">
            <a:avLst>
              <a:gd name="adj" fmla="val 15201"/>
            </a:avLst>
          </a:prstGeom>
          <a:solidFill>
            <a:schemeClr val="bg1">
              <a:lumMod val="95000"/>
              <a:alpha val="6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83" name="Textfeld 82">
            <a:extLst>
              <a:ext uri="{FF2B5EF4-FFF2-40B4-BE49-F238E27FC236}">
                <a16:creationId xmlns:a16="http://schemas.microsoft.com/office/drawing/2014/main" id="{22E118D8-41B8-46C4-BDBA-D739A21F028D}"/>
              </a:ext>
            </a:extLst>
          </p:cNvPr>
          <p:cNvSpPr txBox="1"/>
          <p:nvPr/>
        </p:nvSpPr>
        <p:spPr>
          <a:xfrm>
            <a:off x="2664579" y="5046797"/>
            <a:ext cx="935492" cy="623920"/>
          </a:xfrm>
          <a:prstGeom prst="rect">
            <a:avLst/>
          </a:prstGeom>
          <a:noFill/>
        </p:spPr>
        <p:txBody>
          <a:bodyPr wrap="square" lIns="0" tIns="0" rIns="0" bIns="0" rtlCol="0" anchor="ctr">
            <a:noAutofit/>
          </a:bodyPr>
          <a:lstStyle/>
          <a:p>
            <a:pPr algn="l">
              <a:buClr>
                <a:schemeClr val="tx1"/>
              </a:buClr>
              <a:buSzPct val="101000"/>
            </a:pPr>
            <a:r>
              <a:rPr lang="de-DE" sz="1050" dirty="0">
                <a:solidFill>
                  <a:schemeClr val="tx1">
                    <a:lumMod val="50000"/>
                    <a:lumOff val="50000"/>
                  </a:schemeClr>
                </a:solidFill>
              </a:rPr>
              <a:t>akt. Wert:</a:t>
            </a:r>
          </a:p>
          <a:p>
            <a:pPr algn="l">
              <a:buClr>
                <a:schemeClr val="tx1"/>
              </a:buClr>
              <a:buSzPct val="101000"/>
            </a:pPr>
            <a:r>
              <a:rPr lang="de-DE" sz="1050" dirty="0">
                <a:solidFill>
                  <a:schemeClr val="tx1">
                    <a:lumMod val="50000"/>
                    <a:lumOff val="50000"/>
                  </a:schemeClr>
                </a:solidFill>
              </a:rPr>
              <a:t>Umschichtung:</a:t>
            </a:r>
          </a:p>
          <a:p>
            <a:pPr algn="l">
              <a:buClr>
                <a:schemeClr val="tx1"/>
              </a:buClr>
              <a:buSzPct val="101000"/>
            </a:pPr>
            <a:r>
              <a:rPr lang="de-DE" sz="1050" dirty="0" err="1">
                <a:solidFill>
                  <a:schemeClr val="tx1">
                    <a:lumMod val="50000"/>
                    <a:lumOff val="50000"/>
                  </a:schemeClr>
                </a:solidFill>
              </a:rPr>
              <a:t>verbl</a:t>
            </a:r>
            <a:r>
              <a:rPr lang="de-DE" sz="1050" dirty="0">
                <a:solidFill>
                  <a:schemeClr val="tx1">
                    <a:lumMod val="50000"/>
                    <a:lumOff val="50000"/>
                  </a:schemeClr>
                </a:solidFill>
              </a:rPr>
              <a:t>. Wert:</a:t>
            </a:r>
          </a:p>
        </p:txBody>
      </p:sp>
      <p:sp>
        <p:nvSpPr>
          <p:cNvPr id="77" name="Rechteck 76">
            <a:extLst>
              <a:ext uri="{FF2B5EF4-FFF2-40B4-BE49-F238E27FC236}">
                <a16:creationId xmlns:a16="http://schemas.microsoft.com/office/drawing/2014/main" id="{54BAE340-CF20-49E4-BA33-13497D9C69DA}"/>
              </a:ext>
            </a:extLst>
          </p:cNvPr>
          <p:cNvSpPr/>
          <p:nvPr/>
        </p:nvSpPr>
        <p:spPr bwMode="auto">
          <a:xfrm>
            <a:off x="551383" y="5059760"/>
            <a:ext cx="2016215" cy="601488"/>
          </a:xfrm>
          <a:prstGeom prst="rect">
            <a:avLst/>
          </a:prstGeom>
          <a:solidFill>
            <a:schemeClr val="bg1">
              <a:lumMod val="95000"/>
              <a:alpha val="60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nSpc>
                <a:spcPct val="150000"/>
              </a:lnSpc>
            </a:pPr>
            <a:r>
              <a:rPr lang="de-DE" sz="1100" dirty="0" err="1">
                <a:solidFill>
                  <a:schemeClr val="tx2"/>
                </a:solidFill>
              </a:rPr>
              <a:t>HANSAeuropa</a:t>
            </a:r>
            <a:r>
              <a:rPr lang="de-DE" sz="1100" dirty="0">
                <a:solidFill>
                  <a:schemeClr val="tx2"/>
                </a:solidFill>
              </a:rPr>
              <a:t> Class I</a:t>
            </a:r>
          </a:p>
        </p:txBody>
      </p:sp>
      <p:sp>
        <p:nvSpPr>
          <p:cNvPr id="3" name="Rechteck 2">
            <a:extLst>
              <a:ext uri="{FF2B5EF4-FFF2-40B4-BE49-F238E27FC236}">
                <a16:creationId xmlns:a16="http://schemas.microsoft.com/office/drawing/2014/main" id="{B3CE72F0-C4B1-4800-BFF9-15E65E26C133}"/>
              </a:ext>
            </a:extLst>
          </p:cNvPr>
          <p:cNvSpPr/>
          <p:nvPr/>
        </p:nvSpPr>
        <p:spPr>
          <a:xfrm>
            <a:off x="6972982" y="1373385"/>
            <a:ext cx="5195447" cy="342145"/>
          </a:xfrm>
          <a:prstGeom prst="rect">
            <a:avLst/>
          </a:prstGeom>
        </p:spPr>
        <p:txBody>
          <a:bodyPr wrap="square">
            <a:spAutoFit/>
          </a:bodyPr>
          <a:lstStyle/>
          <a:p>
            <a:pPr algn="l"/>
            <a:r>
              <a:rPr lang="de-DE" dirty="0">
                <a:solidFill>
                  <a:schemeClr val="tx1">
                    <a:lumMod val="50000"/>
                    <a:lumOff val="50000"/>
                  </a:schemeClr>
                </a:solidFill>
              </a:rPr>
              <a:t>(bei einer Ansparzeit ≥ 10 Jahren &lt; 16 Jahre)</a:t>
            </a:r>
          </a:p>
        </p:txBody>
      </p:sp>
    </p:spTree>
    <p:extLst>
      <p:ext uri="{BB962C8B-B14F-4D97-AF65-F5344CB8AC3E}">
        <p14:creationId xmlns:p14="http://schemas.microsoft.com/office/powerpoint/2010/main" val="13629480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
          <p:cNvSpPr txBox="1">
            <a:spLocks/>
          </p:cNvSpPr>
          <p:nvPr/>
        </p:nvSpPr>
        <p:spPr bwMode="gray">
          <a:xfrm>
            <a:off x="407368" y="692696"/>
            <a:ext cx="8374673" cy="10080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defRPr sz="2800" b="1" kern="1200">
                <a:solidFill>
                  <a:schemeClr val="accent1"/>
                </a:solidFill>
                <a:latin typeface="+mj-lt"/>
                <a:ea typeface="+mj-ea"/>
                <a:cs typeface="+mj-cs"/>
              </a:defRPr>
            </a:lvl1pPr>
            <a:lvl2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2pPr>
            <a:lvl3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3pPr>
            <a:lvl4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4pPr>
            <a:lvl5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5pPr>
            <a:lvl6pPr marL="422041"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6pPr>
            <a:lvl7pPr marL="844083"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7pPr>
            <a:lvl8pPr marL="1266124"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8pPr>
            <a:lvl9pPr marL="1688165"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9pPr>
          </a:lstStyle>
          <a:p>
            <a:r>
              <a:rPr lang="de-DE" sz="2400" dirty="0">
                <a:solidFill>
                  <a:srgbClr val="003399"/>
                </a:solidFill>
              </a:rPr>
              <a:t>SIGNAL IDUNA Global Garant </a:t>
            </a:r>
            <a:r>
              <a:rPr lang="de-DE" sz="2400" dirty="0" err="1">
                <a:solidFill>
                  <a:srgbClr val="003399"/>
                </a:solidFill>
              </a:rPr>
              <a:t>Invest</a:t>
            </a:r>
            <a:r>
              <a:rPr lang="de-DE" sz="2400" dirty="0">
                <a:solidFill>
                  <a:srgbClr val="003399"/>
                </a:solidFill>
              </a:rPr>
              <a:t> - SIGGI</a:t>
            </a:r>
          </a:p>
        </p:txBody>
      </p:sp>
      <p:sp>
        <p:nvSpPr>
          <p:cNvPr id="12" name="Inhaltsplatzhalter 2"/>
          <p:cNvSpPr txBox="1">
            <a:spLocks/>
          </p:cNvSpPr>
          <p:nvPr/>
        </p:nvSpPr>
        <p:spPr bwMode="gray">
          <a:xfrm>
            <a:off x="407368" y="1196727"/>
            <a:ext cx="8374673" cy="4788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spcBef>
                <a:spcPct val="20000"/>
              </a:spcBef>
              <a:spcAft>
                <a:spcPct val="0"/>
              </a:spcAft>
              <a:defRPr sz="2000" kern="12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anose="05000000000000000000" pitchFamily="2" charset="2"/>
              <a:buChar char="§"/>
              <a:defRPr sz="2000" kern="1200">
                <a:solidFill>
                  <a:schemeClr val="tx1"/>
                </a:solidFill>
                <a:latin typeface="+mn-lt"/>
                <a:ea typeface="+mn-ea"/>
                <a:cs typeface="+mn-cs"/>
              </a:defRPr>
            </a:lvl2pPr>
            <a:lvl3pPr marL="331185" indent="-164127" algn="l" rtl="0" eaLnBrk="1" fontAlgn="base" hangingPunct="1">
              <a:spcBef>
                <a:spcPct val="20000"/>
              </a:spcBef>
              <a:spcAft>
                <a:spcPct val="0"/>
              </a:spcAft>
              <a:buSzPct val="80000"/>
              <a:buFont typeface="Wingdings" panose="05000000000000000000" pitchFamily="2" charset="2"/>
              <a:buChar char="§"/>
              <a:defRPr kern="1200">
                <a:solidFill>
                  <a:schemeClr val="tx1"/>
                </a:solidFill>
                <a:latin typeface="+mn-lt"/>
                <a:ea typeface="+mn-ea"/>
                <a:cs typeface="+mn-cs"/>
              </a:defRPr>
            </a:lvl3pPr>
            <a:lvl4pPr marL="496778" indent="-164127" algn="l" rtl="0" eaLnBrk="1" fontAlgn="base" hangingPunct="1">
              <a:spcBef>
                <a:spcPct val="20000"/>
              </a:spcBef>
              <a:spcAft>
                <a:spcPct val="0"/>
              </a:spcAft>
              <a:buSzPct val="80000"/>
              <a:buFont typeface="Wingdings" panose="05000000000000000000" pitchFamily="2" charset="2"/>
              <a:buChar char="§"/>
              <a:defRPr sz="1600" kern="1200">
                <a:solidFill>
                  <a:schemeClr val="tx1"/>
                </a:solidFill>
                <a:latin typeface="+mn-lt"/>
                <a:ea typeface="+mn-ea"/>
                <a:cs typeface="+mn-cs"/>
              </a:defRPr>
            </a:lvl4pPr>
            <a:lvl5pPr marL="662370" indent="-164127" algn="l" rtl="0" eaLnBrk="1" fontAlgn="base" hangingPunct="1">
              <a:spcBef>
                <a:spcPct val="20000"/>
              </a:spcBef>
              <a:spcAft>
                <a:spcPct val="0"/>
              </a:spcAft>
              <a:buSzPct val="80000"/>
              <a:buFont typeface="Wingdings" panose="05000000000000000000" pitchFamily="2" charset="2"/>
              <a:buChar char="§"/>
              <a:defRPr sz="1600"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lvl="1" indent="0">
              <a:buNone/>
            </a:pPr>
            <a:r>
              <a:rPr lang="de-DE" b="1" dirty="0">
                <a:solidFill>
                  <a:schemeClr val="tx2"/>
                </a:solidFill>
              </a:rPr>
              <a:t>Bis heute ein ultramodernes LV-Produkt</a:t>
            </a:r>
          </a:p>
        </p:txBody>
      </p:sp>
      <p:sp>
        <p:nvSpPr>
          <p:cNvPr id="2" name="Rechteck 1">
            <a:extLst>
              <a:ext uri="{FF2B5EF4-FFF2-40B4-BE49-F238E27FC236}">
                <a16:creationId xmlns:a16="http://schemas.microsoft.com/office/drawing/2014/main" id="{AC65B5DE-BEC5-4ADA-9D7B-7933565B2997}"/>
              </a:ext>
            </a:extLst>
          </p:cNvPr>
          <p:cNvSpPr/>
          <p:nvPr/>
        </p:nvSpPr>
        <p:spPr bwMode="auto">
          <a:xfrm>
            <a:off x="1547902" y="2378892"/>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9" name="Rechteck 8">
            <a:extLst>
              <a:ext uri="{FF2B5EF4-FFF2-40B4-BE49-F238E27FC236}">
                <a16:creationId xmlns:a16="http://schemas.microsoft.com/office/drawing/2014/main" id="{4FC4E70B-BAFC-4D04-9258-CDFDA5B5E6C9}"/>
              </a:ext>
            </a:extLst>
          </p:cNvPr>
          <p:cNvSpPr/>
          <p:nvPr/>
        </p:nvSpPr>
        <p:spPr bwMode="auto">
          <a:xfrm>
            <a:off x="1547902" y="3611025"/>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0" name="Rechteck 9">
            <a:extLst>
              <a:ext uri="{FF2B5EF4-FFF2-40B4-BE49-F238E27FC236}">
                <a16:creationId xmlns:a16="http://schemas.microsoft.com/office/drawing/2014/main" id="{3FD2B77B-9F34-4A95-B113-B567D373E165}"/>
              </a:ext>
            </a:extLst>
          </p:cNvPr>
          <p:cNvSpPr/>
          <p:nvPr/>
        </p:nvSpPr>
        <p:spPr bwMode="auto">
          <a:xfrm>
            <a:off x="6102606" y="2403199"/>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3" name="Rechteck 12">
            <a:extLst>
              <a:ext uri="{FF2B5EF4-FFF2-40B4-BE49-F238E27FC236}">
                <a16:creationId xmlns:a16="http://schemas.microsoft.com/office/drawing/2014/main" id="{3CD8CF75-3B93-4D12-9F26-DFCD20AFD344}"/>
              </a:ext>
            </a:extLst>
          </p:cNvPr>
          <p:cNvSpPr/>
          <p:nvPr/>
        </p:nvSpPr>
        <p:spPr bwMode="auto">
          <a:xfrm>
            <a:off x="6110850" y="3611025"/>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3" name="Kreuz 2">
            <a:extLst>
              <a:ext uri="{FF2B5EF4-FFF2-40B4-BE49-F238E27FC236}">
                <a16:creationId xmlns:a16="http://schemas.microsoft.com/office/drawing/2014/main" id="{1083E84E-D2CF-4C7F-8757-C07C01A30507}"/>
              </a:ext>
            </a:extLst>
          </p:cNvPr>
          <p:cNvSpPr/>
          <p:nvPr/>
        </p:nvSpPr>
        <p:spPr bwMode="auto">
          <a:xfrm>
            <a:off x="5337422" y="2962928"/>
            <a:ext cx="1296144" cy="1152128"/>
          </a:xfrm>
          <a:prstGeom prst="plus">
            <a:avLst>
              <a:gd name="adj" fmla="val 39827"/>
            </a:avLst>
          </a:prstGeom>
          <a:solidFill>
            <a:schemeClr val="bg1"/>
          </a:solidFill>
          <a:ln w="57150" cap="flat" cmpd="sng" algn="ctr">
            <a:solidFill>
              <a:schemeClr val="bg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4" name="Kreuz 13">
            <a:extLst>
              <a:ext uri="{FF2B5EF4-FFF2-40B4-BE49-F238E27FC236}">
                <a16:creationId xmlns:a16="http://schemas.microsoft.com/office/drawing/2014/main" id="{303C055F-FBF0-45C9-AC55-99061CA311DE}"/>
              </a:ext>
            </a:extLst>
          </p:cNvPr>
          <p:cNvSpPr/>
          <p:nvPr/>
        </p:nvSpPr>
        <p:spPr bwMode="auto">
          <a:xfrm>
            <a:off x="5420821" y="3055821"/>
            <a:ext cx="1129346" cy="1008062"/>
          </a:xfrm>
          <a:prstGeom prst="plus">
            <a:avLst>
              <a:gd name="adj" fmla="val 42332"/>
            </a:avLst>
          </a:prstGeom>
          <a:solidFill>
            <a:schemeClr val="bg1"/>
          </a:solidFill>
          <a:ln w="57150" cap="flat" cmpd="sng" algn="ctr">
            <a:solidFill>
              <a:schemeClr val="bg1"/>
            </a:solidFill>
            <a:prstDash val="solid"/>
            <a:round/>
            <a:headEnd type="none" w="med" len="med"/>
            <a:tailEnd type="none" w="med" len="med"/>
          </a:ln>
          <a:effectLst>
            <a:glow rad="139700">
              <a:schemeClr val="accent1">
                <a:satMod val="175000"/>
                <a:alpha val="40000"/>
              </a:schemeClr>
            </a:glo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5" name="Kreuz 14">
            <a:extLst>
              <a:ext uri="{FF2B5EF4-FFF2-40B4-BE49-F238E27FC236}">
                <a16:creationId xmlns:a16="http://schemas.microsoft.com/office/drawing/2014/main" id="{1EDBDEBC-DA1C-441B-BB0A-8F8D828CC85D}"/>
              </a:ext>
            </a:extLst>
          </p:cNvPr>
          <p:cNvSpPr/>
          <p:nvPr/>
        </p:nvSpPr>
        <p:spPr bwMode="auto">
          <a:xfrm>
            <a:off x="5529185" y="3098402"/>
            <a:ext cx="907251" cy="922899"/>
          </a:xfrm>
          <a:prstGeom prst="plus">
            <a:avLst>
              <a:gd name="adj" fmla="val 45364"/>
            </a:avLst>
          </a:prstGeom>
          <a:solidFill>
            <a:schemeClr val="bg1"/>
          </a:solidFill>
          <a:ln w="57150" cap="flat" cmpd="sng" algn="ctr">
            <a:solidFill>
              <a:schemeClr val="bg1"/>
            </a:solidFill>
            <a:prstDash val="solid"/>
            <a:round/>
            <a:headEnd type="none" w="med" len="med"/>
            <a:tailEnd type="none" w="med" len="med"/>
          </a:ln>
          <a:effectLst>
            <a:glow rad="228600">
              <a:schemeClr val="accent1">
                <a:satMod val="175000"/>
                <a:alpha val="40000"/>
              </a:schemeClr>
            </a:glo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4" name="Textfeld 3">
            <a:extLst>
              <a:ext uri="{FF2B5EF4-FFF2-40B4-BE49-F238E27FC236}">
                <a16:creationId xmlns:a16="http://schemas.microsoft.com/office/drawing/2014/main" id="{5DF5DE7F-D8FC-410B-AA1F-FFC4AA4B3FE9}"/>
              </a:ext>
            </a:extLst>
          </p:cNvPr>
          <p:cNvSpPr txBox="1"/>
          <p:nvPr/>
        </p:nvSpPr>
        <p:spPr>
          <a:xfrm>
            <a:off x="1907942" y="2514525"/>
            <a:ext cx="3600400" cy="702891"/>
          </a:xfrm>
          <a:prstGeom prst="rect">
            <a:avLst/>
          </a:prstGeom>
          <a:noFill/>
        </p:spPr>
        <p:txBody>
          <a:bodyPr wrap="square" lIns="0" tIns="0" rIns="0" bIns="0" rtlCol="0">
            <a:noAutofit/>
          </a:bodyPr>
          <a:lstStyle/>
          <a:p>
            <a:pPr>
              <a:buClr>
                <a:schemeClr val="tx1"/>
              </a:buClr>
              <a:buSzPct val="101000"/>
            </a:pPr>
            <a:r>
              <a:rPr lang="de-DE" sz="2400" b="1" dirty="0">
                <a:solidFill>
                  <a:schemeClr val="bg1"/>
                </a:solidFill>
                <a:latin typeface="+mj-lt"/>
                <a:cs typeface="Calibri" panose="020F0502020204030204" pitchFamily="34" charset="0"/>
              </a:rPr>
              <a:t>Hervorragende </a:t>
            </a:r>
          </a:p>
          <a:p>
            <a:pPr>
              <a:buClr>
                <a:schemeClr val="tx1"/>
              </a:buClr>
              <a:buSzPct val="101000"/>
            </a:pPr>
            <a:r>
              <a:rPr lang="de-DE" sz="2400" b="1" dirty="0">
                <a:solidFill>
                  <a:schemeClr val="bg1"/>
                </a:solidFill>
                <a:latin typeface="+mj-lt"/>
                <a:cs typeface="Calibri" panose="020F0502020204030204" pitchFamily="34" charset="0"/>
              </a:rPr>
              <a:t>Ablaufleistungen</a:t>
            </a:r>
          </a:p>
        </p:txBody>
      </p:sp>
      <p:sp>
        <p:nvSpPr>
          <p:cNvPr id="5" name="Textfeld 4">
            <a:extLst>
              <a:ext uri="{FF2B5EF4-FFF2-40B4-BE49-F238E27FC236}">
                <a16:creationId xmlns:a16="http://schemas.microsoft.com/office/drawing/2014/main" id="{4B1E9A8F-233A-4957-9D41-BE31E9AB9707}"/>
              </a:ext>
            </a:extLst>
          </p:cNvPr>
          <p:cNvSpPr txBox="1"/>
          <p:nvPr/>
        </p:nvSpPr>
        <p:spPr>
          <a:xfrm>
            <a:off x="7074014" y="2514525"/>
            <a:ext cx="2669284" cy="753270"/>
          </a:xfrm>
          <a:prstGeom prst="rect">
            <a:avLst/>
          </a:prstGeom>
          <a:noFill/>
        </p:spPr>
        <p:txBody>
          <a:bodyPr wrap="square" lIns="0" tIns="0" rIns="0" bIns="0" rtlCol="0">
            <a:noAutofit/>
          </a:bodyPr>
          <a:lstStyle/>
          <a:p>
            <a:pPr>
              <a:buClr>
                <a:schemeClr val="tx1"/>
              </a:buClr>
              <a:buSzPct val="101000"/>
            </a:pPr>
            <a:r>
              <a:rPr lang="de-DE" sz="2400" b="1" dirty="0">
                <a:solidFill>
                  <a:schemeClr val="bg1"/>
                </a:solidFill>
                <a:latin typeface="+mj-lt"/>
              </a:rPr>
              <a:t>Volle </a:t>
            </a:r>
          </a:p>
          <a:p>
            <a:pPr>
              <a:buClr>
                <a:schemeClr val="tx1"/>
              </a:buClr>
              <a:buSzPct val="101000"/>
            </a:pPr>
            <a:r>
              <a:rPr lang="de-DE" sz="2400" b="1" dirty="0">
                <a:solidFill>
                  <a:schemeClr val="bg1"/>
                </a:solidFill>
                <a:latin typeface="+mj-lt"/>
              </a:rPr>
              <a:t>Flexibilität</a:t>
            </a:r>
          </a:p>
        </p:txBody>
      </p:sp>
      <p:sp>
        <p:nvSpPr>
          <p:cNvPr id="16" name="Textfeld 15">
            <a:extLst>
              <a:ext uri="{FF2B5EF4-FFF2-40B4-BE49-F238E27FC236}">
                <a16:creationId xmlns:a16="http://schemas.microsoft.com/office/drawing/2014/main" id="{166CAD53-970C-4E27-9FAF-5C87AC4021E3}"/>
              </a:ext>
            </a:extLst>
          </p:cNvPr>
          <p:cNvSpPr txBox="1"/>
          <p:nvPr/>
        </p:nvSpPr>
        <p:spPr>
          <a:xfrm>
            <a:off x="2365256" y="3738421"/>
            <a:ext cx="2669284" cy="753270"/>
          </a:xfrm>
          <a:prstGeom prst="rect">
            <a:avLst/>
          </a:prstGeom>
          <a:noFill/>
        </p:spPr>
        <p:txBody>
          <a:bodyPr wrap="square" lIns="0" tIns="0" rIns="0" bIns="0" rtlCol="0">
            <a:noAutofit/>
          </a:bodyPr>
          <a:lstStyle/>
          <a:p>
            <a:pPr>
              <a:buClr>
                <a:schemeClr val="tx1"/>
              </a:buClr>
              <a:buSzPct val="101000"/>
            </a:pPr>
            <a:r>
              <a:rPr lang="de-DE" sz="2400" b="1" dirty="0">
                <a:solidFill>
                  <a:schemeClr val="bg1"/>
                </a:solidFill>
                <a:latin typeface="+mj-lt"/>
              </a:rPr>
              <a:t>Ausgewählte</a:t>
            </a:r>
          </a:p>
          <a:p>
            <a:pPr>
              <a:buClr>
                <a:schemeClr val="tx1"/>
              </a:buClr>
              <a:buSzPct val="101000"/>
            </a:pPr>
            <a:r>
              <a:rPr lang="de-DE" sz="2400" b="1" dirty="0">
                <a:solidFill>
                  <a:schemeClr val="bg1"/>
                </a:solidFill>
                <a:latin typeface="+mj-lt"/>
              </a:rPr>
              <a:t>Top-Fonds</a:t>
            </a:r>
          </a:p>
        </p:txBody>
      </p:sp>
      <p:sp>
        <p:nvSpPr>
          <p:cNvPr id="17" name="Textfeld 16">
            <a:extLst>
              <a:ext uri="{FF2B5EF4-FFF2-40B4-BE49-F238E27FC236}">
                <a16:creationId xmlns:a16="http://schemas.microsoft.com/office/drawing/2014/main" id="{4A483293-FFE5-4386-B85A-53D67F26840B}"/>
              </a:ext>
            </a:extLst>
          </p:cNvPr>
          <p:cNvSpPr txBox="1"/>
          <p:nvPr/>
        </p:nvSpPr>
        <p:spPr>
          <a:xfrm>
            <a:off x="6888088" y="3721521"/>
            <a:ext cx="2910418" cy="753270"/>
          </a:xfrm>
          <a:prstGeom prst="rect">
            <a:avLst/>
          </a:prstGeom>
          <a:noFill/>
        </p:spPr>
        <p:txBody>
          <a:bodyPr wrap="square" lIns="0" tIns="0" rIns="0" bIns="0" rtlCol="0">
            <a:noAutofit/>
          </a:bodyPr>
          <a:lstStyle/>
          <a:p>
            <a:pPr>
              <a:buClr>
                <a:schemeClr val="tx1"/>
              </a:buClr>
              <a:buSzPct val="101000"/>
            </a:pPr>
            <a:r>
              <a:rPr lang="de-DE" sz="2400" b="1" dirty="0" err="1">
                <a:solidFill>
                  <a:schemeClr val="bg1"/>
                </a:solidFill>
                <a:latin typeface="+mj-lt"/>
              </a:rPr>
              <a:t>kundenindividuelleBeitragsgarantie</a:t>
            </a:r>
            <a:endParaRPr lang="de-DE" sz="2400" b="1" dirty="0">
              <a:solidFill>
                <a:schemeClr val="bg1"/>
              </a:solidFill>
              <a:latin typeface="+mj-lt"/>
            </a:endParaRPr>
          </a:p>
        </p:txBody>
      </p:sp>
    </p:spTree>
    <p:custDataLst>
      <p:tags r:id="rId1"/>
    </p:custDataLst>
    <p:extLst>
      <p:ext uri="{BB962C8B-B14F-4D97-AF65-F5344CB8AC3E}">
        <p14:creationId xmlns:p14="http://schemas.microsoft.com/office/powerpoint/2010/main" val="42728231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barn(inVertical)">
                                      <p:cBhvr>
                                        <p:cTn id="33" dur="500"/>
                                        <p:tgtEl>
                                          <p:spTgt spid="9"/>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barn(inVertical)">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barn(inVertical)">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barn(inVertical)">
                                      <p:cBhvr>
                                        <p:cTn id="46" dur="500"/>
                                        <p:tgtEl>
                                          <p:spTgt spid="13"/>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barn(inVertical)">
                                      <p:cBhvr>
                                        <p:cTn id="4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P spid="13" grpId="0" animBg="1"/>
      <p:bldP spid="3" grpId="0" animBg="1"/>
      <p:bldP spid="14" grpId="0" animBg="1"/>
      <p:bldP spid="15" grpId="0" animBg="1"/>
      <p:bldP spid="4" grpId="0"/>
      <p:bldP spid="5" grpId="0"/>
      <p:bldP spid="16" grpId="0"/>
      <p:bldP spid="1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642701A-DF81-4460-8BFA-9C4B1D3C690C}"/>
              </a:ext>
            </a:extLst>
          </p:cNvPr>
          <p:cNvSpPr/>
          <p:nvPr/>
        </p:nvSpPr>
        <p:spPr bwMode="auto">
          <a:xfrm>
            <a:off x="299356" y="1016732"/>
            <a:ext cx="11593288" cy="4680520"/>
          </a:xfrm>
          <a:prstGeom prst="rect">
            <a:avLst/>
          </a:prstGeom>
          <a:solidFill>
            <a:schemeClr val="bg1">
              <a:lumMod val="95000"/>
            </a:scheme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5" name="Textfeld 4">
            <a:extLst>
              <a:ext uri="{FF2B5EF4-FFF2-40B4-BE49-F238E27FC236}">
                <a16:creationId xmlns:a16="http://schemas.microsoft.com/office/drawing/2014/main" id="{935DD064-533E-4D3E-AC91-3A03371B4054}"/>
              </a:ext>
            </a:extLst>
          </p:cNvPr>
          <p:cNvSpPr txBox="1"/>
          <p:nvPr/>
        </p:nvSpPr>
        <p:spPr>
          <a:xfrm>
            <a:off x="299356" y="5779946"/>
            <a:ext cx="11593288" cy="313350"/>
          </a:xfrm>
          <a:prstGeom prst="rect">
            <a:avLst/>
          </a:prstGeom>
          <a:noFill/>
        </p:spPr>
        <p:txBody>
          <a:bodyPr wrap="square" lIns="0" tIns="0" rIns="0" bIns="0" rtlCol="0">
            <a:noAutofit/>
          </a:bodyPr>
          <a:lstStyle/>
          <a:p>
            <a:pPr marL="1163638" indent="-1163638" algn="l">
              <a:buClr>
                <a:schemeClr val="tx1"/>
              </a:buClr>
              <a:buSzPct val="101000"/>
            </a:pPr>
            <a:r>
              <a:rPr lang="de-DE" sz="800" dirty="0">
                <a:solidFill>
                  <a:schemeClr val="bg1">
                    <a:lumMod val="50000"/>
                  </a:schemeClr>
                </a:solidFill>
              </a:rPr>
              <a:t>Berechnungsgrundlagen: SI Global Garant </a:t>
            </a:r>
            <a:r>
              <a:rPr lang="de-DE" sz="800" dirty="0" err="1">
                <a:solidFill>
                  <a:schemeClr val="bg1">
                    <a:lumMod val="50000"/>
                  </a:schemeClr>
                </a:solidFill>
              </a:rPr>
              <a:t>Invest</a:t>
            </a:r>
            <a:r>
              <a:rPr lang="de-DE" sz="800" dirty="0">
                <a:solidFill>
                  <a:schemeClr val="bg1">
                    <a:lumMod val="50000"/>
                  </a:schemeClr>
                </a:solidFill>
              </a:rPr>
              <a:t> Flexible Rente, Produktgruppe Comfort, 10 Jahre Rentengarantiezeit, 80 % Bruttobeitragsgarantie mit Sicherheit+ und Ablaufmanagement+, 100 € Monatsbeitrag, Vertragsbeginn 01.02.2021, Eintrittsalter 42 Jahre, Rentenbeginn 67 Jahre, Bruttomethode mit vorbelegten Fonds (</a:t>
            </a:r>
            <a:r>
              <a:rPr lang="en-US" sz="800" dirty="0">
                <a:solidFill>
                  <a:schemeClr val="bg1">
                    <a:lumMod val="50000"/>
                  </a:schemeClr>
                </a:solidFill>
              </a:rPr>
              <a:t>SI </a:t>
            </a:r>
            <a:r>
              <a:rPr lang="en-US" sz="800" dirty="0" err="1">
                <a:solidFill>
                  <a:schemeClr val="bg1">
                    <a:lumMod val="50000"/>
                  </a:schemeClr>
                </a:solidFill>
              </a:rPr>
              <a:t>SafeInvest</a:t>
            </a:r>
            <a:r>
              <a:rPr lang="en-US" sz="800" dirty="0">
                <a:solidFill>
                  <a:schemeClr val="bg1">
                    <a:lumMod val="50000"/>
                  </a:schemeClr>
                </a:solidFill>
              </a:rPr>
              <a:t> Class V, </a:t>
            </a:r>
            <a:r>
              <a:rPr lang="en-US" sz="800" dirty="0" err="1">
                <a:solidFill>
                  <a:schemeClr val="bg1">
                    <a:lumMod val="50000"/>
                  </a:schemeClr>
                </a:solidFill>
              </a:rPr>
              <a:t>HANSAeuropa</a:t>
            </a:r>
            <a:r>
              <a:rPr lang="en-US" sz="800" dirty="0">
                <a:solidFill>
                  <a:schemeClr val="bg1">
                    <a:lumMod val="50000"/>
                  </a:schemeClr>
                </a:solidFill>
              </a:rPr>
              <a:t> Class I), </a:t>
            </a:r>
            <a:r>
              <a:rPr lang="de-DE" sz="800" dirty="0">
                <a:solidFill>
                  <a:schemeClr val="bg1">
                    <a:lumMod val="50000"/>
                  </a:schemeClr>
                </a:solidFill>
              </a:rPr>
              <a:t>Performance Töpfe 2 und 3 = 6 % (abzgl. Kosten), Performance Topf 1 = 2 % ohne Abzüge</a:t>
            </a:r>
          </a:p>
          <a:p>
            <a:pPr marL="1435100" indent="-1435100" algn="l">
              <a:buClr>
                <a:schemeClr val="tx1"/>
              </a:buClr>
              <a:buSzPct val="101000"/>
            </a:pPr>
            <a:r>
              <a:rPr lang="de-DE" sz="800" dirty="0">
                <a:solidFill>
                  <a:schemeClr val="bg1">
                    <a:lumMod val="50000"/>
                  </a:schemeClr>
                </a:solidFill>
              </a:rPr>
              <a:t> </a:t>
            </a:r>
          </a:p>
        </p:txBody>
      </p:sp>
      <p:sp>
        <p:nvSpPr>
          <p:cNvPr id="7" name="Titel 6">
            <a:extLst>
              <a:ext uri="{FF2B5EF4-FFF2-40B4-BE49-F238E27FC236}">
                <a16:creationId xmlns:a16="http://schemas.microsoft.com/office/drawing/2014/main" id="{D733741A-7BFE-4C33-9CCA-B8546F5BB4B9}"/>
              </a:ext>
            </a:extLst>
          </p:cNvPr>
          <p:cNvSpPr>
            <a:spLocks noGrp="1"/>
          </p:cNvSpPr>
          <p:nvPr>
            <p:ph type="title" idx="4294967295"/>
          </p:nvPr>
        </p:nvSpPr>
        <p:spPr>
          <a:xfrm>
            <a:off x="299357" y="155195"/>
            <a:ext cx="11593288" cy="861538"/>
          </a:xfrm>
        </p:spPr>
        <p:txBody>
          <a:bodyPr anchor="ctr"/>
          <a:lstStyle/>
          <a:p>
            <a:pPr algn="ctr"/>
            <a:r>
              <a:rPr lang="de-DE" sz="2400" dirty="0"/>
              <a:t>80 % mit Sicherheit+ inkl. Ablaufmanagement+, 25 Jahre laufende Beiträge</a:t>
            </a:r>
          </a:p>
        </p:txBody>
      </p:sp>
      <p:graphicFrame>
        <p:nvGraphicFramePr>
          <p:cNvPr id="31" name="Diagramm 30">
            <a:extLst>
              <a:ext uri="{FF2B5EF4-FFF2-40B4-BE49-F238E27FC236}">
                <a16:creationId xmlns:a16="http://schemas.microsoft.com/office/drawing/2014/main" id="{0649D50B-BA74-41B7-9794-EC140784B4A7}"/>
              </a:ext>
            </a:extLst>
          </p:cNvPr>
          <p:cNvGraphicFramePr>
            <a:graphicFrameLocks/>
          </p:cNvGraphicFramePr>
          <p:nvPr/>
        </p:nvGraphicFramePr>
        <p:xfrm>
          <a:off x="407368" y="1135013"/>
          <a:ext cx="10986570" cy="4587974"/>
        </p:xfrm>
        <a:graphic>
          <a:graphicData uri="http://schemas.openxmlformats.org/drawingml/2006/chart">
            <c:chart xmlns:c="http://schemas.openxmlformats.org/drawingml/2006/chart" xmlns:r="http://schemas.openxmlformats.org/officeDocument/2006/relationships" r:id="rId3"/>
          </a:graphicData>
        </a:graphic>
      </p:graphicFrame>
      <p:sp>
        <p:nvSpPr>
          <p:cNvPr id="32" name="Textfeld 31">
            <a:extLst>
              <a:ext uri="{FF2B5EF4-FFF2-40B4-BE49-F238E27FC236}">
                <a16:creationId xmlns:a16="http://schemas.microsoft.com/office/drawing/2014/main" id="{0F28468C-EA74-441A-8B7E-ED9B905AE876}"/>
              </a:ext>
            </a:extLst>
          </p:cNvPr>
          <p:cNvSpPr txBox="1"/>
          <p:nvPr/>
        </p:nvSpPr>
        <p:spPr>
          <a:xfrm>
            <a:off x="11401915" y="2666144"/>
            <a:ext cx="360676" cy="156133"/>
          </a:xfrm>
          <a:prstGeom prst="rect">
            <a:avLst/>
          </a:prstGeom>
          <a:noFill/>
        </p:spPr>
        <p:txBody>
          <a:bodyPr wrap="none" lIns="0" tIns="0" rIns="0" bIns="0" rtlCol="0">
            <a:noAutofit/>
          </a:bodyPr>
          <a:lstStyle/>
          <a:p>
            <a:pPr algn="r">
              <a:buClr>
                <a:schemeClr val="tx1"/>
              </a:buClr>
              <a:buSzPct val="101000"/>
            </a:pPr>
            <a:r>
              <a:rPr lang="de-DE" sz="1100" b="1" dirty="0">
                <a:solidFill>
                  <a:srgbClr val="003399"/>
                </a:solidFill>
              </a:rPr>
              <a:t>166 %</a:t>
            </a:r>
          </a:p>
        </p:txBody>
      </p:sp>
      <p:sp>
        <p:nvSpPr>
          <p:cNvPr id="33" name="Textfeld 32">
            <a:extLst>
              <a:ext uri="{FF2B5EF4-FFF2-40B4-BE49-F238E27FC236}">
                <a16:creationId xmlns:a16="http://schemas.microsoft.com/office/drawing/2014/main" id="{6E7237CF-9D2C-469C-84D6-58C441E32133}"/>
              </a:ext>
            </a:extLst>
          </p:cNvPr>
          <p:cNvSpPr txBox="1"/>
          <p:nvPr/>
        </p:nvSpPr>
        <p:spPr>
          <a:xfrm>
            <a:off x="11401915" y="2987051"/>
            <a:ext cx="360676" cy="156133"/>
          </a:xfrm>
          <a:prstGeom prst="rect">
            <a:avLst/>
          </a:prstGeom>
          <a:noFill/>
        </p:spPr>
        <p:txBody>
          <a:bodyPr wrap="none" lIns="0" tIns="0" rIns="0" bIns="0" rtlCol="0">
            <a:noAutofit/>
          </a:bodyPr>
          <a:lstStyle/>
          <a:p>
            <a:pPr algn="r">
              <a:buClr>
                <a:schemeClr val="tx1"/>
              </a:buClr>
              <a:buSzPct val="101000"/>
            </a:pPr>
            <a:r>
              <a:rPr lang="de-DE" sz="900" dirty="0">
                <a:solidFill>
                  <a:srgbClr val="003399"/>
                </a:solidFill>
              </a:rPr>
              <a:t>147 %</a:t>
            </a:r>
          </a:p>
        </p:txBody>
      </p:sp>
      <p:sp>
        <p:nvSpPr>
          <p:cNvPr id="34" name="Textfeld 33">
            <a:extLst>
              <a:ext uri="{FF2B5EF4-FFF2-40B4-BE49-F238E27FC236}">
                <a16:creationId xmlns:a16="http://schemas.microsoft.com/office/drawing/2014/main" id="{24592100-4716-41B3-B0A2-FA7A3EE86813}"/>
              </a:ext>
            </a:extLst>
          </p:cNvPr>
          <p:cNvSpPr txBox="1"/>
          <p:nvPr/>
        </p:nvSpPr>
        <p:spPr>
          <a:xfrm>
            <a:off x="11401915" y="3401033"/>
            <a:ext cx="360676" cy="156133"/>
          </a:xfrm>
          <a:prstGeom prst="rect">
            <a:avLst/>
          </a:prstGeom>
          <a:noFill/>
        </p:spPr>
        <p:txBody>
          <a:bodyPr wrap="none" lIns="0" tIns="0" rIns="0" bIns="0" rtlCol="0">
            <a:noAutofit/>
          </a:bodyPr>
          <a:lstStyle/>
          <a:p>
            <a:pPr algn="r">
              <a:buClr>
                <a:schemeClr val="tx1"/>
              </a:buClr>
              <a:buSzPct val="101000"/>
            </a:pPr>
            <a:r>
              <a:rPr lang="de-DE" sz="900" dirty="0">
                <a:solidFill>
                  <a:srgbClr val="003399"/>
                </a:solidFill>
              </a:rPr>
              <a:t>119 %</a:t>
            </a:r>
          </a:p>
        </p:txBody>
      </p:sp>
      <p:sp>
        <p:nvSpPr>
          <p:cNvPr id="35" name="Textfeld 34">
            <a:extLst>
              <a:ext uri="{FF2B5EF4-FFF2-40B4-BE49-F238E27FC236}">
                <a16:creationId xmlns:a16="http://schemas.microsoft.com/office/drawing/2014/main" id="{E0030E1F-AD6E-4230-BE66-587981EA1C08}"/>
              </a:ext>
            </a:extLst>
          </p:cNvPr>
          <p:cNvSpPr txBox="1"/>
          <p:nvPr/>
        </p:nvSpPr>
        <p:spPr>
          <a:xfrm>
            <a:off x="11401915" y="3212620"/>
            <a:ext cx="360676" cy="156133"/>
          </a:xfrm>
          <a:prstGeom prst="rect">
            <a:avLst/>
          </a:prstGeom>
          <a:noFill/>
        </p:spPr>
        <p:txBody>
          <a:bodyPr wrap="none" lIns="0" tIns="0" rIns="0" bIns="0" rtlCol="0">
            <a:noAutofit/>
          </a:bodyPr>
          <a:lstStyle/>
          <a:p>
            <a:pPr algn="r">
              <a:buClr>
                <a:schemeClr val="tx1"/>
              </a:buClr>
              <a:buSzPct val="101000"/>
            </a:pPr>
            <a:r>
              <a:rPr lang="de-DE" sz="900" dirty="0">
                <a:solidFill>
                  <a:srgbClr val="003399"/>
                </a:solidFill>
              </a:rPr>
              <a:t>132 %</a:t>
            </a:r>
          </a:p>
        </p:txBody>
      </p:sp>
      <p:sp>
        <p:nvSpPr>
          <p:cNvPr id="62" name="Textfeld 61">
            <a:extLst>
              <a:ext uri="{FF2B5EF4-FFF2-40B4-BE49-F238E27FC236}">
                <a16:creationId xmlns:a16="http://schemas.microsoft.com/office/drawing/2014/main" id="{068724D6-C237-441B-9B96-4E79D1C49AF5}"/>
              </a:ext>
            </a:extLst>
          </p:cNvPr>
          <p:cNvSpPr txBox="1"/>
          <p:nvPr/>
        </p:nvSpPr>
        <p:spPr>
          <a:xfrm>
            <a:off x="11335902" y="1537355"/>
            <a:ext cx="561052" cy="325410"/>
          </a:xfrm>
          <a:prstGeom prst="rect">
            <a:avLst/>
          </a:prstGeom>
          <a:noFill/>
        </p:spPr>
        <p:txBody>
          <a:bodyPr wrap="none" lIns="0" tIns="0" rIns="0" bIns="0" rtlCol="0">
            <a:spAutoFit/>
          </a:bodyPr>
          <a:lstStyle/>
          <a:p>
            <a:pPr>
              <a:buClr>
                <a:schemeClr val="tx1"/>
              </a:buClr>
              <a:buSzPct val="101000"/>
            </a:pPr>
            <a:r>
              <a:rPr lang="de-DE" sz="1000" b="1" dirty="0">
                <a:solidFill>
                  <a:srgbClr val="003399"/>
                </a:solidFill>
              </a:rPr>
              <a:t>Garantie-</a:t>
            </a:r>
          </a:p>
          <a:p>
            <a:pPr>
              <a:buClr>
                <a:schemeClr val="tx1"/>
              </a:buClr>
              <a:buSzPct val="101000"/>
            </a:pPr>
            <a:r>
              <a:rPr lang="de-DE" sz="1000" b="1" dirty="0" err="1">
                <a:solidFill>
                  <a:srgbClr val="003399"/>
                </a:solidFill>
              </a:rPr>
              <a:t>niveau</a:t>
            </a:r>
            <a:endParaRPr lang="de-DE" sz="1000" b="1" dirty="0">
              <a:solidFill>
                <a:srgbClr val="003399"/>
              </a:solidFill>
            </a:endParaRPr>
          </a:p>
        </p:txBody>
      </p:sp>
      <p:sp>
        <p:nvSpPr>
          <p:cNvPr id="63" name="Rechteck 62">
            <a:extLst>
              <a:ext uri="{FF2B5EF4-FFF2-40B4-BE49-F238E27FC236}">
                <a16:creationId xmlns:a16="http://schemas.microsoft.com/office/drawing/2014/main" id="{3D93E96A-5E3D-4830-99E5-D15F969A540D}"/>
              </a:ext>
            </a:extLst>
          </p:cNvPr>
          <p:cNvSpPr/>
          <p:nvPr/>
        </p:nvSpPr>
        <p:spPr bwMode="auto">
          <a:xfrm>
            <a:off x="830941" y="1485861"/>
            <a:ext cx="2272049" cy="432000"/>
          </a:xfrm>
          <a:prstGeom prst="rect">
            <a:avLst/>
          </a:prstGeom>
          <a:pattFill prst="wdUpDiag">
            <a:fgClr>
              <a:srgbClr val="D4D9DF"/>
            </a:fgClr>
            <a:bgClr>
              <a:schemeClr val="bg1"/>
            </a:bgClr>
          </a:pattFill>
          <a:ln w="952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r>
              <a:rPr lang="de-DE" sz="1000" b="1" dirty="0">
                <a:solidFill>
                  <a:srgbClr val="6D86A0"/>
                </a:solidFill>
                <a:effectLst>
                  <a:outerShdw blurRad="38100" dist="38100" dir="2700000" algn="tl">
                    <a:srgbClr val="000000">
                      <a:alpha val="43137"/>
                    </a:srgbClr>
                  </a:outerShdw>
                </a:effectLst>
              </a:rPr>
              <a:t>Passiv-Phase</a:t>
            </a:r>
          </a:p>
        </p:txBody>
      </p:sp>
      <p:sp>
        <p:nvSpPr>
          <p:cNvPr id="64" name="Rechteck 63">
            <a:extLst>
              <a:ext uri="{FF2B5EF4-FFF2-40B4-BE49-F238E27FC236}">
                <a16:creationId xmlns:a16="http://schemas.microsoft.com/office/drawing/2014/main" id="{56CD0DC0-12F8-4653-82AA-6B9826F1C3B2}"/>
              </a:ext>
            </a:extLst>
          </p:cNvPr>
          <p:cNvSpPr/>
          <p:nvPr/>
        </p:nvSpPr>
        <p:spPr bwMode="auto">
          <a:xfrm>
            <a:off x="3111533" y="1484060"/>
            <a:ext cx="4175408" cy="432000"/>
          </a:xfrm>
          <a:prstGeom prst="rect">
            <a:avLst/>
          </a:prstGeom>
          <a:solidFill>
            <a:srgbClr val="D4D9DF"/>
          </a:solidFill>
          <a:ln w="952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r>
              <a:rPr lang="de-DE" sz="1000" b="1" dirty="0">
                <a:solidFill>
                  <a:srgbClr val="6D86A0"/>
                </a:solidFill>
                <a:effectLst>
                  <a:outerShdw blurRad="38100" dist="38100" dir="2700000" algn="tl">
                    <a:srgbClr val="000000">
                      <a:alpha val="43137"/>
                    </a:srgbClr>
                  </a:outerShdw>
                </a:effectLst>
              </a:rPr>
              <a:t>Aktiv-Phase</a:t>
            </a:r>
          </a:p>
        </p:txBody>
      </p:sp>
      <p:cxnSp>
        <p:nvCxnSpPr>
          <p:cNvPr id="65" name="Gerader Verbinder 64">
            <a:extLst>
              <a:ext uri="{FF2B5EF4-FFF2-40B4-BE49-F238E27FC236}">
                <a16:creationId xmlns:a16="http://schemas.microsoft.com/office/drawing/2014/main" id="{ED282188-BB47-4CAC-83BF-95CE7BBFB26D}"/>
              </a:ext>
            </a:extLst>
          </p:cNvPr>
          <p:cNvCxnSpPr>
            <a:cxnSpLocks/>
          </p:cNvCxnSpPr>
          <p:nvPr/>
        </p:nvCxnSpPr>
        <p:spPr bwMode="auto">
          <a:xfrm flipV="1">
            <a:off x="7304041" y="1592307"/>
            <a:ext cx="0" cy="3751631"/>
          </a:xfrm>
          <a:prstGeom prst="line">
            <a:avLst/>
          </a:prstGeom>
          <a:solidFill>
            <a:schemeClr val="bg1"/>
          </a:solidFill>
          <a:ln w="9525" cap="flat" cmpd="sng" algn="ctr">
            <a:solidFill>
              <a:schemeClr val="bg1">
                <a:lumMod val="75000"/>
              </a:schemeClr>
            </a:solidFill>
            <a:prstDash val="dash"/>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66" name="Rechteck 65">
            <a:extLst>
              <a:ext uri="{FF2B5EF4-FFF2-40B4-BE49-F238E27FC236}">
                <a16:creationId xmlns:a16="http://schemas.microsoft.com/office/drawing/2014/main" id="{871239AE-1209-43E7-A451-B43E6C9D4CC3}"/>
              </a:ext>
            </a:extLst>
          </p:cNvPr>
          <p:cNvSpPr/>
          <p:nvPr/>
        </p:nvSpPr>
        <p:spPr bwMode="auto">
          <a:xfrm>
            <a:off x="831831" y="1267489"/>
            <a:ext cx="6455110" cy="216025"/>
          </a:xfrm>
          <a:prstGeom prst="rect">
            <a:avLst/>
          </a:prstGeom>
          <a:solidFill>
            <a:schemeClr val="accent2"/>
          </a:solidFill>
          <a:ln w="952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r>
              <a:rPr lang="de-DE" sz="1000" b="1" dirty="0">
                <a:solidFill>
                  <a:schemeClr val="bg1"/>
                </a:solidFill>
                <a:effectLst>
                  <a:outerShdw blurRad="38100" dist="38100" dir="2700000" algn="tl">
                    <a:srgbClr val="000000">
                      <a:alpha val="43137"/>
                    </a:srgbClr>
                  </a:outerShdw>
                </a:effectLst>
              </a:rPr>
              <a:t>Sicherheit+</a:t>
            </a:r>
          </a:p>
        </p:txBody>
      </p:sp>
      <p:sp>
        <p:nvSpPr>
          <p:cNvPr id="67" name="Rechteck 66">
            <a:extLst>
              <a:ext uri="{FF2B5EF4-FFF2-40B4-BE49-F238E27FC236}">
                <a16:creationId xmlns:a16="http://schemas.microsoft.com/office/drawing/2014/main" id="{47AA2AD0-90CE-48D2-BD10-6E3C4972BA32}"/>
              </a:ext>
            </a:extLst>
          </p:cNvPr>
          <p:cNvSpPr/>
          <p:nvPr/>
        </p:nvSpPr>
        <p:spPr bwMode="auto">
          <a:xfrm>
            <a:off x="7317207" y="1267763"/>
            <a:ext cx="3765256" cy="190562"/>
          </a:xfrm>
          <a:prstGeom prst="rect">
            <a:avLst/>
          </a:prstGeom>
          <a:solidFill>
            <a:schemeClr val="accent2"/>
          </a:solidFill>
          <a:ln w="952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r>
              <a:rPr lang="de-DE" sz="1000" b="1" dirty="0">
                <a:solidFill>
                  <a:schemeClr val="bg1"/>
                </a:solidFill>
                <a:effectLst>
                  <a:outerShdw blurRad="38100" dist="38100" dir="2700000" algn="tl">
                    <a:srgbClr val="000000">
                      <a:alpha val="43137"/>
                    </a:srgbClr>
                  </a:outerShdw>
                </a:effectLst>
              </a:rPr>
              <a:t>Ablaufmanagement+</a:t>
            </a:r>
          </a:p>
        </p:txBody>
      </p:sp>
      <p:sp>
        <p:nvSpPr>
          <p:cNvPr id="68" name="Rechteck 67">
            <a:extLst>
              <a:ext uri="{FF2B5EF4-FFF2-40B4-BE49-F238E27FC236}">
                <a16:creationId xmlns:a16="http://schemas.microsoft.com/office/drawing/2014/main" id="{ADE3FB3E-C72D-40BE-820B-5EEDC36EFE60}"/>
              </a:ext>
            </a:extLst>
          </p:cNvPr>
          <p:cNvSpPr/>
          <p:nvPr/>
        </p:nvSpPr>
        <p:spPr bwMode="auto">
          <a:xfrm>
            <a:off x="7318096" y="1484060"/>
            <a:ext cx="1866581" cy="432000"/>
          </a:xfrm>
          <a:prstGeom prst="rect">
            <a:avLst/>
          </a:prstGeom>
          <a:solidFill>
            <a:srgbClr val="D4D9DF"/>
          </a:solidFill>
          <a:ln w="952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r>
              <a:rPr lang="de-DE" sz="1000" b="1" dirty="0">
                <a:solidFill>
                  <a:srgbClr val="6D86A0"/>
                </a:solidFill>
                <a:effectLst>
                  <a:outerShdw blurRad="38100" dist="38100" dir="2700000" algn="tl">
                    <a:srgbClr val="000000">
                      <a:alpha val="43137"/>
                    </a:srgbClr>
                  </a:outerShdw>
                </a:effectLst>
              </a:rPr>
              <a:t>Phase 1</a:t>
            </a:r>
          </a:p>
        </p:txBody>
      </p:sp>
      <p:cxnSp>
        <p:nvCxnSpPr>
          <p:cNvPr id="69" name="Gerader Verbinder 68">
            <a:extLst>
              <a:ext uri="{FF2B5EF4-FFF2-40B4-BE49-F238E27FC236}">
                <a16:creationId xmlns:a16="http://schemas.microsoft.com/office/drawing/2014/main" id="{8994978C-F928-4965-927B-9DBB52F1143A}"/>
              </a:ext>
            </a:extLst>
          </p:cNvPr>
          <p:cNvCxnSpPr>
            <a:cxnSpLocks/>
          </p:cNvCxnSpPr>
          <p:nvPr/>
        </p:nvCxnSpPr>
        <p:spPr bwMode="auto">
          <a:xfrm flipV="1">
            <a:off x="9192139" y="1592341"/>
            <a:ext cx="0" cy="3751224"/>
          </a:xfrm>
          <a:prstGeom prst="line">
            <a:avLst/>
          </a:prstGeom>
          <a:solidFill>
            <a:schemeClr val="bg1"/>
          </a:solidFill>
          <a:ln w="9525" cap="flat" cmpd="sng" algn="ctr">
            <a:solidFill>
              <a:schemeClr val="bg1">
                <a:lumMod val="75000"/>
              </a:schemeClr>
            </a:solidFill>
            <a:prstDash val="dash"/>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70" name="Textfeld 69">
            <a:extLst>
              <a:ext uri="{FF2B5EF4-FFF2-40B4-BE49-F238E27FC236}">
                <a16:creationId xmlns:a16="http://schemas.microsoft.com/office/drawing/2014/main" id="{7E9A6841-2C1A-441D-89C2-E933A11656A4}"/>
              </a:ext>
            </a:extLst>
          </p:cNvPr>
          <p:cNvSpPr txBox="1"/>
          <p:nvPr/>
        </p:nvSpPr>
        <p:spPr>
          <a:xfrm>
            <a:off x="11401915" y="3566120"/>
            <a:ext cx="360676" cy="156133"/>
          </a:xfrm>
          <a:prstGeom prst="rect">
            <a:avLst/>
          </a:prstGeom>
          <a:noFill/>
        </p:spPr>
        <p:txBody>
          <a:bodyPr wrap="none" lIns="0" tIns="0" rIns="0" bIns="0" rtlCol="0">
            <a:noAutofit/>
          </a:bodyPr>
          <a:lstStyle/>
          <a:p>
            <a:pPr algn="r">
              <a:buClr>
                <a:schemeClr val="tx1"/>
              </a:buClr>
              <a:buSzPct val="101000"/>
            </a:pPr>
            <a:r>
              <a:rPr lang="de-DE" sz="900" dirty="0">
                <a:solidFill>
                  <a:srgbClr val="003399"/>
                </a:solidFill>
              </a:rPr>
              <a:t>109 %</a:t>
            </a:r>
          </a:p>
        </p:txBody>
      </p:sp>
      <p:sp>
        <p:nvSpPr>
          <p:cNvPr id="71" name="Textfeld 70">
            <a:extLst>
              <a:ext uri="{FF2B5EF4-FFF2-40B4-BE49-F238E27FC236}">
                <a16:creationId xmlns:a16="http://schemas.microsoft.com/office/drawing/2014/main" id="{274B1DE6-4BAE-4C23-9AFA-D0B597196DCE}"/>
              </a:ext>
            </a:extLst>
          </p:cNvPr>
          <p:cNvSpPr txBox="1"/>
          <p:nvPr/>
        </p:nvSpPr>
        <p:spPr>
          <a:xfrm>
            <a:off x="11401915" y="3702249"/>
            <a:ext cx="360676" cy="156133"/>
          </a:xfrm>
          <a:prstGeom prst="rect">
            <a:avLst/>
          </a:prstGeom>
          <a:noFill/>
        </p:spPr>
        <p:txBody>
          <a:bodyPr wrap="none" lIns="0" tIns="0" rIns="0" bIns="0" rtlCol="0">
            <a:noAutofit/>
          </a:bodyPr>
          <a:lstStyle/>
          <a:p>
            <a:pPr algn="r">
              <a:buClr>
                <a:schemeClr val="tx1"/>
              </a:buClr>
              <a:buSzPct val="101000"/>
            </a:pPr>
            <a:r>
              <a:rPr lang="de-DE" sz="900" dirty="0">
                <a:solidFill>
                  <a:srgbClr val="003399"/>
                </a:solidFill>
              </a:rPr>
              <a:t>100 %</a:t>
            </a:r>
          </a:p>
        </p:txBody>
      </p:sp>
      <p:sp>
        <p:nvSpPr>
          <p:cNvPr id="72" name="Pfeil: nach oben 71">
            <a:extLst>
              <a:ext uri="{FF2B5EF4-FFF2-40B4-BE49-F238E27FC236}">
                <a16:creationId xmlns:a16="http://schemas.microsoft.com/office/drawing/2014/main" id="{B6DA2A5F-8B7F-4B26-8B7F-B304A3AA2A24}"/>
              </a:ext>
            </a:extLst>
          </p:cNvPr>
          <p:cNvSpPr/>
          <p:nvPr/>
        </p:nvSpPr>
        <p:spPr bwMode="auto">
          <a:xfrm>
            <a:off x="11250453" y="1845853"/>
            <a:ext cx="144000" cy="3528000"/>
          </a:xfrm>
          <a:prstGeom prst="upArrow">
            <a:avLst/>
          </a:prstGeom>
          <a:solidFill>
            <a:srgbClr val="003399"/>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latin typeface="Arial" pitchFamily="34" charset="0"/>
              <a:cs typeface="Arial" pitchFamily="34" charset="0"/>
            </a:endParaRPr>
          </a:p>
        </p:txBody>
      </p:sp>
      <p:cxnSp>
        <p:nvCxnSpPr>
          <p:cNvPr id="73" name="Gerader Verbinder 72">
            <a:extLst>
              <a:ext uri="{FF2B5EF4-FFF2-40B4-BE49-F238E27FC236}">
                <a16:creationId xmlns:a16="http://schemas.microsoft.com/office/drawing/2014/main" id="{02292093-AE88-4641-AB87-E4AF5C3E1582}"/>
              </a:ext>
            </a:extLst>
          </p:cNvPr>
          <p:cNvCxnSpPr/>
          <p:nvPr/>
        </p:nvCxnSpPr>
        <p:spPr bwMode="auto">
          <a:xfrm>
            <a:off x="11281093" y="2745496"/>
            <a:ext cx="79200" cy="0"/>
          </a:xfrm>
          <a:prstGeom prst="line">
            <a:avLst/>
          </a:prstGeom>
          <a:solidFill>
            <a:schemeClr val="bg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4" name="Gerader Verbinder 73">
            <a:extLst>
              <a:ext uri="{FF2B5EF4-FFF2-40B4-BE49-F238E27FC236}">
                <a16:creationId xmlns:a16="http://schemas.microsoft.com/office/drawing/2014/main" id="{B5EB8475-E32F-461A-96A3-41C88C4C2E5D}"/>
              </a:ext>
            </a:extLst>
          </p:cNvPr>
          <p:cNvCxnSpPr/>
          <p:nvPr/>
        </p:nvCxnSpPr>
        <p:spPr bwMode="auto">
          <a:xfrm>
            <a:off x="11282874" y="3058793"/>
            <a:ext cx="79200" cy="0"/>
          </a:xfrm>
          <a:prstGeom prst="line">
            <a:avLst/>
          </a:prstGeom>
          <a:solidFill>
            <a:schemeClr val="bg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5" name="Gerader Verbinder 74">
            <a:extLst>
              <a:ext uri="{FF2B5EF4-FFF2-40B4-BE49-F238E27FC236}">
                <a16:creationId xmlns:a16="http://schemas.microsoft.com/office/drawing/2014/main" id="{25BA19B6-8F77-414A-8B61-F203D7832882}"/>
              </a:ext>
            </a:extLst>
          </p:cNvPr>
          <p:cNvCxnSpPr/>
          <p:nvPr/>
        </p:nvCxnSpPr>
        <p:spPr bwMode="auto">
          <a:xfrm>
            <a:off x="11284021" y="3295861"/>
            <a:ext cx="79200" cy="0"/>
          </a:xfrm>
          <a:prstGeom prst="line">
            <a:avLst/>
          </a:prstGeom>
          <a:solidFill>
            <a:schemeClr val="bg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6" name="Gerader Verbinder 75">
            <a:extLst>
              <a:ext uri="{FF2B5EF4-FFF2-40B4-BE49-F238E27FC236}">
                <a16:creationId xmlns:a16="http://schemas.microsoft.com/office/drawing/2014/main" id="{CBCC1FF6-22A6-4F8A-A4AF-47AD656FAC9C}"/>
              </a:ext>
            </a:extLst>
          </p:cNvPr>
          <p:cNvCxnSpPr/>
          <p:nvPr/>
        </p:nvCxnSpPr>
        <p:spPr bwMode="auto">
          <a:xfrm>
            <a:off x="11281093" y="3487894"/>
            <a:ext cx="79200" cy="0"/>
          </a:xfrm>
          <a:prstGeom prst="line">
            <a:avLst/>
          </a:prstGeom>
          <a:solidFill>
            <a:schemeClr val="bg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7" name="Gerader Verbinder 76">
            <a:extLst>
              <a:ext uri="{FF2B5EF4-FFF2-40B4-BE49-F238E27FC236}">
                <a16:creationId xmlns:a16="http://schemas.microsoft.com/office/drawing/2014/main" id="{BA2577C9-0427-4CC9-AC78-0C26AA831162}"/>
              </a:ext>
            </a:extLst>
          </p:cNvPr>
          <p:cNvCxnSpPr/>
          <p:nvPr/>
        </p:nvCxnSpPr>
        <p:spPr bwMode="auto">
          <a:xfrm>
            <a:off x="11282874" y="3637386"/>
            <a:ext cx="79200" cy="0"/>
          </a:xfrm>
          <a:prstGeom prst="line">
            <a:avLst/>
          </a:prstGeom>
          <a:solidFill>
            <a:schemeClr val="bg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8" name="Gerader Verbinder 77">
            <a:extLst>
              <a:ext uri="{FF2B5EF4-FFF2-40B4-BE49-F238E27FC236}">
                <a16:creationId xmlns:a16="http://schemas.microsoft.com/office/drawing/2014/main" id="{F3C50A06-DAB2-4E7C-A283-F48484A6F0F0}"/>
              </a:ext>
            </a:extLst>
          </p:cNvPr>
          <p:cNvCxnSpPr/>
          <p:nvPr/>
        </p:nvCxnSpPr>
        <p:spPr bwMode="auto">
          <a:xfrm>
            <a:off x="11283474" y="3786166"/>
            <a:ext cx="79200" cy="0"/>
          </a:xfrm>
          <a:prstGeom prst="line">
            <a:avLst/>
          </a:prstGeom>
          <a:solidFill>
            <a:schemeClr val="bg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9" name="Gerader Verbinder 78">
            <a:extLst>
              <a:ext uri="{FF2B5EF4-FFF2-40B4-BE49-F238E27FC236}">
                <a16:creationId xmlns:a16="http://schemas.microsoft.com/office/drawing/2014/main" id="{A801F93B-F565-4CD0-9317-4AE0FABE019F}"/>
              </a:ext>
            </a:extLst>
          </p:cNvPr>
          <p:cNvCxnSpPr>
            <a:cxnSpLocks/>
          </p:cNvCxnSpPr>
          <p:nvPr/>
        </p:nvCxnSpPr>
        <p:spPr bwMode="auto">
          <a:xfrm flipV="1">
            <a:off x="3120088" y="1592306"/>
            <a:ext cx="0" cy="3751633"/>
          </a:xfrm>
          <a:prstGeom prst="line">
            <a:avLst/>
          </a:prstGeom>
          <a:solidFill>
            <a:schemeClr val="bg1"/>
          </a:solidFill>
          <a:ln w="9525" cap="flat" cmpd="sng" algn="ctr">
            <a:solidFill>
              <a:schemeClr val="bg1">
                <a:lumMod val="75000"/>
              </a:schemeClr>
            </a:solidFill>
            <a:prstDash val="dash"/>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80" name="Rechteck 79">
            <a:extLst>
              <a:ext uri="{FF2B5EF4-FFF2-40B4-BE49-F238E27FC236}">
                <a16:creationId xmlns:a16="http://schemas.microsoft.com/office/drawing/2014/main" id="{01B3F9E8-D01E-4636-A55C-A198CC0CF79B}"/>
              </a:ext>
            </a:extLst>
          </p:cNvPr>
          <p:cNvSpPr/>
          <p:nvPr/>
        </p:nvSpPr>
        <p:spPr bwMode="auto">
          <a:xfrm>
            <a:off x="9215881" y="1484060"/>
            <a:ext cx="1866581" cy="432000"/>
          </a:xfrm>
          <a:prstGeom prst="rect">
            <a:avLst/>
          </a:prstGeom>
          <a:solidFill>
            <a:srgbClr val="D4D9DF"/>
          </a:solidFill>
          <a:ln w="952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r>
              <a:rPr lang="de-DE" sz="1000" b="1" dirty="0">
                <a:solidFill>
                  <a:srgbClr val="6D86A0"/>
                </a:solidFill>
                <a:effectLst>
                  <a:outerShdw blurRad="38100" dist="38100" dir="2700000" algn="tl">
                    <a:srgbClr val="000000">
                      <a:alpha val="43137"/>
                    </a:srgbClr>
                  </a:outerShdw>
                </a:effectLst>
              </a:rPr>
              <a:t>Phase 2</a:t>
            </a:r>
          </a:p>
        </p:txBody>
      </p:sp>
      <p:sp>
        <p:nvSpPr>
          <p:cNvPr id="81" name="Textfeld 80">
            <a:extLst>
              <a:ext uri="{FF2B5EF4-FFF2-40B4-BE49-F238E27FC236}">
                <a16:creationId xmlns:a16="http://schemas.microsoft.com/office/drawing/2014/main" id="{06BCAE69-DE2C-42E6-8941-E480E22079EA}"/>
              </a:ext>
            </a:extLst>
          </p:cNvPr>
          <p:cNvSpPr txBox="1"/>
          <p:nvPr/>
        </p:nvSpPr>
        <p:spPr>
          <a:xfrm>
            <a:off x="11394453" y="4018367"/>
            <a:ext cx="360676" cy="156133"/>
          </a:xfrm>
          <a:prstGeom prst="rect">
            <a:avLst/>
          </a:prstGeom>
          <a:noFill/>
        </p:spPr>
        <p:txBody>
          <a:bodyPr wrap="none" lIns="0" tIns="0" rIns="0" bIns="0" rtlCol="0">
            <a:noAutofit/>
          </a:bodyPr>
          <a:lstStyle/>
          <a:p>
            <a:pPr algn="r">
              <a:buClr>
                <a:schemeClr val="tx1"/>
              </a:buClr>
              <a:buSzPct val="101000"/>
            </a:pPr>
            <a:r>
              <a:rPr lang="de-DE" sz="1200" b="1" dirty="0">
                <a:solidFill>
                  <a:srgbClr val="003399"/>
                </a:solidFill>
              </a:rPr>
              <a:t>80 </a:t>
            </a:r>
            <a:r>
              <a:rPr lang="de-DE" sz="1200" dirty="0">
                <a:solidFill>
                  <a:srgbClr val="003399"/>
                </a:solidFill>
              </a:rPr>
              <a:t>%</a:t>
            </a:r>
          </a:p>
        </p:txBody>
      </p:sp>
      <p:cxnSp>
        <p:nvCxnSpPr>
          <p:cNvPr id="82" name="Gerader Verbinder 81">
            <a:extLst>
              <a:ext uri="{FF2B5EF4-FFF2-40B4-BE49-F238E27FC236}">
                <a16:creationId xmlns:a16="http://schemas.microsoft.com/office/drawing/2014/main" id="{20A27FDB-CF2D-4D66-BF6A-DE33625D398C}"/>
              </a:ext>
            </a:extLst>
          </p:cNvPr>
          <p:cNvCxnSpPr/>
          <p:nvPr/>
        </p:nvCxnSpPr>
        <p:spPr bwMode="auto">
          <a:xfrm>
            <a:off x="11276012" y="4102284"/>
            <a:ext cx="79200" cy="0"/>
          </a:xfrm>
          <a:prstGeom prst="line">
            <a:avLst/>
          </a:prstGeom>
          <a:solidFill>
            <a:schemeClr val="bg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36" name="Fußzeilenplatzhalter 10">
            <a:extLst>
              <a:ext uri="{FF2B5EF4-FFF2-40B4-BE49-F238E27FC236}">
                <a16:creationId xmlns:a16="http://schemas.microsoft.com/office/drawing/2014/main" id="{6A217AC1-8C32-42E6-B562-9CDAAB7F48FA}"/>
              </a:ext>
            </a:extLst>
          </p:cNvPr>
          <p:cNvSpPr txBox="1">
            <a:spLocks/>
          </p:cNvSpPr>
          <p:nvPr/>
        </p:nvSpPr>
        <p:spPr>
          <a:xfrm>
            <a:off x="623887" y="6305434"/>
            <a:ext cx="10944225" cy="222586"/>
          </a:xfrm>
          <a:prstGeom prst="rect">
            <a:avLst/>
          </a:prstGeom>
          <a:noFill/>
          <a:ln>
            <a:noFill/>
          </a:ln>
          <a:effectLst/>
        </p:spPr>
        <p:txBody>
          <a:bodyPr vert="horz" wrap="square" lIns="0" tIns="0" rIns="0" bIns="0" numCol="1" anchor="t" anchorCtr="0" compatLnSpc="1">
            <a:prstTxWarp prst="textNoShape">
              <a:avLst/>
            </a:prstTxWarp>
          </a:bodyPr>
          <a:lstStyle>
            <a:defPPr>
              <a:defRPr lang="de-DE"/>
            </a:defPPr>
            <a:lvl1pPr>
              <a:lnSpc>
                <a:spcPct val="100000"/>
              </a:lnSpc>
              <a:defRPr sz="1200" b="1">
                <a:solidFill>
                  <a:schemeClr val="tx2"/>
                </a:solidFill>
              </a:defRPr>
            </a:lvl1pPr>
            <a:lvl2pPr marL="4572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2pPr>
            <a:lvl3pPr marL="9144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3pPr>
            <a:lvl4pPr marL="13716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4pPr>
            <a:lvl5pPr marL="18288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5pPr>
            <a:lvl6pPr marL="2286000" algn="l" defTabSz="914400" rtl="0" eaLnBrk="1" latinLnBrk="0" hangingPunct="1">
              <a:defRPr sz="1600" kern="1200">
                <a:solidFill>
                  <a:schemeClr val="tx1"/>
                </a:solidFill>
                <a:latin typeface="Arial" pitchFamily="34" charset="0"/>
                <a:ea typeface="+mn-ea"/>
                <a:cs typeface="Arial" pitchFamily="34" charset="0"/>
              </a:defRPr>
            </a:lvl6pPr>
            <a:lvl7pPr marL="2743200" algn="l" defTabSz="914400" rtl="0" eaLnBrk="1" latinLnBrk="0" hangingPunct="1">
              <a:defRPr sz="1600" kern="1200">
                <a:solidFill>
                  <a:schemeClr val="tx1"/>
                </a:solidFill>
                <a:latin typeface="Arial" pitchFamily="34" charset="0"/>
                <a:ea typeface="+mn-ea"/>
                <a:cs typeface="Arial" pitchFamily="34" charset="0"/>
              </a:defRPr>
            </a:lvl7pPr>
            <a:lvl8pPr marL="3200400" algn="l" defTabSz="914400" rtl="0" eaLnBrk="1" latinLnBrk="0" hangingPunct="1">
              <a:defRPr sz="1600" kern="1200">
                <a:solidFill>
                  <a:schemeClr val="tx1"/>
                </a:solidFill>
                <a:latin typeface="Arial" pitchFamily="34" charset="0"/>
                <a:ea typeface="+mn-ea"/>
                <a:cs typeface="Arial" pitchFamily="34" charset="0"/>
              </a:defRPr>
            </a:lvl8pPr>
            <a:lvl9pPr marL="3657600" algn="l" defTabSz="914400" rtl="0" eaLnBrk="1" latinLnBrk="0" hangingPunct="1">
              <a:defRPr sz="1600" kern="1200">
                <a:solidFill>
                  <a:schemeClr val="tx1"/>
                </a:solidFill>
                <a:latin typeface="Arial" pitchFamily="34" charset="0"/>
                <a:ea typeface="+mn-ea"/>
                <a:cs typeface="Arial" pitchFamily="34" charset="0"/>
              </a:defRPr>
            </a:lvl9pPr>
          </a:lstStyle>
          <a:p>
            <a:r>
              <a:rPr lang="de-DE" altLang="de-DE" dirty="0"/>
              <a:t>SI Global Garant </a:t>
            </a:r>
            <a:r>
              <a:rPr lang="de-DE" altLang="de-DE" dirty="0" err="1"/>
              <a:t>Invest</a:t>
            </a:r>
            <a:r>
              <a:rPr lang="de-DE" altLang="de-DE" dirty="0"/>
              <a:t> | Produktgeneration 2021</a:t>
            </a:r>
          </a:p>
        </p:txBody>
      </p:sp>
    </p:spTree>
    <p:extLst>
      <p:ext uri="{BB962C8B-B14F-4D97-AF65-F5344CB8AC3E}">
        <p14:creationId xmlns:p14="http://schemas.microsoft.com/office/powerpoint/2010/main" val="1592954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CD14524C-D380-42A8-9A31-386B547B60DB}"/>
              </a:ext>
            </a:extLst>
          </p:cNvPr>
          <p:cNvSpPr>
            <a:spLocks noGrp="1"/>
          </p:cNvSpPr>
          <p:nvPr>
            <p:ph type="title"/>
          </p:nvPr>
        </p:nvSpPr>
        <p:spPr/>
        <p:txBody>
          <a:bodyPr/>
          <a:lstStyle/>
          <a:p>
            <a:r>
              <a:rPr lang="de-DE" dirty="0"/>
              <a:t>Wirkungsweise</a:t>
            </a:r>
          </a:p>
        </p:txBody>
      </p:sp>
      <p:sp>
        <p:nvSpPr>
          <p:cNvPr id="4" name="Fußzeilenplatzhalter 3">
            <a:extLst>
              <a:ext uri="{FF2B5EF4-FFF2-40B4-BE49-F238E27FC236}">
                <a16:creationId xmlns:a16="http://schemas.microsoft.com/office/drawing/2014/main" id="{4A15E50D-3AAD-4FB8-BEA2-F49CB939C99C}"/>
              </a:ext>
            </a:extLst>
          </p:cNvPr>
          <p:cNvSpPr>
            <a:spLocks noGrp="1"/>
          </p:cNvSpPr>
          <p:nvPr>
            <p:ph type="ftr" sz="quarter" idx="10"/>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1200" b="1" i="0" u="none" strike="noStrike" kern="1200" cap="none" spc="0" normalizeH="0" baseline="0" noProof="0">
                <a:ln>
                  <a:noFill/>
                </a:ln>
                <a:solidFill>
                  <a:srgbClr val="003399"/>
                </a:solidFill>
                <a:effectLst/>
                <a:uLnTx/>
                <a:uFillTx/>
                <a:latin typeface="Arial" pitchFamily="34" charset="0"/>
                <a:ea typeface="+mn-ea"/>
                <a:cs typeface="Arial" pitchFamily="34" charset="0"/>
              </a:rPr>
              <a:t>SI Global Garant Invest | Produktgeneration 2021</a:t>
            </a:r>
            <a:endParaRPr kumimoji="0" lang="de-DE" altLang="de-DE" sz="1200" b="1" i="0" u="none" strike="noStrike" kern="1200" cap="none" spc="0" normalizeH="0" baseline="0" noProof="0" dirty="0">
              <a:ln>
                <a:noFill/>
              </a:ln>
              <a:solidFill>
                <a:srgbClr val="003399"/>
              </a:solidFill>
              <a:effectLst/>
              <a:uLnTx/>
              <a:uFillTx/>
              <a:latin typeface="Arial" pitchFamily="34" charset="0"/>
              <a:ea typeface="+mn-ea"/>
              <a:cs typeface="Arial" pitchFamily="34" charset="0"/>
            </a:endParaRPr>
          </a:p>
        </p:txBody>
      </p:sp>
      <p:sp>
        <p:nvSpPr>
          <p:cNvPr id="10" name="Textplatzhalter 9">
            <a:extLst>
              <a:ext uri="{FF2B5EF4-FFF2-40B4-BE49-F238E27FC236}">
                <a16:creationId xmlns:a16="http://schemas.microsoft.com/office/drawing/2014/main" id="{B6B4F125-4430-452D-BC74-0040B9A6D3EB}"/>
              </a:ext>
            </a:extLst>
          </p:cNvPr>
          <p:cNvSpPr>
            <a:spLocks noGrp="1"/>
          </p:cNvSpPr>
          <p:nvPr>
            <p:ph type="body" sz="quarter" idx="12"/>
          </p:nvPr>
        </p:nvSpPr>
        <p:spPr/>
        <p:txBody>
          <a:bodyPr/>
          <a:lstStyle/>
          <a:p>
            <a:r>
              <a:rPr lang="de-DE" dirty="0"/>
              <a:t>Neue Produktfeatures bedienen unterschiedliche Kundenbedürfnisse</a:t>
            </a:r>
          </a:p>
        </p:txBody>
      </p:sp>
      <p:sp>
        <p:nvSpPr>
          <p:cNvPr id="3" name="Rechteck 2">
            <a:extLst>
              <a:ext uri="{FF2B5EF4-FFF2-40B4-BE49-F238E27FC236}">
                <a16:creationId xmlns:a16="http://schemas.microsoft.com/office/drawing/2014/main" id="{A382FA26-B0FB-4C47-B117-305F00ED94C4}"/>
              </a:ext>
            </a:extLst>
          </p:cNvPr>
          <p:cNvSpPr/>
          <p:nvPr/>
        </p:nvSpPr>
        <p:spPr bwMode="auto">
          <a:xfrm>
            <a:off x="2559205" y="4238480"/>
            <a:ext cx="1008112" cy="576064"/>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1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rPr>
              <a:t>100 %</a:t>
            </a:r>
          </a:p>
        </p:txBody>
      </p:sp>
      <p:sp>
        <p:nvSpPr>
          <p:cNvPr id="17" name="Rechteck 16">
            <a:extLst>
              <a:ext uri="{FF2B5EF4-FFF2-40B4-BE49-F238E27FC236}">
                <a16:creationId xmlns:a16="http://schemas.microsoft.com/office/drawing/2014/main" id="{A93DBEFA-2B4F-49F3-8302-BF98AEF6EA7B}"/>
              </a:ext>
            </a:extLst>
          </p:cNvPr>
          <p:cNvSpPr/>
          <p:nvPr/>
        </p:nvSpPr>
        <p:spPr bwMode="auto">
          <a:xfrm>
            <a:off x="3783341" y="4238480"/>
            <a:ext cx="2011675" cy="576064"/>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216000" tIns="45720" rIns="91440" bIns="45720" numCol="1" rtlCol="0" anchor="ctr" anchorCtr="0" compatLnSpc="1">
            <a:prstTxWarp prst="textNoShape">
              <a:avLst/>
            </a:prstTxWarp>
          </a:bodyPr>
          <a:lstStyle/>
          <a:p>
            <a:pPr marL="0" marR="0" lvl="0" indent="0" algn="l" defTabSz="914400" rtl="0" eaLnBrk="1" fontAlgn="base" latinLnBrk="0" hangingPunct="1">
              <a:lnSpc>
                <a:spcPct val="110000"/>
              </a:lnSpc>
              <a:spcBef>
                <a:spcPct val="0"/>
              </a:spcBef>
              <a:spcAft>
                <a:spcPct val="0"/>
              </a:spcAft>
              <a:buClrTx/>
              <a:buSzTx/>
              <a:buFontTx/>
              <a:buNone/>
              <a:tabLst/>
              <a:defRPr/>
            </a:pPr>
            <a:br>
              <a:rPr kumimoji="0" lang="de-DE" sz="1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rPr>
            </a:br>
            <a:r>
              <a:rPr kumimoji="0" lang="de-DE" sz="1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rPr>
              <a:t>Ablaufmanagement+</a:t>
            </a:r>
          </a:p>
        </p:txBody>
      </p:sp>
      <p:sp>
        <p:nvSpPr>
          <p:cNvPr id="19" name="Kreuz 18">
            <a:extLst>
              <a:ext uri="{FF2B5EF4-FFF2-40B4-BE49-F238E27FC236}">
                <a16:creationId xmlns:a16="http://schemas.microsoft.com/office/drawing/2014/main" id="{A670638C-C519-49B4-8036-E9D71223CF98}"/>
              </a:ext>
            </a:extLst>
          </p:cNvPr>
          <p:cNvSpPr/>
          <p:nvPr/>
        </p:nvSpPr>
        <p:spPr bwMode="auto">
          <a:xfrm>
            <a:off x="3477307" y="4326300"/>
            <a:ext cx="396045" cy="400424"/>
          </a:xfrm>
          <a:prstGeom prst="plus">
            <a:avLst>
              <a:gd name="adj" fmla="val 38365"/>
            </a:avLst>
          </a:prstGeom>
          <a:solidFill>
            <a:schemeClr val="bg1"/>
          </a:solidFill>
          <a:ln w="28575" cap="flat" cmpd="sng" algn="ctr">
            <a:solidFill>
              <a:schemeClr val="accent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10000"/>
              </a:lnSpc>
              <a:spcBef>
                <a:spcPct val="0"/>
              </a:spcBef>
              <a:spcAft>
                <a:spcPct val="0"/>
              </a:spcAft>
              <a:buClrTx/>
              <a:buSzTx/>
              <a:buFontTx/>
              <a:buNone/>
              <a:tabLst/>
              <a:defRPr/>
            </a:pPr>
            <a:endParaRPr kumimoji="0" lang="de-DE" sz="1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p:txBody>
      </p:sp>
      <p:sp>
        <p:nvSpPr>
          <p:cNvPr id="24" name="Rechteck 23">
            <a:extLst>
              <a:ext uri="{FF2B5EF4-FFF2-40B4-BE49-F238E27FC236}">
                <a16:creationId xmlns:a16="http://schemas.microsoft.com/office/drawing/2014/main" id="{79EEE1C7-C933-4F9D-B7FF-E5D543116E2E}"/>
              </a:ext>
            </a:extLst>
          </p:cNvPr>
          <p:cNvSpPr/>
          <p:nvPr/>
        </p:nvSpPr>
        <p:spPr bwMode="auto">
          <a:xfrm>
            <a:off x="2558763" y="2426287"/>
            <a:ext cx="1008112" cy="576064"/>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1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rPr>
              <a:t>80 %</a:t>
            </a:r>
          </a:p>
        </p:txBody>
      </p:sp>
      <p:sp>
        <p:nvSpPr>
          <p:cNvPr id="26" name="Rechteck 25">
            <a:extLst>
              <a:ext uri="{FF2B5EF4-FFF2-40B4-BE49-F238E27FC236}">
                <a16:creationId xmlns:a16="http://schemas.microsoft.com/office/drawing/2014/main" id="{E6C1007B-9AE6-453A-8BB3-1924F530336A}"/>
              </a:ext>
            </a:extLst>
          </p:cNvPr>
          <p:cNvSpPr/>
          <p:nvPr/>
        </p:nvSpPr>
        <p:spPr bwMode="auto">
          <a:xfrm>
            <a:off x="3782899" y="2426287"/>
            <a:ext cx="2011675" cy="576064"/>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216000" tIns="45720" rIns="91440" bIns="45720" numCol="1" rtlCol="0" anchor="ctr" anchorCtr="0" compatLnSpc="1">
            <a:prstTxWarp prst="textNoShape">
              <a:avLst/>
            </a:prstTxWarp>
          </a:bodyPr>
          <a:lstStyle/>
          <a:p>
            <a:pPr marL="0" marR="0" lvl="0" indent="0" algn="l" defTabSz="914400" rtl="0" eaLnBrk="1" fontAlgn="base" latinLnBrk="0" hangingPunct="1">
              <a:lnSpc>
                <a:spcPct val="110000"/>
              </a:lnSpc>
              <a:spcBef>
                <a:spcPct val="0"/>
              </a:spcBef>
              <a:spcAft>
                <a:spcPct val="0"/>
              </a:spcAft>
              <a:buClrTx/>
              <a:buSzTx/>
              <a:buFontTx/>
              <a:buNone/>
              <a:tabLst/>
              <a:defRPr/>
            </a:pPr>
            <a:br>
              <a:rPr kumimoji="0" lang="de-DE" sz="1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rPr>
            </a:br>
            <a:r>
              <a:rPr kumimoji="0" lang="de-DE" sz="1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rPr>
              <a:t>Ablaufmanagement+</a:t>
            </a:r>
          </a:p>
        </p:txBody>
      </p:sp>
      <p:sp>
        <p:nvSpPr>
          <p:cNvPr id="28" name="Kreuz 27">
            <a:extLst>
              <a:ext uri="{FF2B5EF4-FFF2-40B4-BE49-F238E27FC236}">
                <a16:creationId xmlns:a16="http://schemas.microsoft.com/office/drawing/2014/main" id="{07FE0252-3D80-450C-8826-61CF47720C83}"/>
              </a:ext>
            </a:extLst>
          </p:cNvPr>
          <p:cNvSpPr/>
          <p:nvPr/>
        </p:nvSpPr>
        <p:spPr bwMode="auto">
          <a:xfrm>
            <a:off x="3476865" y="2514107"/>
            <a:ext cx="396045" cy="400424"/>
          </a:xfrm>
          <a:prstGeom prst="plus">
            <a:avLst>
              <a:gd name="adj" fmla="val 38365"/>
            </a:avLst>
          </a:prstGeom>
          <a:solidFill>
            <a:schemeClr val="bg1"/>
          </a:solidFill>
          <a:ln w="28575" cap="flat" cmpd="sng" algn="ctr">
            <a:solidFill>
              <a:schemeClr val="accent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10000"/>
              </a:lnSpc>
              <a:spcBef>
                <a:spcPct val="0"/>
              </a:spcBef>
              <a:spcAft>
                <a:spcPct val="0"/>
              </a:spcAft>
              <a:buClrTx/>
              <a:buSzTx/>
              <a:buFontTx/>
              <a:buNone/>
              <a:tabLst/>
              <a:defRPr/>
            </a:pPr>
            <a:endParaRPr kumimoji="0" lang="de-DE" sz="1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p:txBody>
      </p:sp>
      <p:sp>
        <p:nvSpPr>
          <p:cNvPr id="30" name="Rechteck 29">
            <a:extLst>
              <a:ext uri="{FF2B5EF4-FFF2-40B4-BE49-F238E27FC236}">
                <a16:creationId xmlns:a16="http://schemas.microsoft.com/office/drawing/2014/main" id="{E1C204AA-45FF-4584-9A74-8FEDAAD4207B}"/>
              </a:ext>
            </a:extLst>
          </p:cNvPr>
          <p:cNvSpPr/>
          <p:nvPr/>
        </p:nvSpPr>
        <p:spPr bwMode="auto">
          <a:xfrm>
            <a:off x="2558763" y="3330400"/>
            <a:ext cx="1008112" cy="576064"/>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1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rPr>
              <a:t>80 %</a:t>
            </a:r>
          </a:p>
        </p:txBody>
      </p:sp>
      <p:sp>
        <p:nvSpPr>
          <p:cNvPr id="31" name="Rechteck 30">
            <a:extLst>
              <a:ext uri="{FF2B5EF4-FFF2-40B4-BE49-F238E27FC236}">
                <a16:creationId xmlns:a16="http://schemas.microsoft.com/office/drawing/2014/main" id="{092A7A14-59EB-44DA-909A-5F20E06E9D51}"/>
              </a:ext>
            </a:extLst>
          </p:cNvPr>
          <p:cNvSpPr/>
          <p:nvPr/>
        </p:nvSpPr>
        <p:spPr bwMode="auto">
          <a:xfrm>
            <a:off x="3782899" y="3330400"/>
            <a:ext cx="2011675" cy="576064"/>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216000" tIns="45720" rIns="91440" bIns="45720" numCol="1" rtlCol="0" anchor="ctr" anchorCtr="0" compatLnSpc="1">
            <a:prstTxWarp prst="textNoShape">
              <a:avLst/>
            </a:prstTxWarp>
          </a:bodyPr>
          <a:lstStyle/>
          <a:p>
            <a:pPr marL="0" marR="0" lvl="0" indent="0" algn="l" defTabSz="914400" rtl="0" eaLnBrk="1" fontAlgn="base" latinLnBrk="0" hangingPunct="1">
              <a:lnSpc>
                <a:spcPct val="110000"/>
              </a:lnSpc>
              <a:spcBef>
                <a:spcPct val="0"/>
              </a:spcBef>
              <a:spcAft>
                <a:spcPct val="0"/>
              </a:spcAft>
              <a:buClrTx/>
              <a:buSzTx/>
              <a:buFontTx/>
              <a:buNone/>
              <a:tabLst/>
              <a:defRPr/>
            </a:pPr>
            <a:r>
              <a:rPr kumimoji="0" lang="de-DE" sz="1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rPr>
              <a:t>Sicherheit+</a:t>
            </a:r>
          </a:p>
          <a:p>
            <a:pPr marL="0" marR="0" lvl="0" indent="0" algn="l" defTabSz="914400" rtl="0" eaLnBrk="1" fontAlgn="base" latinLnBrk="0" hangingPunct="1">
              <a:lnSpc>
                <a:spcPct val="110000"/>
              </a:lnSpc>
              <a:spcBef>
                <a:spcPct val="0"/>
              </a:spcBef>
              <a:spcAft>
                <a:spcPct val="0"/>
              </a:spcAft>
              <a:buClrTx/>
              <a:buSzTx/>
              <a:buFontTx/>
              <a:buNone/>
              <a:tabLst/>
              <a:defRPr/>
            </a:pPr>
            <a:r>
              <a:rPr kumimoji="0" lang="de-DE" sz="1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rPr>
              <a:t>Ablaufmanagement+</a:t>
            </a:r>
          </a:p>
        </p:txBody>
      </p:sp>
      <p:sp>
        <p:nvSpPr>
          <p:cNvPr id="32" name="Kreuz 31">
            <a:extLst>
              <a:ext uri="{FF2B5EF4-FFF2-40B4-BE49-F238E27FC236}">
                <a16:creationId xmlns:a16="http://schemas.microsoft.com/office/drawing/2014/main" id="{BB040B39-951E-4AC0-9F1C-98CEB3E1F297}"/>
              </a:ext>
            </a:extLst>
          </p:cNvPr>
          <p:cNvSpPr/>
          <p:nvPr/>
        </p:nvSpPr>
        <p:spPr bwMode="auto">
          <a:xfrm>
            <a:off x="3476865" y="3418220"/>
            <a:ext cx="396045" cy="400424"/>
          </a:xfrm>
          <a:prstGeom prst="plus">
            <a:avLst>
              <a:gd name="adj" fmla="val 38365"/>
            </a:avLst>
          </a:prstGeom>
          <a:solidFill>
            <a:schemeClr val="bg1"/>
          </a:solidFill>
          <a:ln w="28575" cap="flat" cmpd="sng" algn="ctr">
            <a:solidFill>
              <a:schemeClr val="accent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10000"/>
              </a:lnSpc>
              <a:spcBef>
                <a:spcPct val="0"/>
              </a:spcBef>
              <a:spcAft>
                <a:spcPct val="0"/>
              </a:spcAft>
              <a:buClrTx/>
              <a:buSzTx/>
              <a:buFontTx/>
              <a:buNone/>
              <a:tabLst/>
              <a:defRPr/>
            </a:pPr>
            <a:endParaRPr kumimoji="0" lang="de-DE" sz="1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p:txBody>
      </p:sp>
      <p:sp>
        <p:nvSpPr>
          <p:cNvPr id="25" name="Textfeld 24">
            <a:extLst>
              <a:ext uri="{FF2B5EF4-FFF2-40B4-BE49-F238E27FC236}">
                <a16:creationId xmlns:a16="http://schemas.microsoft.com/office/drawing/2014/main" id="{056786BA-B534-454E-8466-17A254A8F38A}"/>
              </a:ext>
            </a:extLst>
          </p:cNvPr>
          <p:cNvSpPr txBox="1"/>
          <p:nvPr/>
        </p:nvSpPr>
        <p:spPr>
          <a:xfrm>
            <a:off x="2558763" y="4991841"/>
            <a:ext cx="6549155" cy="603397"/>
          </a:xfrm>
          <a:prstGeom prst="rect">
            <a:avLst/>
          </a:prstGeom>
          <a:noFill/>
        </p:spPr>
        <p:txBody>
          <a:bodyPr wrap="square" lIns="0" tIns="0" rIns="0" bIns="0" rtlCol="0">
            <a:noAutofit/>
          </a:bodyPr>
          <a:lstStyle/>
          <a:p>
            <a:pPr marL="0" marR="0" lvl="0" indent="0" algn="l" defTabSz="914400" rtl="0" eaLnBrk="1" fontAlgn="base" latinLnBrk="0" hangingPunct="1">
              <a:lnSpc>
                <a:spcPct val="110000"/>
              </a:lnSpc>
              <a:spcBef>
                <a:spcPct val="0"/>
              </a:spcBef>
              <a:spcAft>
                <a:spcPct val="0"/>
              </a:spcAft>
              <a:buClr>
                <a:srgbClr val="000000"/>
              </a:buClr>
              <a:buSzPct val="101000"/>
              <a:buFontTx/>
              <a:buNone/>
              <a:tabLst/>
              <a:defRPr/>
            </a:pPr>
            <a:r>
              <a:rPr kumimoji="0" lang="de-DE" sz="1000" b="0" i="0" u="none" strike="noStrike" kern="1200" cap="none" spc="0" normalizeH="0" baseline="0" noProof="0" dirty="0">
                <a:ln>
                  <a:noFill/>
                </a:ln>
                <a:effectLst/>
                <a:uLnTx/>
                <a:uFillTx/>
                <a:latin typeface="Arial" pitchFamily="34" charset="0"/>
                <a:ea typeface="+mn-ea"/>
                <a:cs typeface="Arial" pitchFamily="34" charset="0"/>
              </a:rPr>
              <a:t>Berechnungsgrundlagen: PG LV 2021, SIGGI Flexible Rente, Produktgruppe Comfort, Monatsbeitrag 100 Euro, Rentenbeginn mit 67 Jahren, keine Beitragsrückgewähr, Garantie- und Gesamtleistung bei Fondswertentwicklung 6 % p.a. nach Bruttomethode</a:t>
            </a:r>
          </a:p>
          <a:p>
            <a:pPr marL="0" marR="0" lvl="0" indent="0" algn="l" defTabSz="914400" rtl="0" eaLnBrk="1" fontAlgn="base" latinLnBrk="0" hangingPunct="1">
              <a:lnSpc>
                <a:spcPct val="110000"/>
              </a:lnSpc>
              <a:spcBef>
                <a:spcPct val="0"/>
              </a:spcBef>
              <a:spcAft>
                <a:spcPct val="0"/>
              </a:spcAft>
              <a:buClr>
                <a:srgbClr val="000000"/>
              </a:buClr>
              <a:buSzPct val="101000"/>
              <a:buFontTx/>
              <a:buNone/>
              <a:tabLst/>
              <a:defRPr/>
            </a:pPr>
            <a:endParaRPr lang="de-DE" sz="1000" dirty="0"/>
          </a:p>
          <a:p>
            <a:pPr algn="l">
              <a:buClr>
                <a:srgbClr val="000000"/>
              </a:buClr>
              <a:buSzPct val="101000"/>
              <a:defRPr/>
            </a:pPr>
            <a:r>
              <a:rPr lang="de-DE" sz="1000" dirty="0"/>
              <a:t>*Garantiewert nach idealtypischer Hochrechnung zum Ablauf durch die eingeschlossenen Sicherheits-Bausteine</a:t>
            </a:r>
          </a:p>
        </p:txBody>
      </p:sp>
      <p:sp>
        <p:nvSpPr>
          <p:cNvPr id="86" name="Textfeld 85">
            <a:extLst>
              <a:ext uri="{FF2B5EF4-FFF2-40B4-BE49-F238E27FC236}">
                <a16:creationId xmlns:a16="http://schemas.microsoft.com/office/drawing/2014/main" id="{AEA35908-F4E7-42E4-83B9-218610055E5B}"/>
              </a:ext>
            </a:extLst>
          </p:cNvPr>
          <p:cNvSpPr txBox="1"/>
          <p:nvPr/>
        </p:nvSpPr>
        <p:spPr>
          <a:xfrm>
            <a:off x="7482986" y="1628800"/>
            <a:ext cx="944093" cy="293665"/>
          </a:xfrm>
          <a:prstGeom prst="rect">
            <a:avLst/>
          </a:prstGeom>
          <a:noFill/>
        </p:spPr>
        <p:txBody>
          <a:bodyPr wrap="square" lIns="0" tIns="0" rIns="0" bIns="0" rtlCol="0">
            <a:noAutofit/>
          </a:bodyPr>
          <a:lstStyle/>
          <a:p>
            <a:pPr marL="0" marR="0" lvl="0" indent="0" algn="ctr" defTabSz="914400" rtl="0" eaLnBrk="1" fontAlgn="base" latinLnBrk="0" hangingPunct="1">
              <a:lnSpc>
                <a:spcPct val="110000"/>
              </a:lnSpc>
              <a:spcBef>
                <a:spcPct val="0"/>
              </a:spcBef>
              <a:spcAft>
                <a:spcPct val="0"/>
              </a:spcAft>
              <a:buClr>
                <a:srgbClr val="000000"/>
              </a:buClr>
              <a:buSzPct val="101000"/>
              <a:buFontTx/>
              <a:buNone/>
              <a:tabLst/>
              <a:defRPr/>
            </a:pPr>
            <a:r>
              <a:rPr kumimoji="0" lang="de-DE" sz="1000" b="1" i="0" u="none" strike="noStrike" kern="1200" cap="none" spc="0" normalizeH="0" baseline="0" noProof="0" dirty="0">
                <a:ln>
                  <a:noFill/>
                </a:ln>
                <a:solidFill>
                  <a:srgbClr val="003399"/>
                </a:solidFill>
                <a:effectLst>
                  <a:outerShdw blurRad="38100" dist="38100" dir="2700000" algn="tl">
                    <a:srgbClr val="000000">
                      <a:alpha val="43137"/>
                    </a:srgbClr>
                  </a:outerShdw>
                </a:effectLst>
                <a:uLnTx/>
                <a:uFillTx/>
                <a:latin typeface="Arial" pitchFamily="34" charset="0"/>
                <a:ea typeface="+mn-ea"/>
                <a:cs typeface="Arial" pitchFamily="34" charset="0"/>
              </a:rPr>
              <a:t>Laufzeit</a:t>
            </a:r>
          </a:p>
          <a:p>
            <a:pPr marL="0" marR="0" lvl="0" indent="0" algn="ctr" defTabSz="914400" rtl="0" eaLnBrk="1" fontAlgn="base" latinLnBrk="0" hangingPunct="1">
              <a:lnSpc>
                <a:spcPct val="110000"/>
              </a:lnSpc>
              <a:spcBef>
                <a:spcPct val="0"/>
              </a:spcBef>
              <a:spcAft>
                <a:spcPct val="0"/>
              </a:spcAft>
              <a:buClr>
                <a:srgbClr val="000000"/>
              </a:buClr>
              <a:buSzPct val="101000"/>
              <a:buFontTx/>
              <a:buNone/>
              <a:tabLst/>
              <a:defRPr/>
            </a:pPr>
            <a:r>
              <a:rPr lang="de-DE" sz="1800" b="1" dirty="0">
                <a:solidFill>
                  <a:srgbClr val="003399"/>
                </a:solidFill>
                <a:effectLst>
                  <a:outerShdw blurRad="38100" dist="38100" dir="2700000" algn="tl">
                    <a:srgbClr val="000000">
                      <a:alpha val="43137"/>
                    </a:srgbClr>
                  </a:outerShdw>
                </a:effectLst>
              </a:rPr>
              <a:t>25</a:t>
            </a:r>
            <a:r>
              <a:rPr kumimoji="0" lang="de-DE" sz="1800" b="1" i="0" u="none" strike="noStrike" kern="1200" cap="none" spc="0" normalizeH="0" baseline="0" noProof="0" dirty="0">
                <a:ln>
                  <a:noFill/>
                </a:ln>
                <a:solidFill>
                  <a:srgbClr val="003399"/>
                </a:solidFill>
                <a:effectLst>
                  <a:outerShdw blurRad="38100" dist="38100" dir="2700000" algn="tl">
                    <a:srgbClr val="000000">
                      <a:alpha val="43137"/>
                    </a:srgbClr>
                  </a:outerShdw>
                </a:effectLst>
                <a:uLnTx/>
                <a:uFillTx/>
                <a:latin typeface="Arial" pitchFamily="34" charset="0"/>
                <a:ea typeface="+mn-ea"/>
                <a:cs typeface="Arial" pitchFamily="34" charset="0"/>
              </a:rPr>
              <a:t> Jahre</a:t>
            </a:r>
          </a:p>
          <a:p>
            <a:pPr marL="0" marR="0" lvl="0" indent="0" algn="ctr" defTabSz="914400" rtl="0" eaLnBrk="1" fontAlgn="base" latinLnBrk="0" hangingPunct="1">
              <a:lnSpc>
                <a:spcPct val="110000"/>
              </a:lnSpc>
              <a:spcBef>
                <a:spcPct val="0"/>
              </a:spcBef>
              <a:spcAft>
                <a:spcPct val="0"/>
              </a:spcAft>
              <a:buClr>
                <a:srgbClr val="000000"/>
              </a:buClr>
              <a:buSzPct val="101000"/>
              <a:buFontTx/>
              <a:buNone/>
              <a:tabLst/>
              <a:defRPr/>
            </a:pPr>
            <a:endParaRPr kumimoji="0" lang="de-DE" sz="1000" b="1" i="0" u="none" strike="noStrike" kern="1200" cap="none" spc="0" normalizeH="0" baseline="0" noProof="0" dirty="0">
              <a:ln>
                <a:noFill/>
              </a:ln>
              <a:solidFill>
                <a:srgbClr val="003399"/>
              </a:solidFill>
              <a:effectLst>
                <a:outerShdw blurRad="38100" dist="38100" dir="2700000" algn="tl">
                  <a:srgbClr val="000000">
                    <a:alpha val="43137"/>
                  </a:srgbClr>
                </a:outerShdw>
              </a:effectLst>
              <a:uLnTx/>
              <a:uFillTx/>
              <a:latin typeface="Arial" pitchFamily="34" charset="0"/>
              <a:ea typeface="+mn-ea"/>
              <a:cs typeface="Arial" pitchFamily="34" charset="0"/>
            </a:endParaRPr>
          </a:p>
        </p:txBody>
      </p:sp>
      <p:cxnSp>
        <p:nvCxnSpPr>
          <p:cNvPr id="6" name="Gerader Verbinder 5">
            <a:extLst>
              <a:ext uri="{FF2B5EF4-FFF2-40B4-BE49-F238E27FC236}">
                <a16:creationId xmlns:a16="http://schemas.microsoft.com/office/drawing/2014/main" id="{89AB7672-6531-4977-A802-497AC042B41C}"/>
              </a:ext>
            </a:extLst>
          </p:cNvPr>
          <p:cNvCxnSpPr/>
          <p:nvPr/>
        </p:nvCxnSpPr>
        <p:spPr bwMode="auto">
          <a:xfrm>
            <a:off x="2302186" y="4077072"/>
            <a:ext cx="6984776" cy="0"/>
          </a:xfrm>
          <a:prstGeom prst="line">
            <a:avLst/>
          </a:prstGeom>
          <a:solidFill>
            <a:schemeClr val="bg1"/>
          </a:solidFill>
          <a:ln w="34925" cap="flat" cmpd="sng" algn="ctr">
            <a:solidFill>
              <a:schemeClr val="bg1">
                <a:lumMod val="50000"/>
              </a:schemeClr>
            </a:solidFill>
            <a:prstDash val="solid"/>
            <a:round/>
            <a:headEnd type="none" w="med" len="med"/>
            <a:tailEnd type="none" w="med" len="med"/>
          </a:ln>
          <a:effectLst>
            <a:softEdge rad="12700"/>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54" name="Textfeld 53">
            <a:extLst>
              <a:ext uri="{FF2B5EF4-FFF2-40B4-BE49-F238E27FC236}">
                <a16:creationId xmlns:a16="http://schemas.microsoft.com/office/drawing/2014/main" id="{23FDF42F-BB58-493B-83AD-318308C1ED36}"/>
              </a:ext>
            </a:extLst>
          </p:cNvPr>
          <p:cNvSpPr txBox="1"/>
          <p:nvPr/>
        </p:nvSpPr>
        <p:spPr>
          <a:xfrm>
            <a:off x="7082376" y="2226891"/>
            <a:ext cx="559476" cy="220118"/>
          </a:xfrm>
          <a:prstGeom prst="rect">
            <a:avLst/>
          </a:prstGeom>
          <a:noFill/>
        </p:spPr>
        <p:txBody>
          <a:bodyPr wrap="square" lIns="0" tIns="0" rIns="0" bIns="0" rtlCol="0" anchor="ctr">
            <a:noAutofit/>
          </a:bodyPr>
          <a:lstStyle/>
          <a:p>
            <a:pPr>
              <a:buClr>
                <a:schemeClr val="tx1"/>
              </a:buClr>
              <a:buSzPct val="101000"/>
            </a:pPr>
            <a:r>
              <a:rPr lang="de-DE" sz="1050" dirty="0">
                <a:solidFill>
                  <a:schemeClr val="accent2"/>
                </a:solidFill>
              </a:rPr>
              <a:t>Kapital</a:t>
            </a:r>
            <a:endParaRPr lang="de-DE" sz="1200" dirty="0">
              <a:solidFill>
                <a:schemeClr val="accent2"/>
              </a:solidFill>
            </a:endParaRPr>
          </a:p>
        </p:txBody>
      </p:sp>
      <p:sp>
        <p:nvSpPr>
          <p:cNvPr id="55" name="Textfeld 54">
            <a:extLst>
              <a:ext uri="{FF2B5EF4-FFF2-40B4-BE49-F238E27FC236}">
                <a16:creationId xmlns:a16="http://schemas.microsoft.com/office/drawing/2014/main" id="{E6C5573C-3142-4F22-BAB0-E718DCCFA60F}"/>
              </a:ext>
            </a:extLst>
          </p:cNvPr>
          <p:cNvSpPr txBox="1"/>
          <p:nvPr/>
        </p:nvSpPr>
        <p:spPr>
          <a:xfrm>
            <a:off x="8235261" y="2224780"/>
            <a:ext cx="559476" cy="220118"/>
          </a:xfrm>
          <a:prstGeom prst="rect">
            <a:avLst/>
          </a:prstGeom>
          <a:noFill/>
        </p:spPr>
        <p:txBody>
          <a:bodyPr wrap="square" lIns="0" tIns="0" rIns="0" bIns="0" rtlCol="0" anchor="ctr">
            <a:noAutofit/>
          </a:bodyPr>
          <a:lstStyle/>
          <a:p>
            <a:pPr>
              <a:buClr>
                <a:schemeClr val="tx1"/>
              </a:buClr>
              <a:buSzPct val="101000"/>
            </a:pPr>
            <a:r>
              <a:rPr lang="de-DE" sz="1050" dirty="0">
                <a:solidFill>
                  <a:schemeClr val="accent2"/>
                </a:solidFill>
              </a:rPr>
              <a:t>Rente</a:t>
            </a:r>
            <a:endParaRPr lang="de-DE" sz="1200" dirty="0">
              <a:solidFill>
                <a:schemeClr val="accent2"/>
              </a:solidFill>
            </a:endParaRPr>
          </a:p>
        </p:txBody>
      </p:sp>
      <p:sp>
        <p:nvSpPr>
          <p:cNvPr id="33" name="Rechteck 32">
            <a:extLst>
              <a:ext uri="{FF2B5EF4-FFF2-40B4-BE49-F238E27FC236}">
                <a16:creationId xmlns:a16="http://schemas.microsoft.com/office/drawing/2014/main" id="{364C758B-CC54-461E-BACB-0D29F3590563}"/>
              </a:ext>
            </a:extLst>
          </p:cNvPr>
          <p:cNvSpPr/>
          <p:nvPr/>
        </p:nvSpPr>
        <p:spPr bwMode="auto">
          <a:xfrm>
            <a:off x="6851601" y="4240804"/>
            <a:ext cx="1103432" cy="576064"/>
          </a:xfrm>
          <a:prstGeom prst="rect">
            <a:avLst/>
          </a:prstGeom>
          <a:solidFill>
            <a:schemeClr val="accent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r"/>
            <a:r>
              <a:rPr lang="de-DE" dirty="0">
                <a:solidFill>
                  <a:schemeClr val="bg1"/>
                </a:solidFill>
              </a:rPr>
              <a:t>45.357 €</a:t>
            </a:r>
          </a:p>
          <a:p>
            <a:pPr algn="r"/>
            <a:r>
              <a:rPr lang="de-DE" b="1" dirty="0">
                <a:solidFill>
                  <a:schemeClr val="bg1"/>
                </a:solidFill>
              </a:rPr>
              <a:t>46.200 €</a:t>
            </a:r>
          </a:p>
        </p:txBody>
      </p:sp>
      <p:sp>
        <p:nvSpPr>
          <p:cNvPr id="35" name="Rechteck 34">
            <a:extLst>
              <a:ext uri="{FF2B5EF4-FFF2-40B4-BE49-F238E27FC236}">
                <a16:creationId xmlns:a16="http://schemas.microsoft.com/office/drawing/2014/main" id="{FAD9FDEF-55B8-4AEF-90F4-F1577CF8DC56}"/>
              </a:ext>
            </a:extLst>
          </p:cNvPr>
          <p:cNvSpPr/>
          <p:nvPr/>
        </p:nvSpPr>
        <p:spPr bwMode="auto">
          <a:xfrm>
            <a:off x="6851159" y="2428611"/>
            <a:ext cx="1103432" cy="576064"/>
          </a:xfrm>
          <a:prstGeom prst="rect">
            <a:avLst/>
          </a:prstGeom>
          <a:solidFill>
            <a:schemeClr val="accent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r"/>
            <a:r>
              <a:rPr lang="de-DE" dirty="0">
                <a:solidFill>
                  <a:schemeClr val="bg1"/>
                </a:solidFill>
              </a:rPr>
              <a:t>51.684 €</a:t>
            </a:r>
          </a:p>
          <a:p>
            <a:pPr algn="r"/>
            <a:r>
              <a:rPr lang="de-DE" b="1" dirty="0">
                <a:solidFill>
                  <a:schemeClr val="bg1"/>
                </a:solidFill>
              </a:rPr>
              <a:t>52.426 €</a:t>
            </a:r>
          </a:p>
        </p:txBody>
      </p:sp>
      <p:sp>
        <p:nvSpPr>
          <p:cNvPr id="36" name="Rechteck 35">
            <a:extLst>
              <a:ext uri="{FF2B5EF4-FFF2-40B4-BE49-F238E27FC236}">
                <a16:creationId xmlns:a16="http://schemas.microsoft.com/office/drawing/2014/main" id="{10C984EE-4886-49BE-98BF-86FE532F1A6C}"/>
              </a:ext>
            </a:extLst>
          </p:cNvPr>
          <p:cNvSpPr/>
          <p:nvPr/>
        </p:nvSpPr>
        <p:spPr bwMode="auto">
          <a:xfrm>
            <a:off x="6849644" y="3332685"/>
            <a:ext cx="1103432" cy="576064"/>
          </a:xfrm>
          <a:prstGeom prst="rect">
            <a:avLst/>
          </a:prstGeom>
          <a:solidFill>
            <a:schemeClr val="accent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r"/>
            <a:r>
              <a:rPr lang="de-DE" dirty="0">
                <a:solidFill>
                  <a:schemeClr val="bg1"/>
                </a:solidFill>
              </a:rPr>
              <a:t>49.990 €</a:t>
            </a:r>
          </a:p>
          <a:p>
            <a:pPr algn="r"/>
            <a:r>
              <a:rPr lang="de-DE" b="1" dirty="0">
                <a:solidFill>
                  <a:schemeClr val="bg1"/>
                </a:solidFill>
              </a:rPr>
              <a:t>50.748 €</a:t>
            </a:r>
          </a:p>
        </p:txBody>
      </p:sp>
      <p:sp>
        <p:nvSpPr>
          <p:cNvPr id="37" name="Rechteck 36">
            <a:extLst>
              <a:ext uri="{FF2B5EF4-FFF2-40B4-BE49-F238E27FC236}">
                <a16:creationId xmlns:a16="http://schemas.microsoft.com/office/drawing/2014/main" id="{E1303FEA-ED5A-4F31-B8BE-D35DD749B7F3}"/>
              </a:ext>
            </a:extLst>
          </p:cNvPr>
          <p:cNvSpPr/>
          <p:nvPr/>
        </p:nvSpPr>
        <p:spPr bwMode="auto">
          <a:xfrm>
            <a:off x="8004487" y="4240804"/>
            <a:ext cx="1103431" cy="576064"/>
          </a:xfrm>
          <a:prstGeom prst="rect">
            <a:avLst/>
          </a:prstGeom>
          <a:solidFill>
            <a:schemeClr val="accent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r"/>
            <a:r>
              <a:rPr lang="de-DE" dirty="0">
                <a:solidFill>
                  <a:schemeClr val="bg1"/>
                </a:solidFill>
              </a:rPr>
              <a:t>111 €</a:t>
            </a:r>
          </a:p>
          <a:p>
            <a:pPr algn="r"/>
            <a:r>
              <a:rPr lang="de-DE" b="1" dirty="0">
                <a:solidFill>
                  <a:schemeClr val="bg1"/>
                </a:solidFill>
              </a:rPr>
              <a:t>141 €</a:t>
            </a:r>
          </a:p>
        </p:txBody>
      </p:sp>
      <p:sp>
        <p:nvSpPr>
          <p:cNvPr id="38" name="Rechteck 37">
            <a:extLst>
              <a:ext uri="{FF2B5EF4-FFF2-40B4-BE49-F238E27FC236}">
                <a16:creationId xmlns:a16="http://schemas.microsoft.com/office/drawing/2014/main" id="{3C3A20C9-CD01-4159-9AA1-B9E1356F4B56}"/>
              </a:ext>
            </a:extLst>
          </p:cNvPr>
          <p:cNvSpPr/>
          <p:nvPr/>
        </p:nvSpPr>
        <p:spPr bwMode="auto">
          <a:xfrm>
            <a:off x="8004045" y="2428611"/>
            <a:ext cx="1103431" cy="576064"/>
          </a:xfrm>
          <a:prstGeom prst="rect">
            <a:avLst/>
          </a:prstGeom>
          <a:solidFill>
            <a:schemeClr val="accent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r"/>
            <a:r>
              <a:rPr lang="de-DE" dirty="0">
                <a:solidFill>
                  <a:schemeClr val="bg1"/>
                </a:solidFill>
              </a:rPr>
              <a:t>127 €</a:t>
            </a:r>
          </a:p>
          <a:p>
            <a:pPr algn="r"/>
            <a:r>
              <a:rPr lang="de-DE" b="1" dirty="0">
                <a:solidFill>
                  <a:schemeClr val="bg1"/>
                </a:solidFill>
              </a:rPr>
              <a:t>161 €</a:t>
            </a:r>
          </a:p>
        </p:txBody>
      </p:sp>
      <p:sp>
        <p:nvSpPr>
          <p:cNvPr id="39" name="Rechteck 38">
            <a:extLst>
              <a:ext uri="{FF2B5EF4-FFF2-40B4-BE49-F238E27FC236}">
                <a16:creationId xmlns:a16="http://schemas.microsoft.com/office/drawing/2014/main" id="{064258CF-A0AE-4F16-A896-C3C36B46F6C2}"/>
              </a:ext>
            </a:extLst>
          </p:cNvPr>
          <p:cNvSpPr/>
          <p:nvPr/>
        </p:nvSpPr>
        <p:spPr bwMode="auto">
          <a:xfrm>
            <a:off x="8002530" y="3332685"/>
            <a:ext cx="1103431" cy="576064"/>
          </a:xfrm>
          <a:prstGeom prst="rect">
            <a:avLst/>
          </a:prstGeom>
          <a:solidFill>
            <a:schemeClr val="accent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r"/>
            <a:r>
              <a:rPr lang="de-DE" dirty="0">
                <a:solidFill>
                  <a:schemeClr val="bg1"/>
                </a:solidFill>
              </a:rPr>
              <a:t>122 €</a:t>
            </a:r>
          </a:p>
          <a:p>
            <a:pPr algn="r"/>
            <a:r>
              <a:rPr lang="de-DE" b="1" dirty="0">
                <a:solidFill>
                  <a:schemeClr val="bg1"/>
                </a:solidFill>
              </a:rPr>
              <a:t>155 €</a:t>
            </a:r>
          </a:p>
        </p:txBody>
      </p:sp>
      <p:cxnSp>
        <p:nvCxnSpPr>
          <p:cNvPr id="43" name="Gerader Verbinder 42">
            <a:extLst>
              <a:ext uri="{FF2B5EF4-FFF2-40B4-BE49-F238E27FC236}">
                <a16:creationId xmlns:a16="http://schemas.microsoft.com/office/drawing/2014/main" id="{0445E4A1-4ACD-4142-BF02-9312DFC7765C}"/>
              </a:ext>
            </a:extLst>
          </p:cNvPr>
          <p:cNvCxnSpPr>
            <a:stCxn id="35" idx="1"/>
            <a:endCxn id="38" idx="3"/>
          </p:cNvCxnSpPr>
          <p:nvPr/>
        </p:nvCxnSpPr>
        <p:spPr bwMode="auto">
          <a:xfrm>
            <a:off x="6851159" y="2716643"/>
            <a:ext cx="2256317" cy="0"/>
          </a:xfrm>
          <a:prstGeom prst="line">
            <a:avLst/>
          </a:prstGeom>
          <a:solidFill>
            <a:schemeClr val="bg1"/>
          </a:solidFill>
          <a:ln w="9525" cap="flat" cmpd="sng" algn="ctr">
            <a:solidFill>
              <a:schemeClr val="bg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1" name="Gerader Verbinder 50">
            <a:extLst>
              <a:ext uri="{FF2B5EF4-FFF2-40B4-BE49-F238E27FC236}">
                <a16:creationId xmlns:a16="http://schemas.microsoft.com/office/drawing/2014/main" id="{5A73D5E6-3FC3-49C8-AF6E-C510F644BA3F}"/>
              </a:ext>
            </a:extLst>
          </p:cNvPr>
          <p:cNvCxnSpPr>
            <a:cxnSpLocks/>
            <a:stCxn id="36" idx="1"/>
            <a:endCxn id="39" idx="3"/>
          </p:cNvCxnSpPr>
          <p:nvPr/>
        </p:nvCxnSpPr>
        <p:spPr bwMode="auto">
          <a:xfrm>
            <a:off x="6849644" y="3620717"/>
            <a:ext cx="2256317" cy="0"/>
          </a:xfrm>
          <a:prstGeom prst="line">
            <a:avLst/>
          </a:prstGeom>
          <a:solidFill>
            <a:schemeClr val="bg1"/>
          </a:solidFill>
          <a:ln w="9525" cap="flat" cmpd="sng" algn="ctr">
            <a:solidFill>
              <a:schemeClr val="bg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2" name="Gerader Verbinder 51">
            <a:extLst>
              <a:ext uri="{FF2B5EF4-FFF2-40B4-BE49-F238E27FC236}">
                <a16:creationId xmlns:a16="http://schemas.microsoft.com/office/drawing/2014/main" id="{900D9654-D481-4ACD-9C5A-8005BD117D47}"/>
              </a:ext>
            </a:extLst>
          </p:cNvPr>
          <p:cNvCxnSpPr>
            <a:cxnSpLocks/>
            <a:stCxn id="33" idx="1"/>
            <a:endCxn id="37" idx="3"/>
          </p:cNvCxnSpPr>
          <p:nvPr/>
        </p:nvCxnSpPr>
        <p:spPr bwMode="auto">
          <a:xfrm>
            <a:off x="6851601" y="4528836"/>
            <a:ext cx="2256317" cy="0"/>
          </a:xfrm>
          <a:prstGeom prst="line">
            <a:avLst/>
          </a:prstGeom>
          <a:solidFill>
            <a:schemeClr val="bg1"/>
          </a:solidFill>
          <a:ln w="9525" cap="flat" cmpd="sng" algn="ctr">
            <a:solidFill>
              <a:schemeClr val="bg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34" name="Textfeld 33">
            <a:extLst>
              <a:ext uri="{FF2B5EF4-FFF2-40B4-BE49-F238E27FC236}">
                <a16:creationId xmlns:a16="http://schemas.microsoft.com/office/drawing/2014/main" id="{3D2A17C1-CABD-4395-A65C-23D065336E1D}"/>
              </a:ext>
            </a:extLst>
          </p:cNvPr>
          <p:cNvSpPr txBox="1"/>
          <p:nvPr/>
        </p:nvSpPr>
        <p:spPr>
          <a:xfrm>
            <a:off x="6096000" y="2458488"/>
            <a:ext cx="649478" cy="220118"/>
          </a:xfrm>
          <a:prstGeom prst="rect">
            <a:avLst/>
          </a:prstGeom>
          <a:noFill/>
        </p:spPr>
        <p:txBody>
          <a:bodyPr wrap="square" lIns="0" tIns="0" rIns="0" bIns="0" rtlCol="0" anchor="ctr">
            <a:noAutofit/>
          </a:bodyPr>
          <a:lstStyle/>
          <a:p>
            <a:pPr marL="0" marR="0" lvl="0" indent="0" algn="l" defTabSz="914400" rtl="0" eaLnBrk="1" fontAlgn="base" latinLnBrk="0" hangingPunct="1">
              <a:lnSpc>
                <a:spcPct val="110000"/>
              </a:lnSpc>
              <a:spcBef>
                <a:spcPct val="0"/>
              </a:spcBef>
              <a:spcAft>
                <a:spcPct val="0"/>
              </a:spcAft>
              <a:buClr>
                <a:srgbClr val="000000"/>
              </a:buClr>
              <a:buSzPct val="101000"/>
              <a:buFontTx/>
              <a:buNone/>
              <a:tabLst/>
              <a:defRPr/>
            </a:pPr>
            <a:r>
              <a:rPr kumimoji="0" lang="de-DE" sz="1050" b="0" i="0" u="none" strike="noStrike" kern="1200" cap="none" spc="0" normalizeH="0" baseline="0" noProof="0" dirty="0">
                <a:ln>
                  <a:noFill/>
                </a:ln>
                <a:solidFill>
                  <a:srgbClr val="415E7C"/>
                </a:solidFill>
                <a:effectLst/>
                <a:uLnTx/>
                <a:uFillTx/>
                <a:latin typeface="Arial" pitchFamily="34" charset="0"/>
                <a:ea typeface="+mn-ea"/>
                <a:cs typeface="Arial" pitchFamily="34" charset="0"/>
              </a:rPr>
              <a:t>Garantie*</a:t>
            </a:r>
            <a:endParaRPr kumimoji="0" lang="de-DE" sz="1200" b="0" i="0" u="none" strike="noStrike" kern="1200" cap="none" spc="0" normalizeH="0" baseline="0" noProof="0" dirty="0">
              <a:ln>
                <a:noFill/>
              </a:ln>
              <a:solidFill>
                <a:srgbClr val="415E7C"/>
              </a:solidFill>
              <a:effectLst/>
              <a:uLnTx/>
              <a:uFillTx/>
              <a:latin typeface="Arial" pitchFamily="34" charset="0"/>
              <a:ea typeface="+mn-ea"/>
              <a:cs typeface="Arial" pitchFamily="34" charset="0"/>
            </a:endParaRPr>
          </a:p>
        </p:txBody>
      </p:sp>
      <p:sp>
        <p:nvSpPr>
          <p:cNvPr id="40" name="Textfeld 39">
            <a:extLst>
              <a:ext uri="{FF2B5EF4-FFF2-40B4-BE49-F238E27FC236}">
                <a16:creationId xmlns:a16="http://schemas.microsoft.com/office/drawing/2014/main" id="{B8131C29-8227-45C1-BCF0-2E4E5D159992}"/>
              </a:ext>
            </a:extLst>
          </p:cNvPr>
          <p:cNvSpPr txBox="1"/>
          <p:nvPr/>
        </p:nvSpPr>
        <p:spPr>
          <a:xfrm>
            <a:off x="6096000" y="2745739"/>
            <a:ext cx="559476" cy="220118"/>
          </a:xfrm>
          <a:prstGeom prst="rect">
            <a:avLst/>
          </a:prstGeom>
          <a:noFill/>
        </p:spPr>
        <p:txBody>
          <a:bodyPr wrap="square" lIns="0" tIns="0" rIns="0" bIns="0" rtlCol="0" anchor="ctr">
            <a:noAutofit/>
          </a:bodyPr>
          <a:lstStyle/>
          <a:p>
            <a:pPr marL="0" marR="0" lvl="0" indent="0" algn="l" defTabSz="914400" rtl="0" eaLnBrk="1" fontAlgn="base" latinLnBrk="0" hangingPunct="1">
              <a:lnSpc>
                <a:spcPct val="110000"/>
              </a:lnSpc>
              <a:spcBef>
                <a:spcPct val="0"/>
              </a:spcBef>
              <a:spcAft>
                <a:spcPct val="0"/>
              </a:spcAft>
              <a:buClr>
                <a:srgbClr val="000000"/>
              </a:buClr>
              <a:buSzPct val="101000"/>
              <a:buFontTx/>
              <a:buNone/>
              <a:tabLst/>
              <a:defRPr/>
            </a:pPr>
            <a:r>
              <a:rPr kumimoji="0" lang="de-DE" sz="1050" b="0" i="0" u="none" strike="noStrike" kern="1200" cap="none" spc="0" normalizeH="0" baseline="0" noProof="0" dirty="0">
                <a:ln>
                  <a:noFill/>
                </a:ln>
                <a:solidFill>
                  <a:srgbClr val="415E7C"/>
                </a:solidFill>
                <a:effectLst/>
                <a:uLnTx/>
                <a:uFillTx/>
                <a:latin typeface="Arial" pitchFamily="34" charset="0"/>
                <a:ea typeface="+mn-ea"/>
                <a:cs typeface="Arial" pitchFamily="34" charset="0"/>
              </a:rPr>
              <a:t>Gesamt</a:t>
            </a:r>
            <a:endParaRPr kumimoji="0" lang="de-DE" sz="1200" b="0" i="0" u="none" strike="noStrike" kern="1200" cap="none" spc="0" normalizeH="0" baseline="0" noProof="0" dirty="0">
              <a:ln>
                <a:noFill/>
              </a:ln>
              <a:solidFill>
                <a:srgbClr val="415E7C"/>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608244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4"/>
                                        </p:tgtEl>
                                        <p:attrNameLst>
                                          <p:attrName>style.visibility</p:attrName>
                                        </p:attrNameLst>
                                      </p:cBhvr>
                                      <p:to>
                                        <p:strVal val="visible"/>
                                      </p:to>
                                    </p:set>
                                    <p:animEffect transition="in" filter="fade">
                                      <p:cBhvr>
                                        <p:cTn id="16" dur="500"/>
                                        <p:tgtEl>
                                          <p:spTgt spid="5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5"/>
                                        </p:tgtEl>
                                        <p:attrNameLst>
                                          <p:attrName>style.visibility</p:attrName>
                                        </p:attrNameLst>
                                      </p:cBhvr>
                                      <p:to>
                                        <p:strVal val="visible"/>
                                      </p:to>
                                    </p:set>
                                    <p:animEffect transition="in" filter="fade">
                                      <p:cBhvr>
                                        <p:cTn id="19" dur="500"/>
                                        <p:tgtEl>
                                          <p:spTgt spid="5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childTnLst>
                                </p:cTn>
                              </p:par>
                              <p:par>
                                <p:cTn id="26" presetID="10" presetClass="entr" presetSubtype="0" fill="hold" nodeType="with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fade">
                                      <p:cBhvr>
                                        <p:cTn id="28" dur="500"/>
                                        <p:tgtEl>
                                          <p:spTgt spid="4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500"/>
                                        <p:tgtEl>
                                          <p:spTgt spid="3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fade">
                                      <p:cBhvr>
                                        <p:cTn id="34" dur="500"/>
                                        <p:tgtEl>
                                          <p:spTgt spid="4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500"/>
                                        <p:tgtEl>
                                          <p:spTgt spid="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fade">
                                      <p:cBhvr>
                                        <p:cTn id="48" dur="500"/>
                                        <p:tgtEl>
                                          <p:spTgt spid="33"/>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fade">
                                      <p:cBhvr>
                                        <p:cTn id="51" dur="500"/>
                                        <p:tgtEl>
                                          <p:spTgt spid="37"/>
                                        </p:tgtEl>
                                      </p:cBhvr>
                                    </p:animEffect>
                                  </p:childTnLst>
                                </p:cTn>
                              </p:par>
                              <p:par>
                                <p:cTn id="52" presetID="10" presetClass="entr" presetSubtype="0" fill="hold" nodeType="withEffect">
                                  <p:stCondLst>
                                    <p:cond delay="0"/>
                                  </p:stCondLst>
                                  <p:childTnLst>
                                    <p:set>
                                      <p:cBhvr>
                                        <p:cTn id="53" dur="1" fill="hold">
                                          <p:stCondLst>
                                            <p:cond delay="0"/>
                                          </p:stCondLst>
                                        </p:cTn>
                                        <p:tgtEl>
                                          <p:spTgt spid="52"/>
                                        </p:tgtEl>
                                        <p:attrNameLst>
                                          <p:attrName>style.visibility</p:attrName>
                                        </p:attrNameLst>
                                      </p:cBhvr>
                                      <p:to>
                                        <p:strVal val="visible"/>
                                      </p:to>
                                    </p:set>
                                    <p:animEffect transition="in" filter="fade">
                                      <p:cBhvr>
                                        <p:cTn id="54"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animBg="1"/>
      <p:bldP spid="19" grpId="0" animBg="1"/>
      <p:bldP spid="24" grpId="0" animBg="1"/>
      <p:bldP spid="26" grpId="0" animBg="1"/>
      <p:bldP spid="28" grpId="0" animBg="1"/>
      <p:bldP spid="54" grpId="0"/>
      <p:bldP spid="55" grpId="0"/>
      <p:bldP spid="33" grpId="0" animBg="1"/>
      <p:bldP spid="35" grpId="0" animBg="1"/>
      <p:bldP spid="37" grpId="0" animBg="1"/>
      <p:bldP spid="38" grpId="0" animBg="1"/>
      <p:bldP spid="34" grpId="0"/>
      <p:bldP spid="4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hteck 49">
            <a:extLst>
              <a:ext uri="{FF2B5EF4-FFF2-40B4-BE49-F238E27FC236}">
                <a16:creationId xmlns:a16="http://schemas.microsoft.com/office/drawing/2014/main" id="{1968B6CF-7C20-451E-BCB5-C1A8618FF99A}"/>
              </a:ext>
            </a:extLst>
          </p:cNvPr>
          <p:cNvSpPr/>
          <p:nvPr/>
        </p:nvSpPr>
        <p:spPr bwMode="auto">
          <a:xfrm>
            <a:off x="6802538" y="3950824"/>
            <a:ext cx="5389462" cy="636901"/>
          </a:xfrm>
          <a:prstGeom prst="rect">
            <a:avLst/>
          </a:prstGeom>
          <a:solidFill>
            <a:srgbClr val="CDCDCD"/>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lumMod val="95000"/>
                </a:schemeClr>
              </a:solidFill>
              <a:effectLst/>
              <a:latin typeface="Arial" pitchFamily="34" charset="0"/>
              <a:cs typeface="Arial" pitchFamily="34" charset="0"/>
            </a:endParaRPr>
          </a:p>
        </p:txBody>
      </p:sp>
      <p:sp>
        <p:nvSpPr>
          <p:cNvPr id="51" name="Rechteck 50">
            <a:extLst>
              <a:ext uri="{FF2B5EF4-FFF2-40B4-BE49-F238E27FC236}">
                <a16:creationId xmlns:a16="http://schemas.microsoft.com/office/drawing/2014/main" id="{9CFBCD44-BCE4-4C47-B67B-6224897D8434}"/>
              </a:ext>
            </a:extLst>
          </p:cNvPr>
          <p:cNvSpPr/>
          <p:nvPr/>
        </p:nvSpPr>
        <p:spPr bwMode="auto">
          <a:xfrm>
            <a:off x="6802538" y="2308773"/>
            <a:ext cx="5389462" cy="636901"/>
          </a:xfrm>
          <a:prstGeom prst="rect">
            <a:avLst/>
          </a:prstGeom>
          <a:solidFill>
            <a:srgbClr val="CDCDCD"/>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lumMod val="95000"/>
                </a:schemeClr>
              </a:solidFill>
              <a:effectLst/>
              <a:latin typeface="Arial" pitchFamily="34" charset="0"/>
              <a:cs typeface="Arial" pitchFamily="34" charset="0"/>
            </a:endParaRPr>
          </a:p>
        </p:txBody>
      </p:sp>
      <p:sp>
        <p:nvSpPr>
          <p:cNvPr id="52" name="Rechteck 51">
            <a:extLst>
              <a:ext uri="{FF2B5EF4-FFF2-40B4-BE49-F238E27FC236}">
                <a16:creationId xmlns:a16="http://schemas.microsoft.com/office/drawing/2014/main" id="{E9D77E3D-E0D9-4824-AC83-256F53EC3217}"/>
              </a:ext>
            </a:extLst>
          </p:cNvPr>
          <p:cNvSpPr/>
          <p:nvPr/>
        </p:nvSpPr>
        <p:spPr bwMode="auto">
          <a:xfrm>
            <a:off x="6802538" y="3129799"/>
            <a:ext cx="5389462" cy="636901"/>
          </a:xfrm>
          <a:prstGeom prst="rect">
            <a:avLst/>
          </a:prstGeom>
          <a:solidFill>
            <a:srgbClr val="CDCDCD"/>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lumMod val="95000"/>
                </a:schemeClr>
              </a:solidFill>
              <a:effectLst/>
              <a:latin typeface="Arial" pitchFamily="34" charset="0"/>
              <a:cs typeface="Arial" pitchFamily="34" charset="0"/>
            </a:endParaRPr>
          </a:p>
        </p:txBody>
      </p:sp>
      <p:sp>
        <p:nvSpPr>
          <p:cNvPr id="47" name="Rechteck 46">
            <a:extLst>
              <a:ext uri="{FF2B5EF4-FFF2-40B4-BE49-F238E27FC236}">
                <a16:creationId xmlns:a16="http://schemas.microsoft.com/office/drawing/2014/main" id="{542C1B16-205A-45EB-AB62-7DAA04EEFAEE}"/>
              </a:ext>
            </a:extLst>
          </p:cNvPr>
          <p:cNvSpPr/>
          <p:nvPr/>
        </p:nvSpPr>
        <p:spPr bwMode="auto">
          <a:xfrm>
            <a:off x="0" y="1910858"/>
            <a:ext cx="5389462" cy="636901"/>
          </a:xfrm>
          <a:prstGeom prst="rect">
            <a:avLst/>
          </a:prstGeom>
          <a:solidFill>
            <a:srgbClr val="CDCDCD"/>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2400" b="1" i="0" u="none" strike="noStrike" cap="none" normalizeH="0" baseline="0" dirty="0">
              <a:ln>
                <a:noFill/>
              </a:ln>
              <a:solidFill>
                <a:schemeClr val="tx2"/>
              </a:solidFill>
              <a:effectLst>
                <a:outerShdw blurRad="38100" dist="38100" dir="2700000" algn="tl">
                  <a:srgbClr val="000000">
                    <a:alpha val="43137"/>
                  </a:srgbClr>
                </a:outerShdw>
              </a:effectLst>
              <a:latin typeface="Arial" pitchFamily="34" charset="0"/>
              <a:cs typeface="Arial" pitchFamily="34" charset="0"/>
            </a:endParaRPr>
          </a:p>
        </p:txBody>
      </p:sp>
      <p:sp>
        <p:nvSpPr>
          <p:cNvPr id="48" name="Rechteck 47">
            <a:extLst>
              <a:ext uri="{FF2B5EF4-FFF2-40B4-BE49-F238E27FC236}">
                <a16:creationId xmlns:a16="http://schemas.microsoft.com/office/drawing/2014/main" id="{1A746F8E-A7C8-4FE1-98C2-9B3608A7F94E}"/>
              </a:ext>
            </a:extLst>
          </p:cNvPr>
          <p:cNvSpPr/>
          <p:nvPr/>
        </p:nvSpPr>
        <p:spPr bwMode="auto">
          <a:xfrm>
            <a:off x="0" y="3552911"/>
            <a:ext cx="5389462" cy="636900"/>
          </a:xfrm>
          <a:prstGeom prst="rect">
            <a:avLst/>
          </a:prstGeom>
          <a:solidFill>
            <a:srgbClr val="CDCDCD"/>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endParaRPr lang="de-DE" sz="2400" b="1" dirty="0">
              <a:solidFill>
                <a:schemeClr val="bg1">
                  <a:lumMod val="95000"/>
                </a:schemeClr>
              </a:solidFill>
              <a:effectLst>
                <a:outerShdw blurRad="38100" dist="38100" dir="2700000" algn="tl">
                  <a:srgbClr val="000000">
                    <a:alpha val="43137"/>
                  </a:srgbClr>
                </a:outerShdw>
              </a:effectLst>
            </a:endParaRPr>
          </a:p>
        </p:txBody>
      </p:sp>
      <p:sp>
        <p:nvSpPr>
          <p:cNvPr id="46" name="Rechteck 45">
            <a:extLst>
              <a:ext uri="{FF2B5EF4-FFF2-40B4-BE49-F238E27FC236}">
                <a16:creationId xmlns:a16="http://schemas.microsoft.com/office/drawing/2014/main" id="{A1E73674-1D4C-4220-824A-FE16CF59944E}"/>
              </a:ext>
            </a:extLst>
          </p:cNvPr>
          <p:cNvSpPr/>
          <p:nvPr/>
        </p:nvSpPr>
        <p:spPr bwMode="auto">
          <a:xfrm>
            <a:off x="-1" y="2731885"/>
            <a:ext cx="5389461" cy="636900"/>
          </a:xfrm>
          <a:prstGeom prst="rect">
            <a:avLst/>
          </a:prstGeom>
          <a:solidFill>
            <a:srgbClr val="CDCDCD"/>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endParaRPr lang="de-DE" sz="2400" b="1" dirty="0">
              <a:solidFill>
                <a:schemeClr val="tx2"/>
              </a:solidFill>
              <a:effectLst>
                <a:outerShdw blurRad="38100" dist="38100" dir="2700000" algn="tl">
                  <a:srgbClr val="000000">
                    <a:alpha val="43137"/>
                  </a:srgbClr>
                </a:outerShdw>
              </a:effectLst>
            </a:endParaRPr>
          </a:p>
        </p:txBody>
      </p:sp>
      <p:sp>
        <p:nvSpPr>
          <p:cNvPr id="53" name="Textfeld 52">
            <a:extLst>
              <a:ext uri="{FF2B5EF4-FFF2-40B4-BE49-F238E27FC236}">
                <a16:creationId xmlns:a16="http://schemas.microsoft.com/office/drawing/2014/main" id="{FF7A6946-D018-45C8-B4D2-30B5DA6E42DA}"/>
              </a:ext>
            </a:extLst>
          </p:cNvPr>
          <p:cNvSpPr txBox="1"/>
          <p:nvPr/>
        </p:nvSpPr>
        <p:spPr>
          <a:xfrm>
            <a:off x="1074715" y="1994774"/>
            <a:ext cx="2268252" cy="501280"/>
          </a:xfrm>
          <a:prstGeom prst="rect">
            <a:avLst/>
          </a:prstGeom>
          <a:solidFill>
            <a:srgbClr val="CDCDCD"/>
          </a:solidFill>
        </p:spPr>
        <p:txBody>
          <a:bodyPr wrap="square" lIns="0" tIns="0" rIns="0" bIns="0" rtlCol="0">
            <a:noAutofit/>
          </a:bodyPr>
          <a:lstStyle/>
          <a:p>
            <a:r>
              <a:rPr lang="de-DE" sz="2800" b="1" dirty="0">
                <a:solidFill>
                  <a:schemeClr val="tx2"/>
                </a:solidFill>
                <a:effectLst>
                  <a:outerShdw blurRad="38100" dist="38100" dir="2700000" algn="tl">
                    <a:srgbClr val="000000">
                      <a:alpha val="43137"/>
                    </a:srgbClr>
                  </a:outerShdw>
                </a:effectLst>
              </a:rPr>
              <a:t>Sicherheit+</a:t>
            </a:r>
          </a:p>
        </p:txBody>
      </p:sp>
      <p:sp>
        <p:nvSpPr>
          <p:cNvPr id="54" name="Textfeld 53">
            <a:extLst>
              <a:ext uri="{FF2B5EF4-FFF2-40B4-BE49-F238E27FC236}">
                <a16:creationId xmlns:a16="http://schemas.microsoft.com/office/drawing/2014/main" id="{4BEE9964-A302-4788-A476-08DBE426D3E1}"/>
              </a:ext>
            </a:extLst>
          </p:cNvPr>
          <p:cNvSpPr txBox="1"/>
          <p:nvPr/>
        </p:nvSpPr>
        <p:spPr>
          <a:xfrm>
            <a:off x="119336" y="2804817"/>
            <a:ext cx="4179011" cy="486101"/>
          </a:xfrm>
          <a:prstGeom prst="rect">
            <a:avLst/>
          </a:prstGeom>
          <a:solidFill>
            <a:srgbClr val="CDCDCD"/>
          </a:solidFill>
        </p:spPr>
        <p:txBody>
          <a:bodyPr wrap="square" lIns="0" tIns="0" rIns="0" bIns="0" rtlCol="0">
            <a:noAutofit/>
          </a:bodyPr>
          <a:lstStyle>
            <a:defPPr>
              <a:defRPr lang="de-DE"/>
            </a:defPPr>
            <a:lvl1pPr>
              <a:defRPr sz="2800" b="1">
                <a:solidFill>
                  <a:schemeClr val="tx2"/>
                </a:solidFill>
                <a:effectLst>
                  <a:outerShdw blurRad="38100" dist="38100" dir="2700000" algn="tl">
                    <a:srgbClr val="000000">
                      <a:alpha val="43137"/>
                    </a:srgbClr>
                  </a:outerShdw>
                </a:effectLst>
              </a:defRPr>
            </a:lvl1pPr>
          </a:lstStyle>
          <a:p>
            <a:r>
              <a:rPr lang="de-DE" dirty="0"/>
              <a:t>Ablaufmanagement+</a:t>
            </a:r>
          </a:p>
          <a:p>
            <a:endParaRPr lang="de-DE" dirty="0"/>
          </a:p>
        </p:txBody>
      </p:sp>
      <p:sp>
        <p:nvSpPr>
          <p:cNvPr id="57" name="Textfeld 56">
            <a:extLst>
              <a:ext uri="{FF2B5EF4-FFF2-40B4-BE49-F238E27FC236}">
                <a16:creationId xmlns:a16="http://schemas.microsoft.com/office/drawing/2014/main" id="{75F0AE7C-E8E3-4FAD-B2DC-C45A07AD4249}"/>
              </a:ext>
            </a:extLst>
          </p:cNvPr>
          <p:cNvSpPr txBox="1"/>
          <p:nvPr/>
        </p:nvSpPr>
        <p:spPr>
          <a:xfrm>
            <a:off x="7914169" y="3216201"/>
            <a:ext cx="4284539" cy="501280"/>
          </a:xfrm>
          <a:prstGeom prst="rect">
            <a:avLst/>
          </a:prstGeom>
          <a:solidFill>
            <a:srgbClr val="CDCDCD"/>
          </a:solidFill>
        </p:spPr>
        <p:txBody>
          <a:bodyPr wrap="square" lIns="0" tIns="0" rIns="0" bIns="0" rtlCol="0">
            <a:noAutofit/>
          </a:bodyPr>
          <a:lstStyle/>
          <a:p>
            <a:r>
              <a:rPr lang="de-DE" sz="2800" b="1" dirty="0">
                <a:solidFill>
                  <a:schemeClr val="bg1">
                    <a:lumMod val="95000"/>
                  </a:schemeClr>
                </a:solidFill>
                <a:effectLst>
                  <a:outerShdw blurRad="38100" dist="38100" dir="2700000" algn="tl">
                    <a:srgbClr val="000000">
                      <a:alpha val="43137"/>
                    </a:srgbClr>
                  </a:outerShdw>
                </a:effectLst>
              </a:rPr>
              <a:t>Neuer Vorschlagsdruck</a:t>
            </a:r>
          </a:p>
        </p:txBody>
      </p:sp>
      <p:sp>
        <p:nvSpPr>
          <p:cNvPr id="58" name="Textfeld 57">
            <a:extLst>
              <a:ext uri="{FF2B5EF4-FFF2-40B4-BE49-F238E27FC236}">
                <a16:creationId xmlns:a16="http://schemas.microsoft.com/office/drawing/2014/main" id="{D85BA566-E480-428D-BD67-75F6B10D89C6}"/>
              </a:ext>
            </a:extLst>
          </p:cNvPr>
          <p:cNvSpPr txBox="1"/>
          <p:nvPr/>
        </p:nvSpPr>
        <p:spPr>
          <a:xfrm>
            <a:off x="8272878" y="4018634"/>
            <a:ext cx="3600879" cy="501280"/>
          </a:xfrm>
          <a:prstGeom prst="rect">
            <a:avLst/>
          </a:prstGeom>
          <a:solidFill>
            <a:srgbClr val="CDCDCD"/>
          </a:solidFill>
        </p:spPr>
        <p:txBody>
          <a:bodyPr wrap="square" lIns="0" tIns="0" rIns="0" bIns="0" rtlCol="0">
            <a:noAutofit/>
          </a:bodyPr>
          <a:lstStyle>
            <a:defPPr>
              <a:defRPr lang="de-DE"/>
            </a:defPPr>
            <a:lvl1pPr>
              <a:defRPr sz="2800" b="1">
                <a:solidFill>
                  <a:schemeClr val="bg1">
                    <a:lumMod val="95000"/>
                  </a:schemeClr>
                </a:solidFill>
                <a:effectLst>
                  <a:outerShdw blurRad="38100" dist="38100" dir="2700000" algn="tl">
                    <a:srgbClr val="000000">
                      <a:alpha val="43137"/>
                    </a:srgbClr>
                  </a:outerShdw>
                </a:effectLst>
              </a:defRPr>
            </a:lvl1pPr>
          </a:lstStyle>
          <a:p>
            <a:r>
              <a:rPr lang="de-DE" dirty="0"/>
              <a:t>Neue Bedingungen</a:t>
            </a:r>
          </a:p>
        </p:txBody>
      </p:sp>
      <p:sp>
        <p:nvSpPr>
          <p:cNvPr id="59" name="Textfeld 58">
            <a:extLst>
              <a:ext uri="{FF2B5EF4-FFF2-40B4-BE49-F238E27FC236}">
                <a16:creationId xmlns:a16="http://schemas.microsoft.com/office/drawing/2014/main" id="{EA6B8644-5260-4605-8FD8-A6D6D49CBBCC}"/>
              </a:ext>
            </a:extLst>
          </p:cNvPr>
          <p:cNvSpPr txBox="1"/>
          <p:nvPr/>
        </p:nvSpPr>
        <p:spPr>
          <a:xfrm>
            <a:off x="8188328" y="2429888"/>
            <a:ext cx="3736223" cy="501280"/>
          </a:xfrm>
          <a:prstGeom prst="rect">
            <a:avLst/>
          </a:prstGeom>
          <a:solidFill>
            <a:srgbClr val="CDCDCD"/>
          </a:solidFill>
        </p:spPr>
        <p:txBody>
          <a:bodyPr wrap="square" lIns="0" tIns="0" rIns="0" bIns="0" rtlCol="0">
            <a:noAutofit/>
          </a:bodyPr>
          <a:lstStyle/>
          <a:p>
            <a:r>
              <a:rPr lang="de-DE" sz="2800" b="1" dirty="0">
                <a:solidFill>
                  <a:schemeClr val="bg1">
                    <a:lumMod val="95000"/>
                  </a:schemeClr>
                </a:solidFill>
                <a:effectLst>
                  <a:outerShdw blurRad="38100" dist="38100" dir="2700000" algn="tl">
                    <a:srgbClr val="000000">
                      <a:alpha val="43137"/>
                    </a:srgbClr>
                  </a:outerShdw>
                </a:effectLst>
              </a:rPr>
              <a:t>PDC-Release</a:t>
            </a:r>
          </a:p>
        </p:txBody>
      </p:sp>
      <p:sp>
        <p:nvSpPr>
          <p:cNvPr id="26" name="Rechteck 25">
            <a:extLst>
              <a:ext uri="{FF2B5EF4-FFF2-40B4-BE49-F238E27FC236}">
                <a16:creationId xmlns:a16="http://schemas.microsoft.com/office/drawing/2014/main" id="{E4CACB07-683E-4164-8F55-1F09DDCAD045}"/>
              </a:ext>
            </a:extLst>
          </p:cNvPr>
          <p:cNvSpPr/>
          <p:nvPr/>
        </p:nvSpPr>
        <p:spPr bwMode="auto">
          <a:xfrm>
            <a:off x="1481" y="4380146"/>
            <a:ext cx="5389462" cy="636900"/>
          </a:xfrm>
          <a:prstGeom prst="rect">
            <a:avLst/>
          </a:prstGeom>
          <a:solidFill>
            <a:srgbClr val="CDCDCD"/>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endParaRPr lang="de-DE" sz="2400" b="1" dirty="0">
              <a:solidFill>
                <a:schemeClr val="bg1">
                  <a:lumMod val="95000"/>
                </a:schemeClr>
              </a:solidFill>
              <a:effectLst>
                <a:outerShdw blurRad="38100" dist="38100" dir="2700000" algn="tl">
                  <a:srgbClr val="000000">
                    <a:alpha val="43137"/>
                  </a:srgbClr>
                </a:outerShdw>
              </a:effectLst>
            </a:endParaRPr>
          </a:p>
        </p:txBody>
      </p:sp>
      <p:grpSp>
        <p:nvGrpSpPr>
          <p:cNvPr id="45" name="Gruppieren 44">
            <a:extLst>
              <a:ext uri="{FF2B5EF4-FFF2-40B4-BE49-F238E27FC236}">
                <a16:creationId xmlns:a16="http://schemas.microsoft.com/office/drawing/2014/main" id="{AB68CE58-9B65-4D73-88BF-647F2CF00C45}"/>
              </a:ext>
            </a:extLst>
          </p:cNvPr>
          <p:cNvGrpSpPr/>
          <p:nvPr/>
        </p:nvGrpSpPr>
        <p:grpSpPr>
          <a:xfrm>
            <a:off x="4237364" y="1570364"/>
            <a:ext cx="3717272" cy="3717272"/>
            <a:chOff x="4007768" y="1700808"/>
            <a:chExt cx="3717272" cy="3717272"/>
          </a:xfrm>
          <a:effectLst>
            <a:outerShdw blurRad="63500" sx="102000" sy="102000" algn="ctr" rotWithShape="0">
              <a:prstClr val="black">
                <a:alpha val="40000"/>
              </a:prstClr>
            </a:outerShdw>
          </a:effectLst>
        </p:grpSpPr>
        <p:sp>
          <p:nvSpPr>
            <p:cNvPr id="30" name="Oval 31">
              <a:extLst>
                <a:ext uri="{FF2B5EF4-FFF2-40B4-BE49-F238E27FC236}">
                  <a16:creationId xmlns:a16="http://schemas.microsoft.com/office/drawing/2014/main" id="{73E0BB5C-6134-4FCD-A669-3313C49871CD}"/>
                </a:ext>
              </a:extLst>
            </p:cNvPr>
            <p:cNvSpPr/>
            <p:nvPr/>
          </p:nvSpPr>
          <p:spPr bwMode="auto">
            <a:xfrm>
              <a:off x="4007768" y="1700808"/>
              <a:ext cx="3717272" cy="3717272"/>
            </a:xfrm>
            <a:prstGeom prst="ellipse">
              <a:avLst/>
            </a:prstGeom>
            <a:solidFill>
              <a:schemeClr val="tx2"/>
            </a:solidFill>
            <a:ln w="76200">
              <a:solidFill>
                <a:schemeClr val="bg1"/>
              </a:solidFill>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de-DE" sz="2400" b="1" kern="0" dirty="0">
                <a:solidFill>
                  <a:schemeClr val="tx1"/>
                </a:solidFill>
              </a:endParaRPr>
            </a:p>
          </p:txBody>
        </p:sp>
        <p:sp>
          <p:nvSpPr>
            <p:cNvPr id="31" name="Rectangle 32">
              <a:extLst>
                <a:ext uri="{FF2B5EF4-FFF2-40B4-BE49-F238E27FC236}">
                  <a16:creationId xmlns:a16="http://schemas.microsoft.com/office/drawing/2014/main" id="{798DA230-A2EC-4D71-AD60-DE1653E97C7B}"/>
                </a:ext>
              </a:extLst>
            </p:cNvPr>
            <p:cNvSpPr/>
            <p:nvPr/>
          </p:nvSpPr>
          <p:spPr>
            <a:xfrm>
              <a:off x="4144557" y="2974609"/>
              <a:ext cx="3443694" cy="873316"/>
            </a:xfrm>
            <a:prstGeom prst="rect">
              <a:avLst/>
            </a:prstGeom>
          </p:spPr>
          <p:txBody>
            <a:bodyPr wrap="square">
              <a:spAutoFit/>
            </a:bodyPr>
            <a:lstStyle/>
            <a:p>
              <a:pPr algn="ctr"/>
              <a:r>
                <a:rPr lang="de-DE" sz="2400" b="1" dirty="0">
                  <a:solidFill>
                    <a:schemeClr val="bg1"/>
                  </a:solidFill>
                  <a:effectLst>
                    <a:outerShdw blurRad="38100" dist="38100" dir="2700000" algn="tl">
                      <a:srgbClr val="000000">
                        <a:alpha val="43137"/>
                      </a:srgbClr>
                    </a:outerShdw>
                  </a:effectLst>
                </a:rPr>
                <a:t>Produktgeneration 2021</a:t>
              </a:r>
            </a:p>
          </p:txBody>
        </p:sp>
        <p:sp>
          <p:nvSpPr>
            <p:cNvPr id="40" name="BcgText 1">
              <a:extLst>
                <a:ext uri="{FF2B5EF4-FFF2-40B4-BE49-F238E27FC236}">
                  <a16:creationId xmlns:a16="http://schemas.microsoft.com/office/drawing/2014/main" id="{26324F79-AE4C-4BC7-BB48-B5617A04980E}"/>
                </a:ext>
              </a:extLst>
            </p:cNvPr>
            <p:cNvSpPr txBox="1"/>
            <p:nvPr/>
          </p:nvSpPr>
          <p:spPr>
            <a:xfrm>
              <a:off x="4402634" y="3905068"/>
              <a:ext cx="2927540" cy="1363094"/>
            </a:xfrm>
            <a:prstGeom prst="rect">
              <a:avLst/>
            </a:prstGeom>
          </p:spPr>
          <p:txBody>
            <a:bodyPr vert="horz" wrap="square" lIns="0" tIns="58500" rIns="0" bIns="0" rtlCol="0">
              <a:noAutofit/>
            </a:bodyPr>
            <a:lstStyle>
              <a:lvl1pPr lvl="0" indent="0">
                <a:lnSpc>
                  <a:spcPct val="110000"/>
                </a:lnSpc>
                <a:spcBef>
                  <a:spcPts val="600"/>
                </a:spcBef>
                <a:spcAft>
                  <a:spcPts val="300"/>
                </a:spcAft>
                <a:buFont typeface="Arial" panose="020B0604020202020204" pitchFamily="34" charset="0"/>
                <a:buChar char="​"/>
                <a:defRPr sz="2400">
                  <a:latin typeface="Trebuchet MS" panose="020B0603020202020204" pitchFamily="34" charset="0"/>
                  <a:sym typeface="Trebuchet MS" panose="020B0603020202020204" pitchFamily="34" charset="0"/>
                </a:defRPr>
              </a:lvl1pPr>
              <a:lvl2pPr marL="402336" lvl="1" indent="-283464">
                <a:lnSpc>
                  <a:spcPct val="90000"/>
                </a:lnSpc>
                <a:spcBef>
                  <a:spcPts val="0"/>
                </a:spcBef>
                <a:spcAft>
                  <a:spcPts val="300"/>
                </a:spcAft>
                <a:buClr>
                  <a:schemeClr val="tx2"/>
                </a:buClr>
                <a:buFont typeface="Arial" panose="020B0604020202020204" pitchFamily="34" charset="0"/>
                <a:buChar char="•"/>
                <a:defRPr sz="2400">
                  <a:latin typeface="Trebuchet MS" panose="020B0603020202020204" pitchFamily="34" charset="0"/>
                  <a:sym typeface="Trebuchet MS" panose="020B0603020202020204" pitchFamily="34" charset="0"/>
                </a:defRPr>
              </a:lvl2pPr>
              <a:lvl3pPr marL="800100" lvl="2" indent="-285750">
                <a:lnSpc>
                  <a:spcPct val="90000"/>
                </a:lnSpc>
                <a:spcBef>
                  <a:spcPts val="0"/>
                </a:spcBef>
                <a:spcAft>
                  <a:spcPts val="30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3pPr>
              <a:lvl4pPr marL="0" lvl="3" indent="0">
                <a:lnSpc>
                  <a:spcPct val="110000"/>
                </a:lnSpc>
                <a:spcBef>
                  <a:spcPts val="300"/>
                </a:spcBef>
                <a:spcAft>
                  <a:spcPts val="300"/>
                </a:spcAft>
                <a:buClr>
                  <a:schemeClr val="tx2"/>
                </a:buClr>
                <a:buFont typeface="Arial" panose="020B0604020202020204" pitchFamily="34" charset="0"/>
                <a:buChar char="​"/>
                <a:defRPr sz="28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300"/>
                </a:spcAft>
                <a:buClrTx/>
                <a:buFont typeface="Arial" panose="020B0604020202020204" pitchFamily="34" charset="0"/>
                <a:buChar char="​"/>
                <a:defRPr sz="2800" b="1">
                  <a:latin typeface="Trebuchet MS" panose="020B0603020202020204" pitchFamily="34" charset="0"/>
                  <a:sym typeface="Trebuchet MS" panose="020B0603020202020204" pitchFamily="34" charset="0"/>
                </a:defRPr>
              </a:lvl5pPr>
              <a:lvl6pPr marL="358775" lvl="5" indent="-241300">
                <a:lnSpc>
                  <a:spcPct val="90000"/>
                </a:lnSpc>
                <a:spcBef>
                  <a:spcPts val="0"/>
                </a:spcBef>
                <a:spcAft>
                  <a:spcPts val="600"/>
                </a:spcAft>
                <a:buClr>
                  <a:schemeClr val="tx2"/>
                </a:buClr>
                <a:buFont typeface="Arial" panose="020B0604020202020204" pitchFamily="34" charset="0"/>
                <a:buChar char="•"/>
                <a:defRPr sz="2800">
                  <a:latin typeface="Trebuchet MS" panose="020B0603020202020204" pitchFamily="34" charset="0"/>
                  <a:sym typeface="Trebuchet MS" panose="020B0603020202020204" pitchFamily="34" charset="0"/>
                </a:defRPr>
              </a:lvl6pPr>
              <a:lvl7pPr marL="0" lvl="6" indent="0">
                <a:lnSpc>
                  <a:spcPct val="90000"/>
                </a:lnSpc>
                <a:spcBef>
                  <a:spcPts val="900"/>
                </a:spcBef>
                <a:spcAft>
                  <a:spcPts val="900"/>
                </a:spcAft>
                <a:buFont typeface="Arial" panose="020B0604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90000"/>
                </a:lnSpc>
                <a:spcBef>
                  <a:spcPts val="900"/>
                </a:spcBef>
                <a:spcAft>
                  <a:spcPts val="0"/>
                </a:spcAft>
                <a:buFont typeface="Arial" panose="020B0604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900"/>
                </a:spcAft>
                <a:buFont typeface="Arial" panose="020B0604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algn="ctr">
                <a:buNone/>
              </a:pPr>
              <a:r>
                <a:rPr lang="de-DE" sz="2000" dirty="0">
                  <a:solidFill>
                    <a:schemeClr val="bg1"/>
                  </a:solidFill>
                  <a:effectLst>
                    <a:outerShdw blurRad="38100" dist="38100" dir="2700000" algn="tl">
                      <a:srgbClr val="000000">
                        <a:alpha val="43137"/>
                      </a:srgbClr>
                    </a:outerShdw>
                  </a:effectLst>
                  <a:latin typeface="+mj-lt"/>
                </a:rPr>
                <a:t>Wesentliche Neuerungen auf einen Blick</a:t>
              </a:r>
            </a:p>
          </p:txBody>
        </p:sp>
        <p:grpSp>
          <p:nvGrpSpPr>
            <p:cNvPr id="21" name="bcgIcons_WinnerPodium">
              <a:extLst>
                <a:ext uri="{FF2B5EF4-FFF2-40B4-BE49-F238E27FC236}">
                  <a16:creationId xmlns:a16="http://schemas.microsoft.com/office/drawing/2014/main" id="{E1ED2EA7-BCF2-4B48-B91B-CFEF6ECD0510}"/>
                </a:ext>
              </a:extLst>
            </p:cNvPr>
            <p:cNvGrpSpPr>
              <a:grpSpLocks noChangeAspect="1"/>
            </p:cNvGrpSpPr>
            <p:nvPr/>
          </p:nvGrpSpPr>
          <p:grpSpPr bwMode="auto">
            <a:xfrm>
              <a:off x="5281327" y="1845011"/>
              <a:ext cx="1170154" cy="1171239"/>
              <a:chOff x="1682" y="0"/>
              <a:chExt cx="4316" cy="4320"/>
            </a:xfrm>
          </p:grpSpPr>
          <p:sp>
            <p:nvSpPr>
              <p:cNvPr id="22" name="AutoShape 18">
                <a:extLst>
                  <a:ext uri="{FF2B5EF4-FFF2-40B4-BE49-F238E27FC236}">
                    <a16:creationId xmlns:a16="http://schemas.microsoft.com/office/drawing/2014/main" id="{582C47C7-2984-40D4-9DF5-AD4AA952E022}"/>
                  </a:ext>
                </a:extLst>
              </p:cNvPr>
              <p:cNvSpPr>
                <a:spLocks noChangeAspect="1" noChangeArrowheads="1" noTextEdit="1"/>
              </p:cNvSpPr>
              <p:nvPr/>
            </p:nvSpPr>
            <p:spPr bwMode="auto">
              <a:xfrm>
                <a:off x="1682" y="0"/>
                <a:ext cx="4316"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dirty="0"/>
              </a:p>
            </p:txBody>
          </p:sp>
          <p:sp>
            <p:nvSpPr>
              <p:cNvPr id="23" name="Freeform 20">
                <a:extLst>
                  <a:ext uri="{FF2B5EF4-FFF2-40B4-BE49-F238E27FC236}">
                    <a16:creationId xmlns:a16="http://schemas.microsoft.com/office/drawing/2014/main" id="{8E45AE26-AE0A-45FD-B409-9522587AF797}"/>
                  </a:ext>
                </a:extLst>
              </p:cNvPr>
              <p:cNvSpPr>
                <a:spLocks noEditPoints="1"/>
              </p:cNvSpPr>
              <p:nvPr/>
            </p:nvSpPr>
            <p:spPr bwMode="auto">
              <a:xfrm>
                <a:off x="2030" y="724"/>
                <a:ext cx="3620" cy="2874"/>
              </a:xfrm>
              <a:custGeom>
                <a:avLst/>
                <a:gdLst>
                  <a:gd name="T0" fmla="*/ 1008 w 1932"/>
                  <a:gd name="T1" fmla="*/ 464 h 1533"/>
                  <a:gd name="T2" fmla="*/ 1038 w 1932"/>
                  <a:gd name="T3" fmla="*/ 525 h 1533"/>
                  <a:gd name="T4" fmla="*/ 1075 w 1932"/>
                  <a:gd name="T5" fmla="*/ 574 h 1533"/>
                  <a:gd name="T6" fmla="*/ 1070 w 1932"/>
                  <a:gd name="T7" fmla="*/ 583 h 1533"/>
                  <a:gd name="T8" fmla="*/ 862 w 1932"/>
                  <a:gd name="T9" fmla="*/ 583 h 1533"/>
                  <a:gd name="T10" fmla="*/ 857 w 1932"/>
                  <a:gd name="T11" fmla="*/ 574 h 1533"/>
                  <a:gd name="T12" fmla="*/ 894 w 1932"/>
                  <a:gd name="T13" fmla="*/ 525 h 1533"/>
                  <a:gd name="T14" fmla="*/ 924 w 1932"/>
                  <a:gd name="T15" fmla="*/ 464 h 1533"/>
                  <a:gd name="T16" fmla="*/ 922 w 1932"/>
                  <a:gd name="T17" fmla="*/ 456 h 1533"/>
                  <a:gd name="T18" fmla="*/ 846 w 1932"/>
                  <a:gd name="T19" fmla="*/ 399 h 1533"/>
                  <a:gd name="T20" fmla="*/ 763 w 1932"/>
                  <a:gd name="T21" fmla="*/ 250 h 1533"/>
                  <a:gd name="T22" fmla="*/ 724 w 1932"/>
                  <a:gd name="T23" fmla="*/ 63 h 1533"/>
                  <a:gd name="T24" fmla="*/ 720 w 1932"/>
                  <a:gd name="T25" fmla="*/ 13 h 1533"/>
                  <a:gd name="T26" fmla="*/ 733 w 1932"/>
                  <a:gd name="T27" fmla="*/ 0 h 1533"/>
                  <a:gd name="T28" fmla="*/ 735 w 1932"/>
                  <a:gd name="T29" fmla="*/ 0 h 1533"/>
                  <a:gd name="T30" fmla="*/ 1197 w 1932"/>
                  <a:gd name="T31" fmla="*/ 0 h 1533"/>
                  <a:gd name="T32" fmla="*/ 1212 w 1932"/>
                  <a:gd name="T33" fmla="*/ 13 h 1533"/>
                  <a:gd name="T34" fmla="*/ 1208 w 1932"/>
                  <a:gd name="T35" fmla="*/ 63 h 1533"/>
                  <a:gd name="T36" fmla="*/ 1169 w 1932"/>
                  <a:gd name="T37" fmla="*/ 250 h 1533"/>
                  <a:gd name="T38" fmla="*/ 1086 w 1932"/>
                  <a:gd name="T39" fmla="*/ 399 h 1533"/>
                  <a:gd name="T40" fmla="*/ 1010 w 1932"/>
                  <a:gd name="T41" fmla="*/ 456 h 1533"/>
                  <a:gd name="T42" fmla="*/ 1008 w 1932"/>
                  <a:gd name="T43" fmla="*/ 464 h 1533"/>
                  <a:gd name="T44" fmla="*/ 1932 w 1932"/>
                  <a:gd name="T45" fmla="*/ 1411 h 1533"/>
                  <a:gd name="T46" fmla="*/ 1932 w 1932"/>
                  <a:gd name="T47" fmla="*/ 1511 h 1533"/>
                  <a:gd name="T48" fmla="*/ 1910 w 1932"/>
                  <a:gd name="T49" fmla="*/ 1533 h 1533"/>
                  <a:gd name="T50" fmla="*/ 22 w 1932"/>
                  <a:gd name="T51" fmla="*/ 1533 h 1533"/>
                  <a:gd name="T52" fmla="*/ 0 w 1932"/>
                  <a:gd name="T53" fmla="*/ 1511 h 1533"/>
                  <a:gd name="T54" fmla="*/ 0 w 1932"/>
                  <a:gd name="T55" fmla="*/ 1411 h 1533"/>
                  <a:gd name="T56" fmla="*/ 22 w 1932"/>
                  <a:gd name="T57" fmla="*/ 1389 h 1533"/>
                  <a:gd name="T58" fmla="*/ 98 w 1932"/>
                  <a:gd name="T59" fmla="*/ 1389 h 1533"/>
                  <a:gd name="T60" fmla="*/ 98 w 1932"/>
                  <a:gd name="T61" fmla="*/ 1352 h 1533"/>
                  <a:gd name="T62" fmla="*/ 120 w 1932"/>
                  <a:gd name="T63" fmla="*/ 1330 h 1533"/>
                  <a:gd name="T64" fmla="*/ 1812 w 1932"/>
                  <a:gd name="T65" fmla="*/ 1330 h 1533"/>
                  <a:gd name="T66" fmla="*/ 1834 w 1932"/>
                  <a:gd name="T67" fmla="*/ 1352 h 1533"/>
                  <a:gd name="T68" fmla="*/ 1834 w 1932"/>
                  <a:gd name="T69" fmla="*/ 1389 h 1533"/>
                  <a:gd name="T70" fmla="*/ 1910 w 1932"/>
                  <a:gd name="T71" fmla="*/ 1389 h 1533"/>
                  <a:gd name="T72" fmla="*/ 1932 w 1932"/>
                  <a:gd name="T73" fmla="*/ 1411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32" h="1533">
                    <a:moveTo>
                      <a:pt x="1008" y="464"/>
                    </a:moveTo>
                    <a:cubicBezTo>
                      <a:pt x="1017" y="485"/>
                      <a:pt x="1026" y="506"/>
                      <a:pt x="1038" y="525"/>
                    </a:cubicBezTo>
                    <a:cubicBezTo>
                      <a:pt x="1049" y="542"/>
                      <a:pt x="1062" y="558"/>
                      <a:pt x="1075" y="574"/>
                    </a:cubicBezTo>
                    <a:cubicBezTo>
                      <a:pt x="1078" y="578"/>
                      <a:pt x="1076" y="583"/>
                      <a:pt x="1070" y="583"/>
                    </a:cubicBezTo>
                    <a:cubicBezTo>
                      <a:pt x="1070" y="583"/>
                      <a:pt x="1070" y="583"/>
                      <a:pt x="862" y="583"/>
                    </a:cubicBezTo>
                    <a:cubicBezTo>
                      <a:pt x="857" y="583"/>
                      <a:pt x="854" y="578"/>
                      <a:pt x="857" y="574"/>
                    </a:cubicBezTo>
                    <a:cubicBezTo>
                      <a:pt x="870" y="558"/>
                      <a:pt x="883" y="542"/>
                      <a:pt x="894" y="525"/>
                    </a:cubicBezTo>
                    <a:cubicBezTo>
                      <a:pt x="906" y="506"/>
                      <a:pt x="915" y="485"/>
                      <a:pt x="924" y="464"/>
                    </a:cubicBezTo>
                    <a:cubicBezTo>
                      <a:pt x="925" y="461"/>
                      <a:pt x="924" y="458"/>
                      <a:pt x="922" y="456"/>
                    </a:cubicBezTo>
                    <a:cubicBezTo>
                      <a:pt x="905" y="446"/>
                      <a:pt x="851" y="405"/>
                      <a:pt x="846" y="399"/>
                    </a:cubicBezTo>
                    <a:cubicBezTo>
                      <a:pt x="807" y="357"/>
                      <a:pt x="778" y="305"/>
                      <a:pt x="763" y="250"/>
                    </a:cubicBezTo>
                    <a:cubicBezTo>
                      <a:pt x="746" y="188"/>
                      <a:pt x="737" y="125"/>
                      <a:pt x="724" y="63"/>
                    </a:cubicBezTo>
                    <a:cubicBezTo>
                      <a:pt x="721" y="48"/>
                      <a:pt x="714" y="29"/>
                      <a:pt x="720" y="13"/>
                    </a:cubicBezTo>
                    <a:cubicBezTo>
                      <a:pt x="723" y="6"/>
                      <a:pt x="727" y="2"/>
                      <a:pt x="733" y="0"/>
                    </a:cubicBezTo>
                    <a:cubicBezTo>
                      <a:pt x="734" y="0"/>
                      <a:pt x="734" y="0"/>
                      <a:pt x="735" y="0"/>
                    </a:cubicBezTo>
                    <a:cubicBezTo>
                      <a:pt x="753" y="0"/>
                      <a:pt x="1179" y="0"/>
                      <a:pt x="1197" y="0"/>
                    </a:cubicBezTo>
                    <a:cubicBezTo>
                      <a:pt x="1198" y="0"/>
                      <a:pt x="1209" y="6"/>
                      <a:pt x="1212" y="13"/>
                    </a:cubicBezTo>
                    <a:cubicBezTo>
                      <a:pt x="1218" y="29"/>
                      <a:pt x="1211" y="48"/>
                      <a:pt x="1208" y="63"/>
                    </a:cubicBezTo>
                    <a:cubicBezTo>
                      <a:pt x="1195" y="125"/>
                      <a:pt x="1186" y="188"/>
                      <a:pt x="1169" y="250"/>
                    </a:cubicBezTo>
                    <a:cubicBezTo>
                      <a:pt x="1154" y="305"/>
                      <a:pt x="1125" y="357"/>
                      <a:pt x="1086" y="399"/>
                    </a:cubicBezTo>
                    <a:cubicBezTo>
                      <a:pt x="1081" y="405"/>
                      <a:pt x="1027" y="446"/>
                      <a:pt x="1010" y="456"/>
                    </a:cubicBezTo>
                    <a:cubicBezTo>
                      <a:pt x="1008" y="458"/>
                      <a:pt x="1007" y="461"/>
                      <a:pt x="1008" y="464"/>
                    </a:cubicBezTo>
                    <a:close/>
                    <a:moveTo>
                      <a:pt x="1932" y="1411"/>
                    </a:moveTo>
                    <a:cubicBezTo>
                      <a:pt x="1932" y="1511"/>
                      <a:pt x="1932" y="1511"/>
                      <a:pt x="1932" y="1511"/>
                    </a:cubicBezTo>
                    <a:cubicBezTo>
                      <a:pt x="1932" y="1523"/>
                      <a:pt x="1923" y="1533"/>
                      <a:pt x="1910" y="1533"/>
                    </a:cubicBezTo>
                    <a:cubicBezTo>
                      <a:pt x="22" y="1533"/>
                      <a:pt x="22" y="1533"/>
                      <a:pt x="22" y="1533"/>
                    </a:cubicBezTo>
                    <a:cubicBezTo>
                      <a:pt x="9" y="1533"/>
                      <a:pt x="0" y="1523"/>
                      <a:pt x="0" y="1511"/>
                    </a:cubicBezTo>
                    <a:cubicBezTo>
                      <a:pt x="0" y="1411"/>
                      <a:pt x="0" y="1411"/>
                      <a:pt x="0" y="1411"/>
                    </a:cubicBezTo>
                    <a:cubicBezTo>
                      <a:pt x="0" y="1399"/>
                      <a:pt x="9" y="1389"/>
                      <a:pt x="22" y="1389"/>
                    </a:cubicBezTo>
                    <a:cubicBezTo>
                      <a:pt x="98" y="1389"/>
                      <a:pt x="98" y="1389"/>
                      <a:pt x="98" y="1389"/>
                    </a:cubicBezTo>
                    <a:cubicBezTo>
                      <a:pt x="98" y="1352"/>
                      <a:pt x="98" y="1352"/>
                      <a:pt x="98" y="1352"/>
                    </a:cubicBezTo>
                    <a:cubicBezTo>
                      <a:pt x="98" y="1340"/>
                      <a:pt x="108" y="1330"/>
                      <a:pt x="120" y="1330"/>
                    </a:cubicBezTo>
                    <a:cubicBezTo>
                      <a:pt x="1812" y="1330"/>
                      <a:pt x="1812" y="1330"/>
                      <a:pt x="1812" y="1330"/>
                    </a:cubicBezTo>
                    <a:cubicBezTo>
                      <a:pt x="1824" y="1330"/>
                      <a:pt x="1834" y="1340"/>
                      <a:pt x="1834" y="1352"/>
                    </a:cubicBezTo>
                    <a:cubicBezTo>
                      <a:pt x="1834" y="1389"/>
                      <a:pt x="1834" y="1389"/>
                      <a:pt x="1834" y="1389"/>
                    </a:cubicBezTo>
                    <a:cubicBezTo>
                      <a:pt x="1910" y="1389"/>
                      <a:pt x="1910" y="1389"/>
                      <a:pt x="1910" y="1389"/>
                    </a:cubicBezTo>
                    <a:cubicBezTo>
                      <a:pt x="1923" y="1389"/>
                      <a:pt x="1932" y="1399"/>
                      <a:pt x="1932" y="141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dirty="0">
                  <a:solidFill>
                    <a:schemeClr val="bg1"/>
                  </a:solidFill>
                  <a:effectLst>
                    <a:outerShdw blurRad="38100" dist="38100" dir="2700000" algn="tl">
                      <a:srgbClr val="000000">
                        <a:alpha val="43137"/>
                      </a:srgbClr>
                    </a:outerShdw>
                  </a:effectLst>
                </a:endParaRPr>
              </a:p>
            </p:txBody>
          </p:sp>
          <p:sp>
            <p:nvSpPr>
              <p:cNvPr id="24" name="Freeform 21">
                <a:extLst>
                  <a:ext uri="{FF2B5EF4-FFF2-40B4-BE49-F238E27FC236}">
                    <a16:creationId xmlns:a16="http://schemas.microsoft.com/office/drawing/2014/main" id="{6DE3A19D-8C23-4D76-AA4A-45A9919BC528}"/>
                  </a:ext>
                </a:extLst>
              </p:cNvPr>
              <p:cNvSpPr>
                <a:spLocks noEditPoints="1"/>
              </p:cNvSpPr>
              <p:nvPr/>
            </p:nvSpPr>
            <p:spPr bwMode="auto">
              <a:xfrm>
                <a:off x="2478" y="786"/>
                <a:ext cx="2724" cy="2349"/>
              </a:xfrm>
              <a:custGeom>
                <a:avLst/>
                <a:gdLst>
                  <a:gd name="T0" fmla="*/ 511 w 1454"/>
                  <a:gd name="T1" fmla="*/ 312 h 1253"/>
                  <a:gd name="T2" fmla="*/ 356 w 1454"/>
                  <a:gd name="T3" fmla="*/ 75 h 1253"/>
                  <a:gd name="T4" fmla="*/ 419 w 1454"/>
                  <a:gd name="T5" fmla="*/ 0 h 1253"/>
                  <a:gd name="T6" fmla="*/ 435 w 1454"/>
                  <a:gd name="T7" fmla="*/ 0 h 1253"/>
                  <a:gd name="T8" fmla="*/ 442 w 1454"/>
                  <a:gd name="T9" fmla="*/ 39 h 1253"/>
                  <a:gd name="T10" fmla="*/ 421 w 1454"/>
                  <a:gd name="T11" fmla="*/ 44 h 1253"/>
                  <a:gd name="T12" fmla="*/ 399 w 1454"/>
                  <a:gd name="T13" fmla="*/ 71 h 1253"/>
                  <a:gd name="T14" fmla="*/ 517 w 1454"/>
                  <a:gd name="T15" fmla="*/ 315 h 1253"/>
                  <a:gd name="T16" fmla="*/ 427 w 1454"/>
                  <a:gd name="T17" fmla="*/ 766 h 1253"/>
                  <a:gd name="T18" fmla="*/ 0 w 1454"/>
                  <a:gd name="T19" fmla="*/ 788 h 1253"/>
                  <a:gd name="T20" fmla="*/ 44 w 1454"/>
                  <a:gd name="T21" fmla="*/ 1253 h 1253"/>
                  <a:gd name="T22" fmla="*/ 405 w 1454"/>
                  <a:gd name="T23" fmla="*/ 810 h 1253"/>
                  <a:gd name="T24" fmla="*/ 449 w 1454"/>
                  <a:gd name="T25" fmla="*/ 1253 h 1253"/>
                  <a:gd name="T26" fmla="*/ 952 w 1454"/>
                  <a:gd name="T27" fmla="*/ 618 h 1253"/>
                  <a:gd name="T28" fmla="*/ 524 w 1454"/>
                  <a:gd name="T29" fmla="*/ 596 h 1253"/>
                  <a:gd name="T30" fmla="*/ 502 w 1454"/>
                  <a:gd name="T31" fmla="*/ 1253 h 1253"/>
                  <a:gd name="T32" fmla="*/ 546 w 1454"/>
                  <a:gd name="T33" fmla="*/ 640 h 1253"/>
                  <a:gd name="T34" fmla="*/ 908 w 1454"/>
                  <a:gd name="T35" fmla="*/ 1253 h 1253"/>
                  <a:gd name="T36" fmla="*/ 952 w 1454"/>
                  <a:gd name="T37" fmla="*/ 618 h 1253"/>
                  <a:gd name="T38" fmla="*/ 1432 w 1454"/>
                  <a:gd name="T39" fmla="*/ 928 h 1253"/>
                  <a:gd name="T40" fmla="*/ 1005 w 1454"/>
                  <a:gd name="T41" fmla="*/ 950 h 1253"/>
                  <a:gd name="T42" fmla="*/ 1049 w 1454"/>
                  <a:gd name="T43" fmla="*/ 1253 h 1253"/>
                  <a:gd name="T44" fmla="*/ 1410 w 1454"/>
                  <a:gd name="T45" fmla="*/ 972 h 1253"/>
                  <a:gd name="T46" fmla="*/ 1454 w 1454"/>
                  <a:gd name="T47" fmla="*/ 1253 h 1253"/>
                  <a:gd name="T48" fmla="*/ 1084 w 1454"/>
                  <a:gd name="T49" fmla="*/ 24 h 1253"/>
                  <a:gd name="T50" fmla="*/ 1034 w 1454"/>
                  <a:gd name="T51" fmla="*/ 0 h 1253"/>
                  <a:gd name="T52" fmla="*/ 1014 w 1454"/>
                  <a:gd name="T53" fmla="*/ 32 h 1253"/>
                  <a:gd name="T54" fmla="*/ 1011 w 1454"/>
                  <a:gd name="T55" fmla="*/ 44 h 1253"/>
                  <a:gd name="T56" fmla="*/ 1050 w 1454"/>
                  <a:gd name="T57" fmla="*/ 52 h 1253"/>
                  <a:gd name="T58" fmla="*/ 969 w 1454"/>
                  <a:gd name="T59" fmla="*/ 239 h 1253"/>
                  <a:gd name="T60" fmla="*/ 943 w 1454"/>
                  <a:gd name="T61" fmla="*/ 312 h 1253"/>
                  <a:gd name="T62" fmla="*/ 1098 w 1454"/>
                  <a:gd name="T63" fmla="*/ 75 h 1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54" h="1253">
                    <a:moveTo>
                      <a:pt x="517" y="315"/>
                    </a:moveTo>
                    <a:cubicBezTo>
                      <a:pt x="515" y="315"/>
                      <a:pt x="513" y="314"/>
                      <a:pt x="511" y="312"/>
                    </a:cubicBezTo>
                    <a:cubicBezTo>
                      <a:pt x="460" y="275"/>
                      <a:pt x="460" y="275"/>
                      <a:pt x="460" y="275"/>
                    </a:cubicBezTo>
                    <a:cubicBezTo>
                      <a:pt x="373" y="216"/>
                      <a:pt x="358" y="98"/>
                      <a:pt x="356" y="75"/>
                    </a:cubicBezTo>
                    <a:cubicBezTo>
                      <a:pt x="353" y="49"/>
                      <a:pt x="362" y="33"/>
                      <a:pt x="370" y="24"/>
                    </a:cubicBezTo>
                    <a:cubicBezTo>
                      <a:pt x="389" y="2"/>
                      <a:pt x="416" y="1"/>
                      <a:pt x="419" y="0"/>
                    </a:cubicBezTo>
                    <a:cubicBezTo>
                      <a:pt x="420" y="0"/>
                      <a:pt x="420" y="0"/>
                      <a:pt x="420" y="0"/>
                    </a:cubicBezTo>
                    <a:cubicBezTo>
                      <a:pt x="435" y="0"/>
                      <a:pt x="435" y="0"/>
                      <a:pt x="435" y="0"/>
                    </a:cubicBezTo>
                    <a:cubicBezTo>
                      <a:pt x="436" y="12"/>
                      <a:pt x="438" y="22"/>
                      <a:pt x="440" y="31"/>
                    </a:cubicBezTo>
                    <a:cubicBezTo>
                      <a:pt x="441" y="33"/>
                      <a:pt x="441" y="36"/>
                      <a:pt x="442" y="39"/>
                    </a:cubicBezTo>
                    <a:cubicBezTo>
                      <a:pt x="442" y="41"/>
                      <a:pt x="443" y="43"/>
                      <a:pt x="443" y="44"/>
                    </a:cubicBezTo>
                    <a:cubicBezTo>
                      <a:pt x="421" y="44"/>
                      <a:pt x="421" y="44"/>
                      <a:pt x="421" y="44"/>
                    </a:cubicBezTo>
                    <a:cubicBezTo>
                      <a:pt x="418" y="45"/>
                      <a:pt x="408" y="47"/>
                      <a:pt x="403" y="53"/>
                    </a:cubicBezTo>
                    <a:cubicBezTo>
                      <a:pt x="402" y="54"/>
                      <a:pt x="398" y="59"/>
                      <a:pt x="399" y="71"/>
                    </a:cubicBezTo>
                    <a:cubicBezTo>
                      <a:pt x="404" y="125"/>
                      <a:pt x="430" y="202"/>
                      <a:pt x="485" y="239"/>
                    </a:cubicBezTo>
                    <a:cubicBezTo>
                      <a:pt x="493" y="265"/>
                      <a:pt x="504" y="291"/>
                      <a:pt x="517" y="315"/>
                    </a:cubicBezTo>
                    <a:close/>
                    <a:moveTo>
                      <a:pt x="449" y="788"/>
                    </a:moveTo>
                    <a:cubicBezTo>
                      <a:pt x="449" y="776"/>
                      <a:pt x="439" y="766"/>
                      <a:pt x="427" y="766"/>
                    </a:cubicBezTo>
                    <a:cubicBezTo>
                      <a:pt x="22" y="766"/>
                      <a:pt x="22" y="766"/>
                      <a:pt x="22" y="766"/>
                    </a:cubicBezTo>
                    <a:cubicBezTo>
                      <a:pt x="10" y="766"/>
                      <a:pt x="0" y="776"/>
                      <a:pt x="0" y="788"/>
                    </a:cubicBezTo>
                    <a:cubicBezTo>
                      <a:pt x="0" y="1253"/>
                      <a:pt x="0" y="1253"/>
                      <a:pt x="0" y="1253"/>
                    </a:cubicBezTo>
                    <a:cubicBezTo>
                      <a:pt x="44" y="1253"/>
                      <a:pt x="44" y="1253"/>
                      <a:pt x="44" y="1253"/>
                    </a:cubicBezTo>
                    <a:cubicBezTo>
                      <a:pt x="44" y="810"/>
                      <a:pt x="44" y="810"/>
                      <a:pt x="44" y="810"/>
                    </a:cubicBezTo>
                    <a:cubicBezTo>
                      <a:pt x="405" y="810"/>
                      <a:pt x="405" y="810"/>
                      <a:pt x="405" y="810"/>
                    </a:cubicBezTo>
                    <a:cubicBezTo>
                      <a:pt x="405" y="1253"/>
                      <a:pt x="405" y="1253"/>
                      <a:pt x="405" y="1253"/>
                    </a:cubicBezTo>
                    <a:cubicBezTo>
                      <a:pt x="449" y="1253"/>
                      <a:pt x="449" y="1253"/>
                      <a:pt x="449" y="1253"/>
                    </a:cubicBezTo>
                    <a:lnTo>
                      <a:pt x="449" y="788"/>
                    </a:lnTo>
                    <a:close/>
                    <a:moveTo>
                      <a:pt x="952" y="618"/>
                    </a:moveTo>
                    <a:cubicBezTo>
                      <a:pt x="952" y="606"/>
                      <a:pt x="942" y="596"/>
                      <a:pt x="930" y="596"/>
                    </a:cubicBezTo>
                    <a:cubicBezTo>
                      <a:pt x="524" y="596"/>
                      <a:pt x="524" y="596"/>
                      <a:pt x="524" y="596"/>
                    </a:cubicBezTo>
                    <a:cubicBezTo>
                      <a:pt x="512" y="596"/>
                      <a:pt x="502" y="606"/>
                      <a:pt x="502" y="618"/>
                    </a:cubicBezTo>
                    <a:cubicBezTo>
                      <a:pt x="502" y="1253"/>
                      <a:pt x="502" y="1253"/>
                      <a:pt x="502" y="1253"/>
                    </a:cubicBezTo>
                    <a:cubicBezTo>
                      <a:pt x="546" y="1253"/>
                      <a:pt x="546" y="1253"/>
                      <a:pt x="546" y="1253"/>
                    </a:cubicBezTo>
                    <a:cubicBezTo>
                      <a:pt x="546" y="640"/>
                      <a:pt x="546" y="640"/>
                      <a:pt x="546" y="640"/>
                    </a:cubicBezTo>
                    <a:cubicBezTo>
                      <a:pt x="908" y="640"/>
                      <a:pt x="908" y="640"/>
                      <a:pt x="908" y="640"/>
                    </a:cubicBezTo>
                    <a:cubicBezTo>
                      <a:pt x="908" y="1253"/>
                      <a:pt x="908" y="1253"/>
                      <a:pt x="908" y="1253"/>
                    </a:cubicBezTo>
                    <a:cubicBezTo>
                      <a:pt x="952" y="1253"/>
                      <a:pt x="952" y="1253"/>
                      <a:pt x="952" y="1253"/>
                    </a:cubicBezTo>
                    <a:lnTo>
                      <a:pt x="952" y="618"/>
                    </a:lnTo>
                    <a:close/>
                    <a:moveTo>
                      <a:pt x="1454" y="950"/>
                    </a:moveTo>
                    <a:cubicBezTo>
                      <a:pt x="1454" y="938"/>
                      <a:pt x="1444" y="928"/>
                      <a:pt x="1432" y="928"/>
                    </a:cubicBezTo>
                    <a:cubicBezTo>
                      <a:pt x="1027" y="928"/>
                      <a:pt x="1027" y="928"/>
                      <a:pt x="1027" y="928"/>
                    </a:cubicBezTo>
                    <a:cubicBezTo>
                      <a:pt x="1015" y="928"/>
                      <a:pt x="1005" y="938"/>
                      <a:pt x="1005" y="950"/>
                    </a:cubicBezTo>
                    <a:cubicBezTo>
                      <a:pt x="1005" y="1253"/>
                      <a:pt x="1005" y="1253"/>
                      <a:pt x="1005" y="1253"/>
                    </a:cubicBezTo>
                    <a:cubicBezTo>
                      <a:pt x="1049" y="1253"/>
                      <a:pt x="1049" y="1253"/>
                      <a:pt x="1049" y="1253"/>
                    </a:cubicBezTo>
                    <a:cubicBezTo>
                      <a:pt x="1049" y="972"/>
                      <a:pt x="1049" y="972"/>
                      <a:pt x="1049" y="972"/>
                    </a:cubicBezTo>
                    <a:cubicBezTo>
                      <a:pt x="1410" y="972"/>
                      <a:pt x="1410" y="972"/>
                      <a:pt x="1410" y="972"/>
                    </a:cubicBezTo>
                    <a:cubicBezTo>
                      <a:pt x="1410" y="1253"/>
                      <a:pt x="1410" y="1253"/>
                      <a:pt x="1410" y="1253"/>
                    </a:cubicBezTo>
                    <a:cubicBezTo>
                      <a:pt x="1454" y="1253"/>
                      <a:pt x="1454" y="1253"/>
                      <a:pt x="1454" y="1253"/>
                    </a:cubicBezTo>
                    <a:lnTo>
                      <a:pt x="1454" y="950"/>
                    </a:lnTo>
                    <a:close/>
                    <a:moveTo>
                      <a:pt x="1084" y="24"/>
                    </a:moveTo>
                    <a:cubicBezTo>
                      <a:pt x="1065" y="2"/>
                      <a:pt x="1038" y="1"/>
                      <a:pt x="1035" y="0"/>
                    </a:cubicBezTo>
                    <a:cubicBezTo>
                      <a:pt x="1034" y="0"/>
                      <a:pt x="1034" y="0"/>
                      <a:pt x="1034" y="0"/>
                    </a:cubicBezTo>
                    <a:cubicBezTo>
                      <a:pt x="1019" y="0"/>
                      <a:pt x="1019" y="0"/>
                      <a:pt x="1019" y="0"/>
                    </a:cubicBezTo>
                    <a:cubicBezTo>
                      <a:pt x="1018" y="13"/>
                      <a:pt x="1016" y="24"/>
                      <a:pt x="1014" y="32"/>
                    </a:cubicBezTo>
                    <a:cubicBezTo>
                      <a:pt x="1013" y="35"/>
                      <a:pt x="1012" y="37"/>
                      <a:pt x="1012" y="39"/>
                    </a:cubicBezTo>
                    <a:cubicBezTo>
                      <a:pt x="1012" y="41"/>
                      <a:pt x="1011" y="43"/>
                      <a:pt x="1011" y="44"/>
                    </a:cubicBezTo>
                    <a:cubicBezTo>
                      <a:pt x="1033" y="44"/>
                      <a:pt x="1033" y="44"/>
                      <a:pt x="1033" y="44"/>
                    </a:cubicBezTo>
                    <a:cubicBezTo>
                      <a:pt x="1034" y="45"/>
                      <a:pt x="1045" y="46"/>
                      <a:pt x="1050" y="52"/>
                    </a:cubicBezTo>
                    <a:cubicBezTo>
                      <a:pt x="1052" y="54"/>
                      <a:pt x="1056" y="59"/>
                      <a:pt x="1055" y="71"/>
                    </a:cubicBezTo>
                    <a:cubicBezTo>
                      <a:pt x="1050" y="125"/>
                      <a:pt x="1024" y="202"/>
                      <a:pt x="969" y="239"/>
                    </a:cubicBezTo>
                    <a:cubicBezTo>
                      <a:pt x="961" y="265"/>
                      <a:pt x="951" y="291"/>
                      <a:pt x="937" y="315"/>
                    </a:cubicBezTo>
                    <a:cubicBezTo>
                      <a:pt x="939" y="314"/>
                      <a:pt x="941" y="314"/>
                      <a:pt x="943" y="312"/>
                    </a:cubicBezTo>
                    <a:cubicBezTo>
                      <a:pt x="994" y="275"/>
                      <a:pt x="994" y="275"/>
                      <a:pt x="994" y="275"/>
                    </a:cubicBezTo>
                    <a:cubicBezTo>
                      <a:pt x="1081" y="216"/>
                      <a:pt x="1096" y="98"/>
                      <a:pt x="1098" y="75"/>
                    </a:cubicBezTo>
                    <a:cubicBezTo>
                      <a:pt x="1101" y="49"/>
                      <a:pt x="1092" y="33"/>
                      <a:pt x="1084" y="2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dirty="0"/>
              </a:p>
            </p:txBody>
          </p:sp>
        </p:grpSp>
      </p:grpSp>
      <p:sp>
        <p:nvSpPr>
          <p:cNvPr id="25" name="Textfeld 24">
            <a:extLst>
              <a:ext uri="{FF2B5EF4-FFF2-40B4-BE49-F238E27FC236}">
                <a16:creationId xmlns:a16="http://schemas.microsoft.com/office/drawing/2014/main" id="{F3845037-1496-4220-9CB4-8D9EDF0B3236}"/>
              </a:ext>
            </a:extLst>
          </p:cNvPr>
          <p:cNvSpPr txBox="1"/>
          <p:nvPr/>
        </p:nvSpPr>
        <p:spPr>
          <a:xfrm>
            <a:off x="112774" y="3615027"/>
            <a:ext cx="4011815" cy="472728"/>
          </a:xfrm>
          <a:prstGeom prst="rect">
            <a:avLst/>
          </a:prstGeom>
          <a:solidFill>
            <a:srgbClr val="CDCDCD"/>
          </a:solidFill>
        </p:spPr>
        <p:txBody>
          <a:bodyPr wrap="square" lIns="0" tIns="0" rIns="0" bIns="0" rtlCol="0">
            <a:noAutofit/>
          </a:bodyPr>
          <a:lstStyle>
            <a:defPPr>
              <a:defRPr lang="de-DE"/>
            </a:defPPr>
            <a:lvl1pPr>
              <a:defRPr sz="2800" b="1">
                <a:solidFill>
                  <a:schemeClr val="bg1">
                    <a:lumMod val="95000"/>
                  </a:schemeClr>
                </a:solidFill>
                <a:effectLst>
                  <a:outerShdw blurRad="38100" dist="38100" dir="2700000" algn="tl">
                    <a:srgbClr val="000000">
                      <a:alpha val="43137"/>
                    </a:srgbClr>
                  </a:outerShdw>
                </a:effectLst>
              </a:defRPr>
            </a:lvl1pPr>
          </a:lstStyle>
          <a:p>
            <a:r>
              <a:rPr lang="de-DE" dirty="0"/>
              <a:t>Neues Kostenmodell</a:t>
            </a:r>
          </a:p>
          <a:p>
            <a:endParaRPr lang="de-DE" dirty="0"/>
          </a:p>
        </p:txBody>
      </p:sp>
      <p:sp>
        <p:nvSpPr>
          <p:cNvPr id="28" name="Textfeld 27">
            <a:extLst>
              <a:ext uri="{FF2B5EF4-FFF2-40B4-BE49-F238E27FC236}">
                <a16:creationId xmlns:a16="http://schemas.microsoft.com/office/drawing/2014/main" id="{862B2EB2-A723-4631-8A4B-631B53E53838}"/>
              </a:ext>
            </a:extLst>
          </p:cNvPr>
          <p:cNvSpPr txBox="1"/>
          <p:nvPr/>
        </p:nvSpPr>
        <p:spPr>
          <a:xfrm>
            <a:off x="404278" y="4456913"/>
            <a:ext cx="4011815" cy="472728"/>
          </a:xfrm>
          <a:prstGeom prst="rect">
            <a:avLst/>
          </a:prstGeom>
          <a:solidFill>
            <a:srgbClr val="CDCDCD"/>
          </a:solidFill>
        </p:spPr>
        <p:txBody>
          <a:bodyPr wrap="square" lIns="0" tIns="0" rIns="0" bIns="0" rtlCol="0">
            <a:noAutofit/>
          </a:bodyPr>
          <a:lstStyle>
            <a:defPPr>
              <a:defRPr lang="de-DE"/>
            </a:defPPr>
            <a:lvl1pPr>
              <a:defRPr sz="2800" b="1">
                <a:solidFill>
                  <a:schemeClr val="bg1">
                    <a:lumMod val="95000"/>
                  </a:schemeClr>
                </a:solidFill>
                <a:effectLst>
                  <a:outerShdw blurRad="38100" dist="38100" dir="2700000" algn="tl">
                    <a:srgbClr val="000000">
                      <a:alpha val="43137"/>
                    </a:srgbClr>
                  </a:outerShdw>
                </a:effectLst>
              </a:defRPr>
            </a:lvl1pPr>
          </a:lstStyle>
          <a:p>
            <a:r>
              <a:rPr lang="de-DE" dirty="0"/>
              <a:t>Neues Fondsangebot</a:t>
            </a:r>
          </a:p>
          <a:p>
            <a:endParaRPr lang="de-DE" dirty="0"/>
          </a:p>
        </p:txBody>
      </p:sp>
      <p:sp>
        <p:nvSpPr>
          <p:cNvPr id="27" name="Fußzeilenplatzhalter 10">
            <a:extLst>
              <a:ext uri="{FF2B5EF4-FFF2-40B4-BE49-F238E27FC236}">
                <a16:creationId xmlns:a16="http://schemas.microsoft.com/office/drawing/2014/main" id="{DB910C3E-8F55-4BA4-98C5-1DECB3F79A67}"/>
              </a:ext>
            </a:extLst>
          </p:cNvPr>
          <p:cNvSpPr txBox="1">
            <a:spLocks/>
          </p:cNvSpPr>
          <p:nvPr/>
        </p:nvSpPr>
        <p:spPr>
          <a:xfrm>
            <a:off x="623887" y="6305434"/>
            <a:ext cx="10944225" cy="222586"/>
          </a:xfrm>
          <a:prstGeom prst="rect">
            <a:avLst/>
          </a:prstGeom>
          <a:noFill/>
          <a:ln>
            <a:noFill/>
          </a:ln>
          <a:effectLst/>
        </p:spPr>
        <p:txBody>
          <a:bodyPr vert="horz" wrap="square" lIns="0" tIns="0" rIns="0" bIns="0" numCol="1" anchor="t" anchorCtr="0" compatLnSpc="1">
            <a:prstTxWarp prst="textNoShape">
              <a:avLst/>
            </a:prstTxWarp>
          </a:bodyPr>
          <a:lstStyle>
            <a:defPPr>
              <a:defRPr lang="de-DE"/>
            </a:defPPr>
            <a:lvl1pPr>
              <a:lnSpc>
                <a:spcPct val="100000"/>
              </a:lnSpc>
              <a:defRPr sz="1200" b="1">
                <a:solidFill>
                  <a:schemeClr val="tx2"/>
                </a:solidFill>
              </a:defRPr>
            </a:lvl1pPr>
            <a:lvl2pPr marL="4572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2pPr>
            <a:lvl3pPr marL="9144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3pPr>
            <a:lvl4pPr marL="13716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4pPr>
            <a:lvl5pPr marL="18288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5pPr>
            <a:lvl6pPr marL="2286000" algn="l" defTabSz="914400" rtl="0" eaLnBrk="1" latinLnBrk="0" hangingPunct="1">
              <a:defRPr sz="1600" kern="1200">
                <a:solidFill>
                  <a:schemeClr val="tx1"/>
                </a:solidFill>
                <a:latin typeface="Arial" pitchFamily="34" charset="0"/>
                <a:ea typeface="+mn-ea"/>
                <a:cs typeface="Arial" pitchFamily="34" charset="0"/>
              </a:defRPr>
            </a:lvl6pPr>
            <a:lvl7pPr marL="2743200" algn="l" defTabSz="914400" rtl="0" eaLnBrk="1" latinLnBrk="0" hangingPunct="1">
              <a:defRPr sz="1600" kern="1200">
                <a:solidFill>
                  <a:schemeClr val="tx1"/>
                </a:solidFill>
                <a:latin typeface="Arial" pitchFamily="34" charset="0"/>
                <a:ea typeface="+mn-ea"/>
                <a:cs typeface="Arial" pitchFamily="34" charset="0"/>
              </a:defRPr>
            </a:lvl7pPr>
            <a:lvl8pPr marL="3200400" algn="l" defTabSz="914400" rtl="0" eaLnBrk="1" latinLnBrk="0" hangingPunct="1">
              <a:defRPr sz="1600" kern="1200">
                <a:solidFill>
                  <a:schemeClr val="tx1"/>
                </a:solidFill>
                <a:latin typeface="Arial" pitchFamily="34" charset="0"/>
                <a:ea typeface="+mn-ea"/>
                <a:cs typeface="Arial" pitchFamily="34" charset="0"/>
              </a:defRPr>
            </a:lvl8pPr>
            <a:lvl9pPr marL="3657600" algn="l" defTabSz="914400" rtl="0" eaLnBrk="1" latinLnBrk="0" hangingPunct="1">
              <a:defRPr sz="1600" kern="1200">
                <a:solidFill>
                  <a:schemeClr val="tx1"/>
                </a:solidFill>
                <a:latin typeface="Arial" pitchFamily="34" charset="0"/>
                <a:ea typeface="+mn-ea"/>
                <a:cs typeface="Arial" pitchFamily="34" charset="0"/>
              </a:defRPr>
            </a:lvl9pPr>
          </a:lstStyle>
          <a:p>
            <a:r>
              <a:rPr lang="de-DE" altLang="de-DE" dirty="0"/>
              <a:t>SI Global Garant </a:t>
            </a:r>
            <a:r>
              <a:rPr lang="de-DE" altLang="de-DE" dirty="0" err="1"/>
              <a:t>Invest</a:t>
            </a:r>
            <a:r>
              <a:rPr lang="de-DE" altLang="de-DE" dirty="0"/>
              <a:t> | Produktgeneration 2021</a:t>
            </a:r>
          </a:p>
        </p:txBody>
      </p:sp>
    </p:spTree>
    <p:extLst>
      <p:ext uri="{BB962C8B-B14F-4D97-AF65-F5344CB8AC3E}">
        <p14:creationId xmlns:p14="http://schemas.microsoft.com/office/powerpoint/2010/main" val="2616849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hteck 49">
            <a:extLst>
              <a:ext uri="{FF2B5EF4-FFF2-40B4-BE49-F238E27FC236}">
                <a16:creationId xmlns:a16="http://schemas.microsoft.com/office/drawing/2014/main" id="{1968B6CF-7C20-451E-BCB5-C1A8618FF99A}"/>
              </a:ext>
            </a:extLst>
          </p:cNvPr>
          <p:cNvSpPr/>
          <p:nvPr/>
        </p:nvSpPr>
        <p:spPr bwMode="auto">
          <a:xfrm>
            <a:off x="6802538" y="3950824"/>
            <a:ext cx="5389462" cy="636901"/>
          </a:xfrm>
          <a:prstGeom prst="rect">
            <a:avLst/>
          </a:prstGeom>
          <a:solidFill>
            <a:srgbClr val="CDCDCD"/>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lumMod val="95000"/>
                </a:schemeClr>
              </a:solidFill>
              <a:effectLst/>
              <a:latin typeface="Arial" pitchFamily="34" charset="0"/>
              <a:cs typeface="Arial" pitchFamily="34" charset="0"/>
            </a:endParaRPr>
          </a:p>
        </p:txBody>
      </p:sp>
      <p:sp>
        <p:nvSpPr>
          <p:cNvPr id="51" name="Rechteck 50">
            <a:extLst>
              <a:ext uri="{FF2B5EF4-FFF2-40B4-BE49-F238E27FC236}">
                <a16:creationId xmlns:a16="http://schemas.microsoft.com/office/drawing/2014/main" id="{9CFBCD44-BCE4-4C47-B67B-6224897D8434}"/>
              </a:ext>
            </a:extLst>
          </p:cNvPr>
          <p:cNvSpPr/>
          <p:nvPr/>
        </p:nvSpPr>
        <p:spPr bwMode="auto">
          <a:xfrm>
            <a:off x="6802538" y="2308773"/>
            <a:ext cx="5389462" cy="636901"/>
          </a:xfrm>
          <a:prstGeom prst="rect">
            <a:avLst/>
          </a:prstGeom>
          <a:solidFill>
            <a:srgbClr val="CDCDCD"/>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lumMod val="95000"/>
                </a:schemeClr>
              </a:solidFill>
              <a:effectLst/>
              <a:latin typeface="Arial" pitchFamily="34" charset="0"/>
              <a:cs typeface="Arial" pitchFamily="34" charset="0"/>
            </a:endParaRPr>
          </a:p>
        </p:txBody>
      </p:sp>
      <p:sp>
        <p:nvSpPr>
          <p:cNvPr id="52" name="Rechteck 51">
            <a:extLst>
              <a:ext uri="{FF2B5EF4-FFF2-40B4-BE49-F238E27FC236}">
                <a16:creationId xmlns:a16="http://schemas.microsoft.com/office/drawing/2014/main" id="{E9D77E3D-E0D9-4824-AC83-256F53EC3217}"/>
              </a:ext>
            </a:extLst>
          </p:cNvPr>
          <p:cNvSpPr/>
          <p:nvPr/>
        </p:nvSpPr>
        <p:spPr bwMode="auto">
          <a:xfrm>
            <a:off x="6802538" y="3129799"/>
            <a:ext cx="5389462" cy="636901"/>
          </a:xfrm>
          <a:prstGeom prst="rect">
            <a:avLst/>
          </a:prstGeom>
          <a:solidFill>
            <a:srgbClr val="CDCDCD"/>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lumMod val="95000"/>
                </a:schemeClr>
              </a:solidFill>
              <a:effectLst/>
              <a:latin typeface="Arial" pitchFamily="34" charset="0"/>
              <a:cs typeface="Arial" pitchFamily="34" charset="0"/>
            </a:endParaRPr>
          </a:p>
        </p:txBody>
      </p:sp>
      <p:sp>
        <p:nvSpPr>
          <p:cNvPr id="47" name="Rechteck 46">
            <a:extLst>
              <a:ext uri="{FF2B5EF4-FFF2-40B4-BE49-F238E27FC236}">
                <a16:creationId xmlns:a16="http://schemas.microsoft.com/office/drawing/2014/main" id="{542C1B16-205A-45EB-AB62-7DAA04EEFAEE}"/>
              </a:ext>
            </a:extLst>
          </p:cNvPr>
          <p:cNvSpPr/>
          <p:nvPr/>
        </p:nvSpPr>
        <p:spPr bwMode="auto">
          <a:xfrm>
            <a:off x="0" y="1910858"/>
            <a:ext cx="5389462" cy="636901"/>
          </a:xfrm>
          <a:prstGeom prst="rect">
            <a:avLst/>
          </a:prstGeom>
          <a:solidFill>
            <a:srgbClr val="CDCDCD"/>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2400" b="1" i="0" u="none" strike="noStrike" cap="none" normalizeH="0" baseline="0" dirty="0">
              <a:ln>
                <a:noFill/>
              </a:ln>
              <a:solidFill>
                <a:schemeClr val="tx2"/>
              </a:solidFill>
              <a:effectLst>
                <a:outerShdw blurRad="38100" dist="38100" dir="2700000" algn="tl">
                  <a:srgbClr val="000000">
                    <a:alpha val="43137"/>
                  </a:srgbClr>
                </a:outerShdw>
              </a:effectLst>
              <a:latin typeface="Arial" pitchFamily="34" charset="0"/>
              <a:cs typeface="Arial" pitchFamily="34" charset="0"/>
            </a:endParaRPr>
          </a:p>
        </p:txBody>
      </p:sp>
      <p:sp>
        <p:nvSpPr>
          <p:cNvPr id="48" name="Rechteck 47">
            <a:extLst>
              <a:ext uri="{FF2B5EF4-FFF2-40B4-BE49-F238E27FC236}">
                <a16:creationId xmlns:a16="http://schemas.microsoft.com/office/drawing/2014/main" id="{1A746F8E-A7C8-4FE1-98C2-9B3608A7F94E}"/>
              </a:ext>
            </a:extLst>
          </p:cNvPr>
          <p:cNvSpPr/>
          <p:nvPr/>
        </p:nvSpPr>
        <p:spPr bwMode="auto">
          <a:xfrm>
            <a:off x="0" y="3552911"/>
            <a:ext cx="5389462" cy="636900"/>
          </a:xfrm>
          <a:prstGeom prst="rect">
            <a:avLst/>
          </a:prstGeom>
          <a:solidFill>
            <a:srgbClr val="CDCDCD"/>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endParaRPr lang="de-DE" sz="2400" b="1" dirty="0">
              <a:solidFill>
                <a:schemeClr val="bg1">
                  <a:lumMod val="95000"/>
                </a:schemeClr>
              </a:solidFill>
              <a:effectLst>
                <a:outerShdw blurRad="38100" dist="38100" dir="2700000" algn="tl">
                  <a:srgbClr val="000000">
                    <a:alpha val="43137"/>
                  </a:srgbClr>
                </a:outerShdw>
              </a:effectLst>
            </a:endParaRPr>
          </a:p>
        </p:txBody>
      </p:sp>
      <p:sp>
        <p:nvSpPr>
          <p:cNvPr id="46" name="Rechteck 45">
            <a:extLst>
              <a:ext uri="{FF2B5EF4-FFF2-40B4-BE49-F238E27FC236}">
                <a16:creationId xmlns:a16="http://schemas.microsoft.com/office/drawing/2014/main" id="{A1E73674-1D4C-4220-824A-FE16CF59944E}"/>
              </a:ext>
            </a:extLst>
          </p:cNvPr>
          <p:cNvSpPr/>
          <p:nvPr/>
        </p:nvSpPr>
        <p:spPr bwMode="auto">
          <a:xfrm>
            <a:off x="-1" y="2731885"/>
            <a:ext cx="5389461" cy="636900"/>
          </a:xfrm>
          <a:prstGeom prst="rect">
            <a:avLst/>
          </a:prstGeom>
          <a:solidFill>
            <a:srgbClr val="CDCDCD"/>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endParaRPr lang="de-DE" sz="2400" b="1" dirty="0">
              <a:solidFill>
                <a:schemeClr val="tx2"/>
              </a:solidFill>
              <a:effectLst>
                <a:outerShdw blurRad="38100" dist="38100" dir="2700000" algn="tl">
                  <a:srgbClr val="000000">
                    <a:alpha val="43137"/>
                  </a:srgbClr>
                </a:outerShdw>
              </a:effectLst>
            </a:endParaRPr>
          </a:p>
        </p:txBody>
      </p:sp>
      <p:sp>
        <p:nvSpPr>
          <p:cNvPr id="53" name="Textfeld 52">
            <a:extLst>
              <a:ext uri="{FF2B5EF4-FFF2-40B4-BE49-F238E27FC236}">
                <a16:creationId xmlns:a16="http://schemas.microsoft.com/office/drawing/2014/main" id="{FF7A6946-D018-45C8-B4D2-30B5DA6E42DA}"/>
              </a:ext>
            </a:extLst>
          </p:cNvPr>
          <p:cNvSpPr txBox="1"/>
          <p:nvPr/>
        </p:nvSpPr>
        <p:spPr>
          <a:xfrm>
            <a:off x="1074715" y="1994774"/>
            <a:ext cx="2268252" cy="501280"/>
          </a:xfrm>
          <a:prstGeom prst="rect">
            <a:avLst/>
          </a:prstGeom>
          <a:solidFill>
            <a:srgbClr val="CDCDCD"/>
          </a:solidFill>
        </p:spPr>
        <p:txBody>
          <a:bodyPr wrap="square" lIns="0" tIns="0" rIns="0" bIns="0" rtlCol="0">
            <a:noAutofit/>
          </a:bodyPr>
          <a:lstStyle/>
          <a:p>
            <a:r>
              <a:rPr lang="de-DE" sz="2800" b="1" dirty="0">
                <a:solidFill>
                  <a:schemeClr val="bg1">
                    <a:lumMod val="95000"/>
                  </a:schemeClr>
                </a:solidFill>
                <a:effectLst>
                  <a:outerShdw blurRad="38100" dist="38100" dir="2700000" algn="tl">
                    <a:srgbClr val="000000">
                      <a:alpha val="43137"/>
                    </a:srgbClr>
                  </a:outerShdw>
                </a:effectLst>
              </a:rPr>
              <a:t>Sicherheit+</a:t>
            </a:r>
          </a:p>
        </p:txBody>
      </p:sp>
      <p:sp>
        <p:nvSpPr>
          <p:cNvPr id="54" name="Textfeld 53">
            <a:extLst>
              <a:ext uri="{FF2B5EF4-FFF2-40B4-BE49-F238E27FC236}">
                <a16:creationId xmlns:a16="http://schemas.microsoft.com/office/drawing/2014/main" id="{4BEE9964-A302-4788-A476-08DBE426D3E1}"/>
              </a:ext>
            </a:extLst>
          </p:cNvPr>
          <p:cNvSpPr txBox="1"/>
          <p:nvPr/>
        </p:nvSpPr>
        <p:spPr>
          <a:xfrm>
            <a:off x="119336" y="2804817"/>
            <a:ext cx="4179011" cy="486101"/>
          </a:xfrm>
          <a:prstGeom prst="rect">
            <a:avLst/>
          </a:prstGeom>
          <a:solidFill>
            <a:srgbClr val="CDCDCD"/>
          </a:solidFill>
        </p:spPr>
        <p:txBody>
          <a:bodyPr wrap="square" lIns="0" tIns="0" rIns="0" bIns="0" rtlCol="0">
            <a:noAutofit/>
          </a:bodyPr>
          <a:lstStyle>
            <a:defPPr>
              <a:defRPr lang="de-DE"/>
            </a:defPPr>
            <a:lvl1pPr>
              <a:defRPr sz="2800" b="1">
                <a:solidFill>
                  <a:schemeClr val="bg1">
                    <a:lumMod val="95000"/>
                  </a:schemeClr>
                </a:solidFill>
                <a:effectLst>
                  <a:outerShdw blurRad="38100" dist="38100" dir="2700000" algn="tl">
                    <a:srgbClr val="000000">
                      <a:alpha val="43137"/>
                    </a:srgbClr>
                  </a:outerShdw>
                </a:effectLst>
              </a:defRPr>
            </a:lvl1pPr>
          </a:lstStyle>
          <a:p>
            <a:r>
              <a:rPr lang="de-DE" dirty="0"/>
              <a:t>Ablaufmanagement+</a:t>
            </a:r>
          </a:p>
          <a:p>
            <a:endParaRPr lang="de-DE" dirty="0"/>
          </a:p>
        </p:txBody>
      </p:sp>
      <p:sp>
        <p:nvSpPr>
          <p:cNvPr id="57" name="Textfeld 56">
            <a:extLst>
              <a:ext uri="{FF2B5EF4-FFF2-40B4-BE49-F238E27FC236}">
                <a16:creationId xmlns:a16="http://schemas.microsoft.com/office/drawing/2014/main" id="{75F0AE7C-E8E3-4FAD-B2DC-C45A07AD4249}"/>
              </a:ext>
            </a:extLst>
          </p:cNvPr>
          <p:cNvSpPr txBox="1"/>
          <p:nvPr/>
        </p:nvSpPr>
        <p:spPr>
          <a:xfrm>
            <a:off x="7914169" y="3216201"/>
            <a:ext cx="4284539" cy="501280"/>
          </a:xfrm>
          <a:prstGeom prst="rect">
            <a:avLst/>
          </a:prstGeom>
          <a:solidFill>
            <a:srgbClr val="CDCDCD"/>
          </a:solidFill>
        </p:spPr>
        <p:txBody>
          <a:bodyPr wrap="square" lIns="0" tIns="0" rIns="0" bIns="0" rtlCol="0">
            <a:noAutofit/>
          </a:bodyPr>
          <a:lstStyle/>
          <a:p>
            <a:r>
              <a:rPr lang="de-DE" sz="2800" b="1" dirty="0">
                <a:solidFill>
                  <a:schemeClr val="bg1">
                    <a:lumMod val="95000"/>
                  </a:schemeClr>
                </a:solidFill>
                <a:effectLst>
                  <a:outerShdw blurRad="38100" dist="38100" dir="2700000" algn="tl">
                    <a:srgbClr val="000000">
                      <a:alpha val="43137"/>
                    </a:srgbClr>
                  </a:outerShdw>
                </a:effectLst>
              </a:rPr>
              <a:t>Neuer Vorschlagsdruck</a:t>
            </a:r>
          </a:p>
        </p:txBody>
      </p:sp>
      <p:sp>
        <p:nvSpPr>
          <p:cNvPr id="58" name="Textfeld 57">
            <a:extLst>
              <a:ext uri="{FF2B5EF4-FFF2-40B4-BE49-F238E27FC236}">
                <a16:creationId xmlns:a16="http://schemas.microsoft.com/office/drawing/2014/main" id="{D85BA566-E480-428D-BD67-75F6B10D89C6}"/>
              </a:ext>
            </a:extLst>
          </p:cNvPr>
          <p:cNvSpPr txBox="1"/>
          <p:nvPr/>
        </p:nvSpPr>
        <p:spPr>
          <a:xfrm>
            <a:off x="8272878" y="4018634"/>
            <a:ext cx="3600879" cy="501280"/>
          </a:xfrm>
          <a:prstGeom prst="rect">
            <a:avLst/>
          </a:prstGeom>
          <a:solidFill>
            <a:srgbClr val="CDCDCD"/>
          </a:solidFill>
        </p:spPr>
        <p:txBody>
          <a:bodyPr wrap="square" lIns="0" tIns="0" rIns="0" bIns="0" rtlCol="0">
            <a:noAutofit/>
          </a:bodyPr>
          <a:lstStyle>
            <a:defPPr>
              <a:defRPr lang="de-DE"/>
            </a:defPPr>
            <a:lvl1pPr>
              <a:defRPr sz="2800" b="1">
                <a:solidFill>
                  <a:schemeClr val="bg1">
                    <a:lumMod val="95000"/>
                  </a:schemeClr>
                </a:solidFill>
                <a:effectLst>
                  <a:outerShdw blurRad="38100" dist="38100" dir="2700000" algn="tl">
                    <a:srgbClr val="000000">
                      <a:alpha val="43137"/>
                    </a:srgbClr>
                  </a:outerShdw>
                </a:effectLst>
              </a:defRPr>
            </a:lvl1pPr>
          </a:lstStyle>
          <a:p>
            <a:r>
              <a:rPr lang="de-DE" dirty="0"/>
              <a:t>Neue Bedingungen</a:t>
            </a:r>
          </a:p>
        </p:txBody>
      </p:sp>
      <p:sp>
        <p:nvSpPr>
          <p:cNvPr id="59" name="Textfeld 58">
            <a:extLst>
              <a:ext uri="{FF2B5EF4-FFF2-40B4-BE49-F238E27FC236}">
                <a16:creationId xmlns:a16="http://schemas.microsoft.com/office/drawing/2014/main" id="{EA6B8644-5260-4605-8FD8-A6D6D49CBBCC}"/>
              </a:ext>
            </a:extLst>
          </p:cNvPr>
          <p:cNvSpPr txBox="1"/>
          <p:nvPr/>
        </p:nvSpPr>
        <p:spPr>
          <a:xfrm>
            <a:off x="8188328" y="2429888"/>
            <a:ext cx="3736223" cy="501280"/>
          </a:xfrm>
          <a:prstGeom prst="rect">
            <a:avLst/>
          </a:prstGeom>
          <a:solidFill>
            <a:srgbClr val="CDCDCD"/>
          </a:solidFill>
        </p:spPr>
        <p:txBody>
          <a:bodyPr wrap="square" lIns="0" tIns="0" rIns="0" bIns="0" rtlCol="0">
            <a:noAutofit/>
          </a:bodyPr>
          <a:lstStyle/>
          <a:p>
            <a:r>
              <a:rPr lang="de-DE" sz="2800" b="1" dirty="0">
                <a:solidFill>
                  <a:schemeClr val="bg1">
                    <a:lumMod val="95000"/>
                  </a:schemeClr>
                </a:solidFill>
                <a:effectLst>
                  <a:outerShdw blurRad="38100" dist="38100" dir="2700000" algn="tl">
                    <a:srgbClr val="000000">
                      <a:alpha val="43137"/>
                    </a:srgbClr>
                  </a:outerShdw>
                </a:effectLst>
              </a:rPr>
              <a:t>PDC-Release</a:t>
            </a:r>
          </a:p>
        </p:txBody>
      </p:sp>
      <p:sp>
        <p:nvSpPr>
          <p:cNvPr id="26" name="Rechteck 25">
            <a:extLst>
              <a:ext uri="{FF2B5EF4-FFF2-40B4-BE49-F238E27FC236}">
                <a16:creationId xmlns:a16="http://schemas.microsoft.com/office/drawing/2014/main" id="{E4CACB07-683E-4164-8F55-1F09DDCAD045}"/>
              </a:ext>
            </a:extLst>
          </p:cNvPr>
          <p:cNvSpPr/>
          <p:nvPr/>
        </p:nvSpPr>
        <p:spPr bwMode="auto">
          <a:xfrm>
            <a:off x="1481" y="4380146"/>
            <a:ext cx="5389462" cy="636900"/>
          </a:xfrm>
          <a:prstGeom prst="rect">
            <a:avLst/>
          </a:prstGeom>
          <a:solidFill>
            <a:srgbClr val="CDCDCD"/>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endParaRPr lang="de-DE" sz="2400" b="1" dirty="0">
              <a:solidFill>
                <a:schemeClr val="bg1">
                  <a:lumMod val="95000"/>
                </a:schemeClr>
              </a:solidFill>
              <a:effectLst>
                <a:outerShdw blurRad="38100" dist="38100" dir="2700000" algn="tl">
                  <a:srgbClr val="000000">
                    <a:alpha val="43137"/>
                  </a:srgbClr>
                </a:outerShdw>
              </a:effectLst>
            </a:endParaRPr>
          </a:p>
        </p:txBody>
      </p:sp>
      <p:grpSp>
        <p:nvGrpSpPr>
          <p:cNvPr id="45" name="Gruppieren 44">
            <a:extLst>
              <a:ext uri="{FF2B5EF4-FFF2-40B4-BE49-F238E27FC236}">
                <a16:creationId xmlns:a16="http://schemas.microsoft.com/office/drawing/2014/main" id="{AB68CE58-9B65-4D73-88BF-647F2CF00C45}"/>
              </a:ext>
            </a:extLst>
          </p:cNvPr>
          <p:cNvGrpSpPr/>
          <p:nvPr/>
        </p:nvGrpSpPr>
        <p:grpSpPr>
          <a:xfrm>
            <a:off x="4237364" y="1570364"/>
            <a:ext cx="3717272" cy="3717272"/>
            <a:chOff x="4007768" y="1700808"/>
            <a:chExt cx="3717272" cy="3717272"/>
          </a:xfrm>
          <a:effectLst>
            <a:outerShdw blurRad="63500" sx="102000" sy="102000" algn="ctr" rotWithShape="0">
              <a:prstClr val="black">
                <a:alpha val="40000"/>
              </a:prstClr>
            </a:outerShdw>
          </a:effectLst>
        </p:grpSpPr>
        <p:sp>
          <p:nvSpPr>
            <p:cNvPr id="30" name="Oval 31">
              <a:extLst>
                <a:ext uri="{FF2B5EF4-FFF2-40B4-BE49-F238E27FC236}">
                  <a16:creationId xmlns:a16="http://schemas.microsoft.com/office/drawing/2014/main" id="{73E0BB5C-6134-4FCD-A669-3313C49871CD}"/>
                </a:ext>
              </a:extLst>
            </p:cNvPr>
            <p:cNvSpPr/>
            <p:nvPr/>
          </p:nvSpPr>
          <p:spPr bwMode="auto">
            <a:xfrm>
              <a:off x="4007768" y="1700808"/>
              <a:ext cx="3717272" cy="3717272"/>
            </a:xfrm>
            <a:prstGeom prst="ellipse">
              <a:avLst/>
            </a:prstGeom>
            <a:solidFill>
              <a:schemeClr val="tx2"/>
            </a:solidFill>
            <a:ln w="76200">
              <a:solidFill>
                <a:schemeClr val="bg1"/>
              </a:solidFill>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de-DE" sz="2400" b="1" kern="0" dirty="0">
                <a:solidFill>
                  <a:schemeClr val="tx1"/>
                </a:solidFill>
              </a:endParaRPr>
            </a:p>
          </p:txBody>
        </p:sp>
        <p:sp>
          <p:nvSpPr>
            <p:cNvPr id="31" name="Rectangle 32">
              <a:extLst>
                <a:ext uri="{FF2B5EF4-FFF2-40B4-BE49-F238E27FC236}">
                  <a16:creationId xmlns:a16="http://schemas.microsoft.com/office/drawing/2014/main" id="{798DA230-A2EC-4D71-AD60-DE1653E97C7B}"/>
                </a:ext>
              </a:extLst>
            </p:cNvPr>
            <p:cNvSpPr/>
            <p:nvPr/>
          </p:nvSpPr>
          <p:spPr>
            <a:xfrm>
              <a:off x="4144557" y="2974609"/>
              <a:ext cx="3443694" cy="873316"/>
            </a:xfrm>
            <a:prstGeom prst="rect">
              <a:avLst/>
            </a:prstGeom>
          </p:spPr>
          <p:txBody>
            <a:bodyPr wrap="square">
              <a:spAutoFit/>
            </a:bodyPr>
            <a:lstStyle/>
            <a:p>
              <a:pPr algn="ctr"/>
              <a:r>
                <a:rPr lang="de-DE" sz="2400" b="1" dirty="0">
                  <a:solidFill>
                    <a:schemeClr val="bg1"/>
                  </a:solidFill>
                  <a:effectLst>
                    <a:outerShdw blurRad="38100" dist="38100" dir="2700000" algn="tl">
                      <a:srgbClr val="000000">
                        <a:alpha val="43137"/>
                      </a:srgbClr>
                    </a:outerShdw>
                  </a:effectLst>
                </a:rPr>
                <a:t>Produktgeneration 2021</a:t>
              </a:r>
            </a:p>
          </p:txBody>
        </p:sp>
        <p:sp>
          <p:nvSpPr>
            <p:cNvPr id="40" name="BcgText 1">
              <a:extLst>
                <a:ext uri="{FF2B5EF4-FFF2-40B4-BE49-F238E27FC236}">
                  <a16:creationId xmlns:a16="http://schemas.microsoft.com/office/drawing/2014/main" id="{26324F79-AE4C-4BC7-BB48-B5617A04980E}"/>
                </a:ext>
              </a:extLst>
            </p:cNvPr>
            <p:cNvSpPr txBox="1"/>
            <p:nvPr/>
          </p:nvSpPr>
          <p:spPr>
            <a:xfrm>
              <a:off x="4402634" y="3905068"/>
              <a:ext cx="2927540" cy="1363094"/>
            </a:xfrm>
            <a:prstGeom prst="rect">
              <a:avLst/>
            </a:prstGeom>
          </p:spPr>
          <p:txBody>
            <a:bodyPr vert="horz" wrap="square" lIns="0" tIns="58500" rIns="0" bIns="0" rtlCol="0">
              <a:noAutofit/>
            </a:bodyPr>
            <a:lstStyle>
              <a:lvl1pPr lvl="0" indent="0">
                <a:lnSpc>
                  <a:spcPct val="110000"/>
                </a:lnSpc>
                <a:spcBef>
                  <a:spcPts val="600"/>
                </a:spcBef>
                <a:spcAft>
                  <a:spcPts val="300"/>
                </a:spcAft>
                <a:buFont typeface="Arial" panose="020B0604020202020204" pitchFamily="34" charset="0"/>
                <a:buChar char="​"/>
                <a:defRPr sz="2400">
                  <a:latin typeface="Trebuchet MS" panose="020B0603020202020204" pitchFamily="34" charset="0"/>
                  <a:sym typeface="Trebuchet MS" panose="020B0603020202020204" pitchFamily="34" charset="0"/>
                </a:defRPr>
              </a:lvl1pPr>
              <a:lvl2pPr marL="402336" lvl="1" indent="-283464">
                <a:lnSpc>
                  <a:spcPct val="90000"/>
                </a:lnSpc>
                <a:spcBef>
                  <a:spcPts val="0"/>
                </a:spcBef>
                <a:spcAft>
                  <a:spcPts val="300"/>
                </a:spcAft>
                <a:buClr>
                  <a:schemeClr val="tx2"/>
                </a:buClr>
                <a:buFont typeface="Arial" panose="020B0604020202020204" pitchFamily="34" charset="0"/>
                <a:buChar char="•"/>
                <a:defRPr sz="2400">
                  <a:latin typeface="Trebuchet MS" panose="020B0603020202020204" pitchFamily="34" charset="0"/>
                  <a:sym typeface="Trebuchet MS" panose="020B0603020202020204" pitchFamily="34" charset="0"/>
                </a:defRPr>
              </a:lvl2pPr>
              <a:lvl3pPr marL="800100" lvl="2" indent="-285750">
                <a:lnSpc>
                  <a:spcPct val="90000"/>
                </a:lnSpc>
                <a:spcBef>
                  <a:spcPts val="0"/>
                </a:spcBef>
                <a:spcAft>
                  <a:spcPts val="30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3pPr>
              <a:lvl4pPr marL="0" lvl="3" indent="0">
                <a:lnSpc>
                  <a:spcPct val="110000"/>
                </a:lnSpc>
                <a:spcBef>
                  <a:spcPts val="300"/>
                </a:spcBef>
                <a:spcAft>
                  <a:spcPts val="300"/>
                </a:spcAft>
                <a:buClr>
                  <a:schemeClr val="tx2"/>
                </a:buClr>
                <a:buFont typeface="Arial" panose="020B0604020202020204" pitchFamily="34" charset="0"/>
                <a:buChar char="​"/>
                <a:defRPr sz="28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300"/>
                </a:spcAft>
                <a:buClrTx/>
                <a:buFont typeface="Arial" panose="020B0604020202020204" pitchFamily="34" charset="0"/>
                <a:buChar char="​"/>
                <a:defRPr sz="2800" b="1">
                  <a:latin typeface="Trebuchet MS" panose="020B0603020202020204" pitchFamily="34" charset="0"/>
                  <a:sym typeface="Trebuchet MS" panose="020B0603020202020204" pitchFamily="34" charset="0"/>
                </a:defRPr>
              </a:lvl5pPr>
              <a:lvl6pPr marL="358775" lvl="5" indent="-241300">
                <a:lnSpc>
                  <a:spcPct val="90000"/>
                </a:lnSpc>
                <a:spcBef>
                  <a:spcPts val="0"/>
                </a:spcBef>
                <a:spcAft>
                  <a:spcPts val="600"/>
                </a:spcAft>
                <a:buClr>
                  <a:schemeClr val="tx2"/>
                </a:buClr>
                <a:buFont typeface="Arial" panose="020B0604020202020204" pitchFamily="34" charset="0"/>
                <a:buChar char="•"/>
                <a:defRPr sz="2800">
                  <a:latin typeface="Trebuchet MS" panose="020B0603020202020204" pitchFamily="34" charset="0"/>
                  <a:sym typeface="Trebuchet MS" panose="020B0603020202020204" pitchFamily="34" charset="0"/>
                </a:defRPr>
              </a:lvl6pPr>
              <a:lvl7pPr marL="0" lvl="6" indent="0">
                <a:lnSpc>
                  <a:spcPct val="90000"/>
                </a:lnSpc>
                <a:spcBef>
                  <a:spcPts val="900"/>
                </a:spcBef>
                <a:spcAft>
                  <a:spcPts val="900"/>
                </a:spcAft>
                <a:buFont typeface="Arial" panose="020B0604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90000"/>
                </a:lnSpc>
                <a:spcBef>
                  <a:spcPts val="900"/>
                </a:spcBef>
                <a:spcAft>
                  <a:spcPts val="0"/>
                </a:spcAft>
                <a:buFont typeface="Arial" panose="020B0604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900"/>
                </a:spcAft>
                <a:buFont typeface="Arial" panose="020B0604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algn="ctr">
                <a:buNone/>
              </a:pPr>
              <a:r>
                <a:rPr lang="de-DE" sz="2000" dirty="0">
                  <a:solidFill>
                    <a:schemeClr val="bg1"/>
                  </a:solidFill>
                  <a:effectLst>
                    <a:outerShdw blurRad="38100" dist="38100" dir="2700000" algn="tl">
                      <a:srgbClr val="000000">
                        <a:alpha val="43137"/>
                      </a:srgbClr>
                    </a:outerShdw>
                  </a:effectLst>
                  <a:latin typeface="+mj-lt"/>
                </a:rPr>
                <a:t>Wesentliche Neuerungen auf einen Blick</a:t>
              </a:r>
            </a:p>
          </p:txBody>
        </p:sp>
        <p:grpSp>
          <p:nvGrpSpPr>
            <p:cNvPr id="21" name="bcgIcons_WinnerPodium">
              <a:extLst>
                <a:ext uri="{FF2B5EF4-FFF2-40B4-BE49-F238E27FC236}">
                  <a16:creationId xmlns:a16="http://schemas.microsoft.com/office/drawing/2014/main" id="{E1ED2EA7-BCF2-4B48-B91B-CFEF6ECD0510}"/>
                </a:ext>
              </a:extLst>
            </p:cNvPr>
            <p:cNvGrpSpPr>
              <a:grpSpLocks noChangeAspect="1"/>
            </p:cNvGrpSpPr>
            <p:nvPr/>
          </p:nvGrpSpPr>
          <p:grpSpPr bwMode="auto">
            <a:xfrm>
              <a:off x="5281327" y="1845011"/>
              <a:ext cx="1170154" cy="1171239"/>
              <a:chOff x="1682" y="0"/>
              <a:chExt cx="4316" cy="4320"/>
            </a:xfrm>
          </p:grpSpPr>
          <p:sp>
            <p:nvSpPr>
              <p:cNvPr id="22" name="AutoShape 18">
                <a:extLst>
                  <a:ext uri="{FF2B5EF4-FFF2-40B4-BE49-F238E27FC236}">
                    <a16:creationId xmlns:a16="http://schemas.microsoft.com/office/drawing/2014/main" id="{582C47C7-2984-40D4-9DF5-AD4AA952E022}"/>
                  </a:ext>
                </a:extLst>
              </p:cNvPr>
              <p:cNvSpPr>
                <a:spLocks noChangeAspect="1" noChangeArrowheads="1" noTextEdit="1"/>
              </p:cNvSpPr>
              <p:nvPr/>
            </p:nvSpPr>
            <p:spPr bwMode="auto">
              <a:xfrm>
                <a:off x="1682" y="0"/>
                <a:ext cx="4316"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dirty="0"/>
              </a:p>
            </p:txBody>
          </p:sp>
          <p:sp>
            <p:nvSpPr>
              <p:cNvPr id="23" name="Freeform 20">
                <a:extLst>
                  <a:ext uri="{FF2B5EF4-FFF2-40B4-BE49-F238E27FC236}">
                    <a16:creationId xmlns:a16="http://schemas.microsoft.com/office/drawing/2014/main" id="{8E45AE26-AE0A-45FD-B409-9522587AF797}"/>
                  </a:ext>
                </a:extLst>
              </p:cNvPr>
              <p:cNvSpPr>
                <a:spLocks noEditPoints="1"/>
              </p:cNvSpPr>
              <p:nvPr/>
            </p:nvSpPr>
            <p:spPr bwMode="auto">
              <a:xfrm>
                <a:off x="2030" y="724"/>
                <a:ext cx="3620" cy="2874"/>
              </a:xfrm>
              <a:custGeom>
                <a:avLst/>
                <a:gdLst>
                  <a:gd name="T0" fmla="*/ 1008 w 1932"/>
                  <a:gd name="T1" fmla="*/ 464 h 1533"/>
                  <a:gd name="T2" fmla="*/ 1038 w 1932"/>
                  <a:gd name="T3" fmla="*/ 525 h 1533"/>
                  <a:gd name="T4" fmla="*/ 1075 w 1932"/>
                  <a:gd name="T5" fmla="*/ 574 h 1533"/>
                  <a:gd name="T6" fmla="*/ 1070 w 1932"/>
                  <a:gd name="T7" fmla="*/ 583 h 1533"/>
                  <a:gd name="T8" fmla="*/ 862 w 1932"/>
                  <a:gd name="T9" fmla="*/ 583 h 1533"/>
                  <a:gd name="T10" fmla="*/ 857 w 1932"/>
                  <a:gd name="T11" fmla="*/ 574 h 1533"/>
                  <a:gd name="T12" fmla="*/ 894 w 1932"/>
                  <a:gd name="T13" fmla="*/ 525 h 1533"/>
                  <a:gd name="T14" fmla="*/ 924 w 1932"/>
                  <a:gd name="T15" fmla="*/ 464 h 1533"/>
                  <a:gd name="T16" fmla="*/ 922 w 1932"/>
                  <a:gd name="T17" fmla="*/ 456 h 1533"/>
                  <a:gd name="T18" fmla="*/ 846 w 1932"/>
                  <a:gd name="T19" fmla="*/ 399 h 1533"/>
                  <a:gd name="T20" fmla="*/ 763 w 1932"/>
                  <a:gd name="T21" fmla="*/ 250 h 1533"/>
                  <a:gd name="T22" fmla="*/ 724 w 1932"/>
                  <a:gd name="T23" fmla="*/ 63 h 1533"/>
                  <a:gd name="T24" fmla="*/ 720 w 1932"/>
                  <a:gd name="T25" fmla="*/ 13 h 1533"/>
                  <a:gd name="T26" fmla="*/ 733 w 1932"/>
                  <a:gd name="T27" fmla="*/ 0 h 1533"/>
                  <a:gd name="T28" fmla="*/ 735 w 1932"/>
                  <a:gd name="T29" fmla="*/ 0 h 1533"/>
                  <a:gd name="T30" fmla="*/ 1197 w 1932"/>
                  <a:gd name="T31" fmla="*/ 0 h 1533"/>
                  <a:gd name="T32" fmla="*/ 1212 w 1932"/>
                  <a:gd name="T33" fmla="*/ 13 h 1533"/>
                  <a:gd name="T34" fmla="*/ 1208 w 1932"/>
                  <a:gd name="T35" fmla="*/ 63 h 1533"/>
                  <a:gd name="T36" fmla="*/ 1169 w 1932"/>
                  <a:gd name="T37" fmla="*/ 250 h 1533"/>
                  <a:gd name="T38" fmla="*/ 1086 w 1932"/>
                  <a:gd name="T39" fmla="*/ 399 h 1533"/>
                  <a:gd name="T40" fmla="*/ 1010 w 1932"/>
                  <a:gd name="T41" fmla="*/ 456 h 1533"/>
                  <a:gd name="T42" fmla="*/ 1008 w 1932"/>
                  <a:gd name="T43" fmla="*/ 464 h 1533"/>
                  <a:gd name="T44" fmla="*/ 1932 w 1932"/>
                  <a:gd name="T45" fmla="*/ 1411 h 1533"/>
                  <a:gd name="T46" fmla="*/ 1932 w 1932"/>
                  <a:gd name="T47" fmla="*/ 1511 h 1533"/>
                  <a:gd name="T48" fmla="*/ 1910 w 1932"/>
                  <a:gd name="T49" fmla="*/ 1533 h 1533"/>
                  <a:gd name="T50" fmla="*/ 22 w 1932"/>
                  <a:gd name="T51" fmla="*/ 1533 h 1533"/>
                  <a:gd name="T52" fmla="*/ 0 w 1932"/>
                  <a:gd name="T53" fmla="*/ 1511 h 1533"/>
                  <a:gd name="T54" fmla="*/ 0 w 1932"/>
                  <a:gd name="T55" fmla="*/ 1411 h 1533"/>
                  <a:gd name="T56" fmla="*/ 22 w 1932"/>
                  <a:gd name="T57" fmla="*/ 1389 h 1533"/>
                  <a:gd name="T58" fmla="*/ 98 w 1932"/>
                  <a:gd name="T59" fmla="*/ 1389 h 1533"/>
                  <a:gd name="T60" fmla="*/ 98 w 1932"/>
                  <a:gd name="T61" fmla="*/ 1352 h 1533"/>
                  <a:gd name="T62" fmla="*/ 120 w 1932"/>
                  <a:gd name="T63" fmla="*/ 1330 h 1533"/>
                  <a:gd name="T64" fmla="*/ 1812 w 1932"/>
                  <a:gd name="T65" fmla="*/ 1330 h 1533"/>
                  <a:gd name="T66" fmla="*/ 1834 w 1932"/>
                  <a:gd name="T67" fmla="*/ 1352 h 1533"/>
                  <a:gd name="T68" fmla="*/ 1834 w 1932"/>
                  <a:gd name="T69" fmla="*/ 1389 h 1533"/>
                  <a:gd name="T70" fmla="*/ 1910 w 1932"/>
                  <a:gd name="T71" fmla="*/ 1389 h 1533"/>
                  <a:gd name="T72" fmla="*/ 1932 w 1932"/>
                  <a:gd name="T73" fmla="*/ 1411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32" h="1533">
                    <a:moveTo>
                      <a:pt x="1008" y="464"/>
                    </a:moveTo>
                    <a:cubicBezTo>
                      <a:pt x="1017" y="485"/>
                      <a:pt x="1026" y="506"/>
                      <a:pt x="1038" y="525"/>
                    </a:cubicBezTo>
                    <a:cubicBezTo>
                      <a:pt x="1049" y="542"/>
                      <a:pt x="1062" y="558"/>
                      <a:pt x="1075" y="574"/>
                    </a:cubicBezTo>
                    <a:cubicBezTo>
                      <a:pt x="1078" y="578"/>
                      <a:pt x="1076" y="583"/>
                      <a:pt x="1070" y="583"/>
                    </a:cubicBezTo>
                    <a:cubicBezTo>
                      <a:pt x="1070" y="583"/>
                      <a:pt x="1070" y="583"/>
                      <a:pt x="862" y="583"/>
                    </a:cubicBezTo>
                    <a:cubicBezTo>
                      <a:pt x="857" y="583"/>
                      <a:pt x="854" y="578"/>
                      <a:pt x="857" y="574"/>
                    </a:cubicBezTo>
                    <a:cubicBezTo>
                      <a:pt x="870" y="558"/>
                      <a:pt x="883" y="542"/>
                      <a:pt x="894" y="525"/>
                    </a:cubicBezTo>
                    <a:cubicBezTo>
                      <a:pt x="906" y="506"/>
                      <a:pt x="915" y="485"/>
                      <a:pt x="924" y="464"/>
                    </a:cubicBezTo>
                    <a:cubicBezTo>
                      <a:pt x="925" y="461"/>
                      <a:pt x="924" y="458"/>
                      <a:pt x="922" y="456"/>
                    </a:cubicBezTo>
                    <a:cubicBezTo>
                      <a:pt x="905" y="446"/>
                      <a:pt x="851" y="405"/>
                      <a:pt x="846" y="399"/>
                    </a:cubicBezTo>
                    <a:cubicBezTo>
                      <a:pt x="807" y="357"/>
                      <a:pt x="778" y="305"/>
                      <a:pt x="763" y="250"/>
                    </a:cubicBezTo>
                    <a:cubicBezTo>
                      <a:pt x="746" y="188"/>
                      <a:pt x="737" y="125"/>
                      <a:pt x="724" y="63"/>
                    </a:cubicBezTo>
                    <a:cubicBezTo>
                      <a:pt x="721" y="48"/>
                      <a:pt x="714" y="29"/>
                      <a:pt x="720" y="13"/>
                    </a:cubicBezTo>
                    <a:cubicBezTo>
                      <a:pt x="723" y="6"/>
                      <a:pt x="727" y="2"/>
                      <a:pt x="733" y="0"/>
                    </a:cubicBezTo>
                    <a:cubicBezTo>
                      <a:pt x="734" y="0"/>
                      <a:pt x="734" y="0"/>
                      <a:pt x="735" y="0"/>
                    </a:cubicBezTo>
                    <a:cubicBezTo>
                      <a:pt x="753" y="0"/>
                      <a:pt x="1179" y="0"/>
                      <a:pt x="1197" y="0"/>
                    </a:cubicBezTo>
                    <a:cubicBezTo>
                      <a:pt x="1198" y="0"/>
                      <a:pt x="1209" y="6"/>
                      <a:pt x="1212" y="13"/>
                    </a:cubicBezTo>
                    <a:cubicBezTo>
                      <a:pt x="1218" y="29"/>
                      <a:pt x="1211" y="48"/>
                      <a:pt x="1208" y="63"/>
                    </a:cubicBezTo>
                    <a:cubicBezTo>
                      <a:pt x="1195" y="125"/>
                      <a:pt x="1186" y="188"/>
                      <a:pt x="1169" y="250"/>
                    </a:cubicBezTo>
                    <a:cubicBezTo>
                      <a:pt x="1154" y="305"/>
                      <a:pt x="1125" y="357"/>
                      <a:pt x="1086" y="399"/>
                    </a:cubicBezTo>
                    <a:cubicBezTo>
                      <a:pt x="1081" y="405"/>
                      <a:pt x="1027" y="446"/>
                      <a:pt x="1010" y="456"/>
                    </a:cubicBezTo>
                    <a:cubicBezTo>
                      <a:pt x="1008" y="458"/>
                      <a:pt x="1007" y="461"/>
                      <a:pt x="1008" y="464"/>
                    </a:cubicBezTo>
                    <a:close/>
                    <a:moveTo>
                      <a:pt x="1932" y="1411"/>
                    </a:moveTo>
                    <a:cubicBezTo>
                      <a:pt x="1932" y="1511"/>
                      <a:pt x="1932" y="1511"/>
                      <a:pt x="1932" y="1511"/>
                    </a:cubicBezTo>
                    <a:cubicBezTo>
                      <a:pt x="1932" y="1523"/>
                      <a:pt x="1923" y="1533"/>
                      <a:pt x="1910" y="1533"/>
                    </a:cubicBezTo>
                    <a:cubicBezTo>
                      <a:pt x="22" y="1533"/>
                      <a:pt x="22" y="1533"/>
                      <a:pt x="22" y="1533"/>
                    </a:cubicBezTo>
                    <a:cubicBezTo>
                      <a:pt x="9" y="1533"/>
                      <a:pt x="0" y="1523"/>
                      <a:pt x="0" y="1511"/>
                    </a:cubicBezTo>
                    <a:cubicBezTo>
                      <a:pt x="0" y="1411"/>
                      <a:pt x="0" y="1411"/>
                      <a:pt x="0" y="1411"/>
                    </a:cubicBezTo>
                    <a:cubicBezTo>
                      <a:pt x="0" y="1399"/>
                      <a:pt x="9" y="1389"/>
                      <a:pt x="22" y="1389"/>
                    </a:cubicBezTo>
                    <a:cubicBezTo>
                      <a:pt x="98" y="1389"/>
                      <a:pt x="98" y="1389"/>
                      <a:pt x="98" y="1389"/>
                    </a:cubicBezTo>
                    <a:cubicBezTo>
                      <a:pt x="98" y="1352"/>
                      <a:pt x="98" y="1352"/>
                      <a:pt x="98" y="1352"/>
                    </a:cubicBezTo>
                    <a:cubicBezTo>
                      <a:pt x="98" y="1340"/>
                      <a:pt x="108" y="1330"/>
                      <a:pt x="120" y="1330"/>
                    </a:cubicBezTo>
                    <a:cubicBezTo>
                      <a:pt x="1812" y="1330"/>
                      <a:pt x="1812" y="1330"/>
                      <a:pt x="1812" y="1330"/>
                    </a:cubicBezTo>
                    <a:cubicBezTo>
                      <a:pt x="1824" y="1330"/>
                      <a:pt x="1834" y="1340"/>
                      <a:pt x="1834" y="1352"/>
                    </a:cubicBezTo>
                    <a:cubicBezTo>
                      <a:pt x="1834" y="1389"/>
                      <a:pt x="1834" y="1389"/>
                      <a:pt x="1834" y="1389"/>
                    </a:cubicBezTo>
                    <a:cubicBezTo>
                      <a:pt x="1910" y="1389"/>
                      <a:pt x="1910" y="1389"/>
                      <a:pt x="1910" y="1389"/>
                    </a:cubicBezTo>
                    <a:cubicBezTo>
                      <a:pt x="1923" y="1389"/>
                      <a:pt x="1932" y="1399"/>
                      <a:pt x="1932" y="141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dirty="0">
                  <a:solidFill>
                    <a:schemeClr val="bg1"/>
                  </a:solidFill>
                  <a:effectLst>
                    <a:outerShdw blurRad="38100" dist="38100" dir="2700000" algn="tl">
                      <a:srgbClr val="000000">
                        <a:alpha val="43137"/>
                      </a:srgbClr>
                    </a:outerShdw>
                  </a:effectLst>
                </a:endParaRPr>
              </a:p>
            </p:txBody>
          </p:sp>
          <p:sp>
            <p:nvSpPr>
              <p:cNvPr id="24" name="Freeform 21">
                <a:extLst>
                  <a:ext uri="{FF2B5EF4-FFF2-40B4-BE49-F238E27FC236}">
                    <a16:creationId xmlns:a16="http://schemas.microsoft.com/office/drawing/2014/main" id="{6DE3A19D-8C23-4D76-AA4A-45A9919BC528}"/>
                  </a:ext>
                </a:extLst>
              </p:cNvPr>
              <p:cNvSpPr>
                <a:spLocks noEditPoints="1"/>
              </p:cNvSpPr>
              <p:nvPr/>
            </p:nvSpPr>
            <p:spPr bwMode="auto">
              <a:xfrm>
                <a:off x="2478" y="786"/>
                <a:ext cx="2724" cy="2349"/>
              </a:xfrm>
              <a:custGeom>
                <a:avLst/>
                <a:gdLst>
                  <a:gd name="T0" fmla="*/ 511 w 1454"/>
                  <a:gd name="T1" fmla="*/ 312 h 1253"/>
                  <a:gd name="T2" fmla="*/ 356 w 1454"/>
                  <a:gd name="T3" fmla="*/ 75 h 1253"/>
                  <a:gd name="T4" fmla="*/ 419 w 1454"/>
                  <a:gd name="T5" fmla="*/ 0 h 1253"/>
                  <a:gd name="T6" fmla="*/ 435 w 1454"/>
                  <a:gd name="T7" fmla="*/ 0 h 1253"/>
                  <a:gd name="T8" fmla="*/ 442 w 1454"/>
                  <a:gd name="T9" fmla="*/ 39 h 1253"/>
                  <a:gd name="T10" fmla="*/ 421 w 1454"/>
                  <a:gd name="T11" fmla="*/ 44 h 1253"/>
                  <a:gd name="T12" fmla="*/ 399 w 1454"/>
                  <a:gd name="T13" fmla="*/ 71 h 1253"/>
                  <a:gd name="T14" fmla="*/ 517 w 1454"/>
                  <a:gd name="T15" fmla="*/ 315 h 1253"/>
                  <a:gd name="T16" fmla="*/ 427 w 1454"/>
                  <a:gd name="T17" fmla="*/ 766 h 1253"/>
                  <a:gd name="T18" fmla="*/ 0 w 1454"/>
                  <a:gd name="T19" fmla="*/ 788 h 1253"/>
                  <a:gd name="T20" fmla="*/ 44 w 1454"/>
                  <a:gd name="T21" fmla="*/ 1253 h 1253"/>
                  <a:gd name="T22" fmla="*/ 405 w 1454"/>
                  <a:gd name="T23" fmla="*/ 810 h 1253"/>
                  <a:gd name="T24" fmla="*/ 449 w 1454"/>
                  <a:gd name="T25" fmla="*/ 1253 h 1253"/>
                  <a:gd name="T26" fmla="*/ 952 w 1454"/>
                  <a:gd name="T27" fmla="*/ 618 h 1253"/>
                  <a:gd name="T28" fmla="*/ 524 w 1454"/>
                  <a:gd name="T29" fmla="*/ 596 h 1253"/>
                  <a:gd name="T30" fmla="*/ 502 w 1454"/>
                  <a:gd name="T31" fmla="*/ 1253 h 1253"/>
                  <a:gd name="T32" fmla="*/ 546 w 1454"/>
                  <a:gd name="T33" fmla="*/ 640 h 1253"/>
                  <a:gd name="T34" fmla="*/ 908 w 1454"/>
                  <a:gd name="T35" fmla="*/ 1253 h 1253"/>
                  <a:gd name="T36" fmla="*/ 952 w 1454"/>
                  <a:gd name="T37" fmla="*/ 618 h 1253"/>
                  <a:gd name="T38" fmla="*/ 1432 w 1454"/>
                  <a:gd name="T39" fmla="*/ 928 h 1253"/>
                  <a:gd name="T40" fmla="*/ 1005 w 1454"/>
                  <a:gd name="T41" fmla="*/ 950 h 1253"/>
                  <a:gd name="T42" fmla="*/ 1049 w 1454"/>
                  <a:gd name="T43" fmla="*/ 1253 h 1253"/>
                  <a:gd name="T44" fmla="*/ 1410 w 1454"/>
                  <a:gd name="T45" fmla="*/ 972 h 1253"/>
                  <a:gd name="T46" fmla="*/ 1454 w 1454"/>
                  <a:gd name="T47" fmla="*/ 1253 h 1253"/>
                  <a:gd name="T48" fmla="*/ 1084 w 1454"/>
                  <a:gd name="T49" fmla="*/ 24 h 1253"/>
                  <a:gd name="T50" fmla="*/ 1034 w 1454"/>
                  <a:gd name="T51" fmla="*/ 0 h 1253"/>
                  <a:gd name="T52" fmla="*/ 1014 w 1454"/>
                  <a:gd name="T53" fmla="*/ 32 h 1253"/>
                  <a:gd name="T54" fmla="*/ 1011 w 1454"/>
                  <a:gd name="T55" fmla="*/ 44 h 1253"/>
                  <a:gd name="T56" fmla="*/ 1050 w 1454"/>
                  <a:gd name="T57" fmla="*/ 52 h 1253"/>
                  <a:gd name="T58" fmla="*/ 969 w 1454"/>
                  <a:gd name="T59" fmla="*/ 239 h 1253"/>
                  <a:gd name="T60" fmla="*/ 943 w 1454"/>
                  <a:gd name="T61" fmla="*/ 312 h 1253"/>
                  <a:gd name="T62" fmla="*/ 1098 w 1454"/>
                  <a:gd name="T63" fmla="*/ 75 h 1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54" h="1253">
                    <a:moveTo>
                      <a:pt x="517" y="315"/>
                    </a:moveTo>
                    <a:cubicBezTo>
                      <a:pt x="515" y="315"/>
                      <a:pt x="513" y="314"/>
                      <a:pt x="511" y="312"/>
                    </a:cubicBezTo>
                    <a:cubicBezTo>
                      <a:pt x="460" y="275"/>
                      <a:pt x="460" y="275"/>
                      <a:pt x="460" y="275"/>
                    </a:cubicBezTo>
                    <a:cubicBezTo>
                      <a:pt x="373" y="216"/>
                      <a:pt x="358" y="98"/>
                      <a:pt x="356" y="75"/>
                    </a:cubicBezTo>
                    <a:cubicBezTo>
                      <a:pt x="353" y="49"/>
                      <a:pt x="362" y="33"/>
                      <a:pt x="370" y="24"/>
                    </a:cubicBezTo>
                    <a:cubicBezTo>
                      <a:pt x="389" y="2"/>
                      <a:pt x="416" y="1"/>
                      <a:pt x="419" y="0"/>
                    </a:cubicBezTo>
                    <a:cubicBezTo>
                      <a:pt x="420" y="0"/>
                      <a:pt x="420" y="0"/>
                      <a:pt x="420" y="0"/>
                    </a:cubicBezTo>
                    <a:cubicBezTo>
                      <a:pt x="435" y="0"/>
                      <a:pt x="435" y="0"/>
                      <a:pt x="435" y="0"/>
                    </a:cubicBezTo>
                    <a:cubicBezTo>
                      <a:pt x="436" y="12"/>
                      <a:pt x="438" y="22"/>
                      <a:pt x="440" y="31"/>
                    </a:cubicBezTo>
                    <a:cubicBezTo>
                      <a:pt x="441" y="33"/>
                      <a:pt x="441" y="36"/>
                      <a:pt x="442" y="39"/>
                    </a:cubicBezTo>
                    <a:cubicBezTo>
                      <a:pt x="442" y="41"/>
                      <a:pt x="443" y="43"/>
                      <a:pt x="443" y="44"/>
                    </a:cubicBezTo>
                    <a:cubicBezTo>
                      <a:pt x="421" y="44"/>
                      <a:pt x="421" y="44"/>
                      <a:pt x="421" y="44"/>
                    </a:cubicBezTo>
                    <a:cubicBezTo>
                      <a:pt x="418" y="45"/>
                      <a:pt x="408" y="47"/>
                      <a:pt x="403" y="53"/>
                    </a:cubicBezTo>
                    <a:cubicBezTo>
                      <a:pt x="402" y="54"/>
                      <a:pt x="398" y="59"/>
                      <a:pt x="399" y="71"/>
                    </a:cubicBezTo>
                    <a:cubicBezTo>
                      <a:pt x="404" y="125"/>
                      <a:pt x="430" y="202"/>
                      <a:pt x="485" y="239"/>
                    </a:cubicBezTo>
                    <a:cubicBezTo>
                      <a:pt x="493" y="265"/>
                      <a:pt x="504" y="291"/>
                      <a:pt x="517" y="315"/>
                    </a:cubicBezTo>
                    <a:close/>
                    <a:moveTo>
                      <a:pt x="449" y="788"/>
                    </a:moveTo>
                    <a:cubicBezTo>
                      <a:pt x="449" y="776"/>
                      <a:pt x="439" y="766"/>
                      <a:pt x="427" y="766"/>
                    </a:cubicBezTo>
                    <a:cubicBezTo>
                      <a:pt x="22" y="766"/>
                      <a:pt x="22" y="766"/>
                      <a:pt x="22" y="766"/>
                    </a:cubicBezTo>
                    <a:cubicBezTo>
                      <a:pt x="10" y="766"/>
                      <a:pt x="0" y="776"/>
                      <a:pt x="0" y="788"/>
                    </a:cubicBezTo>
                    <a:cubicBezTo>
                      <a:pt x="0" y="1253"/>
                      <a:pt x="0" y="1253"/>
                      <a:pt x="0" y="1253"/>
                    </a:cubicBezTo>
                    <a:cubicBezTo>
                      <a:pt x="44" y="1253"/>
                      <a:pt x="44" y="1253"/>
                      <a:pt x="44" y="1253"/>
                    </a:cubicBezTo>
                    <a:cubicBezTo>
                      <a:pt x="44" y="810"/>
                      <a:pt x="44" y="810"/>
                      <a:pt x="44" y="810"/>
                    </a:cubicBezTo>
                    <a:cubicBezTo>
                      <a:pt x="405" y="810"/>
                      <a:pt x="405" y="810"/>
                      <a:pt x="405" y="810"/>
                    </a:cubicBezTo>
                    <a:cubicBezTo>
                      <a:pt x="405" y="1253"/>
                      <a:pt x="405" y="1253"/>
                      <a:pt x="405" y="1253"/>
                    </a:cubicBezTo>
                    <a:cubicBezTo>
                      <a:pt x="449" y="1253"/>
                      <a:pt x="449" y="1253"/>
                      <a:pt x="449" y="1253"/>
                    </a:cubicBezTo>
                    <a:lnTo>
                      <a:pt x="449" y="788"/>
                    </a:lnTo>
                    <a:close/>
                    <a:moveTo>
                      <a:pt x="952" y="618"/>
                    </a:moveTo>
                    <a:cubicBezTo>
                      <a:pt x="952" y="606"/>
                      <a:pt x="942" y="596"/>
                      <a:pt x="930" y="596"/>
                    </a:cubicBezTo>
                    <a:cubicBezTo>
                      <a:pt x="524" y="596"/>
                      <a:pt x="524" y="596"/>
                      <a:pt x="524" y="596"/>
                    </a:cubicBezTo>
                    <a:cubicBezTo>
                      <a:pt x="512" y="596"/>
                      <a:pt x="502" y="606"/>
                      <a:pt x="502" y="618"/>
                    </a:cubicBezTo>
                    <a:cubicBezTo>
                      <a:pt x="502" y="1253"/>
                      <a:pt x="502" y="1253"/>
                      <a:pt x="502" y="1253"/>
                    </a:cubicBezTo>
                    <a:cubicBezTo>
                      <a:pt x="546" y="1253"/>
                      <a:pt x="546" y="1253"/>
                      <a:pt x="546" y="1253"/>
                    </a:cubicBezTo>
                    <a:cubicBezTo>
                      <a:pt x="546" y="640"/>
                      <a:pt x="546" y="640"/>
                      <a:pt x="546" y="640"/>
                    </a:cubicBezTo>
                    <a:cubicBezTo>
                      <a:pt x="908" y="640"/>
                      <a:pt x="908" y="640"/>
                      <a:pt x="908" y="640"/>
                    </a:cubicBezTo>
                    <a:cubicBezTo>
                      <a:pt x="908" y="1253"/>
                      <a:pt x="908" y="1253"/>
                      <a:pt x="908" y="1253"/>
                    </a:cubicBezTo>
                    <a:cubicBezTo>
                      <a:pt x="952" y="1253"/>
                      <a:pt x="952" y="1253"/>
                      <a:pt x="952" y="1253"/>
                    </a:cubicBezTo>
                    <a:lnTo>
                      <a:pt x="952" y="618"/>
                    </a:lnTo>
                    <a:close/>
                    <a:moveTo>
                      <a:pt x="1454" y="950"/>
                    </a:moveTo>
                    <a:cubicBezTo>
                      <a:pt x="1454" y="938"/>
                      <a:pt x="1444" y="928"/>
                      <a:pt x="1432" y="928"/>
                    </a:cubicBezTo>
                    <a:cubicBezTo>
                      <a:pt x="1027" y="928"/>
                      <a:pt x="1027" y="928"/>
                      <a:pt x="1027" y="928"/>
                    </a:cubicBezTo>
                    <a:cubicBezTo>
                      <a:pt x="1015" y="928"/>
                      <a:pt x="1005" y="938"/>
                      <a:pt x="1005" y="950"/>
                    </a:cubicBezTo>
                    <a:cubicBezTo>
                      <a:pt x="1005" y="1253"/>
                      <a:pt x="1005" y="1253"/>
                      <a:pt x="1005" y="1253"/>
                    </a:cubicBezTo>
                    <a:cubicBezTo>
                      <a:pt x="1049" y="1253"/>
                      <a:pt x="1049" y="1253"/>
                      <a:pt x="1049" y="1253"/>
                    </a:cubicBezTo>
                    <a:cubicBezTo>
                      <a:pt x="1049" y="972"/>
                      <a:pt x="1049" y="972"/>
                      <a:pt x="1049" y="972"/>
                    </a:cubicBezTo>
                    <a:cubicBezTo>
                      <a:pt x="1410" y="972"/>
                      <a:pt x="1410" y="972"/>
                      <a:pt x="1410" y="972"/>
                    </a:cubicBezTo>
                    <a:cubicBezTo>
                      <a:pt x="1410" y="1253"/>
                      <a:pt x="1410" y="1253"/>
                      <a:pt x="1410" y="1253"/>
                    </a:cubicBezTo>
                    <a:cubicBezTo>
                      <a:pt x="1454" y="1253"/>
                      <a:pt x="1454" y="1253"/>
                      <a:pt x="1454" y="1253"/>
                    </a:cubicBezTo>
                    <a:lnTo>
                      <a:pt x="1454" y="950"/>
                    </a:lnTo>
                    <a:close/>
                    <a:moveTo>
                      <a:pt x="1084" y="24"/>
                    </a:moveTo>
                    <a:cubicBezTo>
                      <a:pt x="1065" y="2"/>
                      <a:pt x="1038" y="1"/>
                      <a:pt x="1035" y="0"/>
                    </a:cubicBezTo>
                    <a:cubicBezTo>
                      <a:pt x="1034" y="0"/>
                      <a:pt x="1034" y="0"/>
                      <a:pt x="1034" y="0"/>
                    </a:cubicBezTo>
                    <a:cubicBezTo>
                      <a:pt x="1019" y="0"/>
                      <a:pt x="1019" y="0"/>
                      <a:pt x="1019" y="0"/>
                    </a:cubicBezTo>
                    <a:cubicBezTo>
                      <a:pt x="1018" y="13"/>
                      <a:pt x="1016" y="24"/>
                      <a:pt x="1014" y="32"/>
                    </a:cubicBezTo>
                    <a:cubicBezTo>
                      <a:pt x="1013" y="35"/>
                      <a:pt x="1012" y="37"/>
                      <a:pt x="1012" y="39"/>
                    </a:cubicBezTo>
                    <a:cubicBezTo>
                      <a:pt x="1012" y="41"/>
                      <a:pt x="1011" y="43"/>
                      <a:pt x="1011" y="44"/>
                    </a:cubicBezTo>
                    <a:cubicBezTo>
                      <a:pt x="1033" y="44"/>
                      <a:pt x="1033" y="44"/>
                      <a:pt x="1033" y="44"/>
                    </a:cubicBezTo>
                    <a:cubicBezTo>
                      <a:pt x="1034" y="45"/>
                      <a:pt x="1045" y="46"/>
                      <a:pt x="1050" y="52"/>
                    </a:cubicBezTo>
                    <a:cubicBezTo>
                      <a:pt x="1052" y="54"/>
                      <a:pt x="1056" y="59"/>
                      <a:pt x="1055" y="71"/>
                    </a:cubicBezTo>
                    <a:cubicBezTo>
                      <a:pt x="1050" y="125"/>
                      <a:pt x="1024" y="202"/>
                      <a:pt x="969" y="239"/>
                    </a:cubicBezTo>
                    <a:cubicBezTo>
                      <a:pt x="961" y="265"/>
                      <a:pt x="951" y="291"/>
                      <a:pt x="937" y="315"/>
                    </a:cubicBezTo>
                    <a:cubicBezTo>
                      <a:pt x="939" y="314"/>
                      <a:pt x="941" y="314"/>
                      <a:pt x="943" y="312"/>
                    </a:cubicBezTo>
                    <a:cubicBezTo>
                      <a:pt x="994" y="275"/>
                      <a:pt x="994" y="275"/>
                      <a:pt x="994" y="275"/>
                    </a:cubicBezTo>
                    <a:cubicBezTo>
                      <a:pt x="1081" y="216"/>
                      <a:pt x="1096" y="98"/>
                      <a:pt x="1098" y="75"/>
                    </a:cubicBezTo>
                    <a:cubicBezTo>
                      <a:pt x="1101" y="49"/>
                      <a:pt x="1092" y="33"/>
                      <a:pt x="1084" y="2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dirty="0"/>
              </a:p>
            </p:txBody>
          </p:sp>
        </p:grpSp>
      </p:grpSp>
      <p:sp>
        <p:nvSpPr>
          <p:cNvPr id="25" name="Textfeld 24">
            <a:extLst>
              <a:ext uri="{FF2B5EF4-FFF2-40B4-BE49-F238E27FC236}">
                <a16:creationId xmlns:a16="http://schemas.microsoft.com/office/drawing/2014/main" id="{F3845037-1496-4220-9CB4-8D9EDF0B3236}"/>
              </a:ext>
            </a:extLst>
          </p:cNvPr>
          <p:cNvSpPr txBox="1"/>
          <p:nvPr/>
        </p:nvSpPr>
        <p:spPr>
          <a:xfrm>
            <a:off x="112774" y="3615027"/>
            <a:ext cx="4011815" cy="472728"/>
          </a:xfrm>
          <a:prstGeom prst="rect">
            <a:avLst/>
          </a:prstGeom>
          <a:solidFill>
            <a:srgbClr val="CDCDCD"/>
          </a:solidFill>
        </p:spPr>
        <p:txBody>
          <a:bodyPr wrap="square" lIns="0" tIns="0" rIns="0" bIns="0" rtlCol="0">
            <a:noAutofit/>
          </a:bodyPr>
          <a:lstStyle>
            <a:defPPr>
              <a:defRPr lang="de-DE"/>
            </a:defPPr>
            <a:lvl1pPr>
              <a:defRPr sz="2800" b="1">
                <a:solidFill>
                  <a:schemeClr val="bg1">
                    <a:lumMod val="95000"/>
                  </a:schemeClr>
                </a:solidFill>
                <a:effectLst>
                  <a:outerShdw blurRad="38100" dist="38100" dir="2700000" algn="tl">
                    <a:srgbClr val="000000">
                      <a:alpha val="43137"/>
                    </a:srgbClr>
                  </a:outerShdw>
                </a:effectLst>
              </a:defRPr>
            </a:lvl1pPr>
          </a:lstStyle>
          <a:p>
            <a:r>
              <a:rPr lang="de-DE" dirty="0">
                <a:solidFill>
                  <a:schemeClr val="tx2"/>
                </a:solidFill>
              </a:rPr>
              <a:t>Neues Kostenmodell</a:t>
            </a:r>
          </a:p>
          <a:p>
            <a:endParaRPr lang="de-DE" dirty="0"/>
          </a:p>
        </p:txBody>
      </p:sp>
      <p:sp>
        <p:nvSpPr>
          <p:cNvPr id="28" name="Textfeld 27">
            <a:extLst>
              <a:ext uri="{FF2B5EF4-FFF2-40B4-BE49-F238E27FC236}">
                <a16:creationId xmlns:a16="http://schemas.microsoft.com/office/drawing/2014/main" id="{862B2EB2-A723-4631-8A4B-631B53E53838}"/>
              </a:ext>
            </a:extLst>
          </p:cNvPr>
          <p:cNvSpPr txBox="1"/>
          <p:nvPr/>
        </p:nvSpPr>
        <p:spPr>
          <a:xfrm>
            <a:off x="404278" y="4456913"/>
            <a:ext cx="4011815" cy="472728"/>
          </a:xfrm>
          <a:prstGeom prst="rect">
            <a:avLst/>
          </a:prstGeom>
          <a:solidFill>
            <a:srgbClr val="CDCDCD"/>
          </a:solidFill>
        </p:spPr>
        <p:txBody>
          <a:bodyPr wrap="square" lIns="0" tIns="0" rIns="0" bIns="0" rtlCol="0">
            <a:noAutofit/>
          </a:bodyPr>
          <a:lstStyle>
            <a:defPPr>
              <a:defRPr lang="de-DE"/>
            </a:defPPr>
            <a:lvl1pPr>
              <a:defRPr sz="2800" b="1">
                <a:solidFill>
                  <a:schemeClr val="tx2"/>
                </a:solidFill>
                <a:effectLst>
                  <a:outerShdw blurRad="38100" dist="38100" dir="2700000" algn="tl">
                    <a:srgbClr val="000000">
                      <a:alpha val="43137"/>
                    </a:srgbClr>
                  </a:outerShdw>
                </a:effectLst>
              </a:defRPr>
            </a:lvl1pPr>
          </a:lstStyle>
          <a:p>
            <a:r>
              <a:rPr lang="de-DE" dirty="0"/>
              <a:t>Neues Fondsangebot</a:t>
            </a:r>
          </a:p>
          <a:p>
            <a:endParaRPr lang="de-DE" dirty="0"/>
          </a:p>
        </p:txBody>
      </p:sp>
      <p:sp>
        <p:nvSpPr>
          <p:cNvPr id="27" name="Fußzeilenplatzhalter 10">
            <a:extLst>
              <a:ext uri="{FF2B5EF4-FFF2-40B4-BE49-F238E27FC236}">
                <a16:creationId xmlns:a16="http://schemas.microsoft.com/office/drawing/2014/main" id="{AE81E94D-E908-4A63-85DE-5AA7EB5825EE}"/>
              </a:ext>
            </a:extLst>
          </p:cNvPr>
          <p:cNvSpPr txBox="1">
            <a:spLocks/>
          </p:cNvSpPr>
          <p:nvPr/>
        </p:nvSpPr>
        <p:spPr>
          <a:xfrm>
            <a:off x="623887" y="6305434"/>
            <a:ext cx="10944225" cy="222586"/>
          </a:xfrm>
          <a:prstGeom prst="rect">
            <a:avLst/>
          </a:prstGeom>
          <a:noFill/>
          <a:ln>
            <a:noFill/>
          </a:ln>
          <a:effectLst/>
        </p:spPr>
        <p:txBody>
          <a:bodyPr vert="horz" wrap="square" lIns="0" tIns="0" rIns="0" bIns="0" numCol="1" anchor="t" anchorCtr="0" compatLnSpc="1">
            <a:prstTxWarp prst="textNoShape">
              <a:avLst/>
            </a:prstTxWarp>
          </a:bodyPr>
          <a:lstStyle>
            <a:defPPr>
              <a:defRPr lang="de-DE"/>
            </a:defPPr>
            <a:lvl1pPr>
              <a:lnSpc>
                <a:spcPct val="100000"/>
              </a:lnSpc>
              <a:defRPr sz="1200" b="1">
                <a:solidFill>
                  <a:schemeClr val="tx2"/>
                </a:solidFill>
              </a:defRPr>
            </a:lvl1pPr>
            <a:lvl2pPr marL="4572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2pPr>
            <a:lvl3pPr marL="9144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3pPr>
            <a:lvl4pPr marL="13716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4pPr>
            <a:lvl5pPr marL="18288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5pPr>
            <a:lvl6pPr marL="2286000" algn="l" defTabSz="914400" rtl="0" eaLnBrk="1" latinLnBrk="0" hangingPunct="1">
              <a:defRPr sz="1600" kern="1200">
                <a:solidFill>
                  <a:schemeClr val="tx1"/>
                </a:solidFill>
                <a:latin typeface="Arial" pitchFamily="34" charset="0"/>
                <a:ea typeface="+mn-ea"/>
                <a:cs typeface="Arial" pitchFamily="34" charset="0"/>
              </a:defRPr>
            </a:lvl6pPr>
            <a:lvl7pPr marL="2743200" algn="l" defTabSz="914400" rtl="0" eaLnBrk="1" latinLnBrk="0" hangingPunct="1">
              <a:defRPr sz="1600" kern="1200">
                <a:solidFill>
                  <a:schemeClr val="tx1"/>
                </a:solidFill>
                <a:latin typeface="Arial" pitchFamily="34" charset="0"/>
                <a:ea typeface="+mn-ea"/>
                <a:cs typeface="Arial" pitchFamily="34" charset="0"/>
              </a:defRPr>
            </a:lvl7pPr>
            <a:lvl8pPr marL="3200400" algn="l" defTabSz="914400" rtl="0" eaLnBrk="1" latinLnBrk="0" hangingPunct="1">
              <a:defRPr sz="1600" kern="1200">
                <a:solidFill>
                  <a:schemeClr val="tx1"/>
                </a:solidFill>
                <a:latin typeface="Arial" pitchFamily="34" charset="0"/>
                <a:ea typeface="+mn-ea"/>
                <a:cs typeface="Arial" pitchFamily="34" charset="0"/>
              </a:defRPr>
            </a:lvl8pPr>
            <a:lvl9pPr marL="3657600" algn="l" defTabSz="914400" rtl="0" eaLnBrk="1" latinLnBrk="0" hangingPunct="1">
              <a:defRPr sz="1600" kern="1200">
                <a:solidFill>
                  <a:schemeClr val="tx1"/>
                </a:solidFill>
                <a:latin typeface="Arial" pitchFamily="34" charset="0"/>
                <a:ea typeface="+mn-ea"/>
                <a:cs typeface="Arial" pitchFamily="34" charset="0"/>
              </a:defRPr>
            </a:lvl9pPr>
          </a:lstStyle>
          <a:p>
            <a:r>
              <a:rPr lang="de-DE" altLang="de-DE" dirty="0"/>
              <a:t>SI Global Garant </a:t>
            </a:r>
            <a:r>
              <a:rPr lang="de-DE" altLang="de-DE" dirty="0" err="1"/>
              <a:t>Invest</a:t>
            </a:r>
            <a:r>
              <a:rPr lang="de-DE" altLang="de-DE" dirty="0"/>
              <a:t> | Produktgeneration 2021</a:t>
            </a:r>
          </a:p>
        </p:txBody>
      </p:sp>
    </p:spTree>
    <p:extLst>
      <p:ext uri="{BB962C8B-B14F-4D97-AF65-F5344CB8AC3E}">
        <p14:creationId xmlns:p14="http://schemas.microsoft.com/office/powerpoint/2010/main" val="265823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ACE49FF-8111-4A71-AF64-A31535445A02}"/>
              </a:ext>
            </a:extLst>
          </p:cNvPr>
          <p:cNvSpPr>
            <a:spLocks noGrp="1"/>
          </p:cNvSpPr>
          <p:nvPr>
            <p:ph type="title"/>
          </p:nvPr>
        </p:nvSpPr>
        <p:spPr/>
        <p:txBody>
          <a:bodyPr/>
          <a:lstStyle/>
          <a:p>
            <a:r>
              <a:rPr lang="de-DE" sz="3200" dirty="0">
                <a:solidFill>
                  <a:srgbClr val="003399"/>
                </a:solidFill>
              </a:rPr>
              <a:t>Neues Kostenmodell ab PG2021</a:t>
            </a:r>
            <a:br>
              <a:rPr lang="de-DE" sz="3200" dirty="0">
                <a:solidFill>
                  <a:srgbClr val="003399"/>
                </a:solidFill>
              </a:rPr>
            </a:br>
            <a:endParaRPr lang="de-DE" dirty="0"/>
          </a:p>
        </p:txBody>
      </p:sp>
      <p:sp>
        <p:nvSpPr>
          <p:cNvPr id="7" name="Textplatzhalter 6">
            <a:extLst>
              <a:ext uri="{FF2B5EF4-FFF2-40B4-BE49-F238E27FC236}">
                <a16:creationId xmlns:a16="http://schemas.microsoft.com/office/drawing/2014/main" id="{081C856D-4FEB-4087-AC84-B413C8A25692}"/>
              </a:ext>
            </a:extLst>
          </p:cNvPr>
          <p:cNvSpPr>
            <a:spLocks noGrp="1"/>
          </p:cNvSpPr>
          <p:nvPr>
            <p:ph type="body" sz="quarter" idx="12"/>
          </p:nvPr>
        </p:nvSpPr>
        <p:spPr/>
        <p:txBody>
          <a:bodyPr/>
          <a:lstStyle/>
          <a:p>
            <a:r>
              <a:rPr lang="de-DE" kern="1200" dirty="0">
                <a:solidFill>
                  <a:srgbClr val="003399"/>
                </a:solidFill>
              </a:rPr>
              <a:t>Verwaltungskosten</a:t>
            </a:r>
          </a:p>
          <a:p>
            <a:endParaRPr lang="de-DE" dirty="0"/>
          </a:p>
        </p:txBody>
      </p:sp>
      <p:sp>
        <p:nvSpPr>
          <p:cNvPr id="21" name="Textplatzhalter 72">
            <a:extLst>
              <a:ext uri="{FF2B5EF4-FFF2-40B4-BE49-F238E27FC236}">
                <a16:creationId xmlns:a16="http://schemas.microsoft.com/office/drawing/2014/main" id="{6AE5170F-CFF5-40D2-8E9C-CF719E4DE987}"/>
              </a:ext>
            </a:extLst>
          </p:cNvPr>
          <p:cNvSpPr txBox="1">
            <a:spLocks/>
          </p:cNvSpPr>
          <p:nvPr/>
        </p:nvSpPr>
        <p:spPr>
          <a:xfrm>
            <a:off x="1055936" y="1697361"/>
            <a:ext cx="2447776" cy="581770"/>
          </a:xfrm>
          <a:prstGeom prst="rect">
            <a:avLst/>
          </a:prstGeom>
          <a:solidFill>
            <a:srgbClr val="003399"/>
          </a:solidFill>
          <a:effectLst>
            <a:outerShdw blurRad="50800" dist="38100" dir="2700000" algn="tl" rotWithShape="0">
              <a:prstClr val="black">
                <a:alpha val="40000"/>
              </a:prstClr>
            </a:outerShdw>
          </a:effectLst>
        </p:spPr>
        <p:txBody>
          <a:bodyPr anchor="ctr"/>
          <a:lstStyle>
            <a:lvl1pPr algn="l" rtl="0" eaLnBrk="1" fontAlgn="base" hangingPunct="1">
              <a:spcBef>
                <a:spcPct val="20000"/>
              </a:spcBef>
              <a:spcAft>
                <a:spcPct val="0"/>
              </a:spcAft>
              <a:defRPr sz="16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itchFamily="2" charset="2"/>
              <a:buChar char="§"/>
              <a:defRPr sz="1600">
                <a:solidFill>
                  <a:schemeClr val="tx1"/>
                </a:solidFill>
                <a:latin typeface="+mn-lt"/>
                <a:cs typeface="+mn-cs"/>
              </a:defRPr>
            </a:lvl2pPr>
            <a:lvl3pPr marL="331185" indent="-164127" algn="l" rtl="0" eaLnBrk="1" fontAlgn="base" hangingPunct="1">
              <a:spcBef>
                <a:spcPct val="20000"/>
              </a:spcBef>
              <a:spcAft>
                <a:spcPct val="0"/>
              </a:spcAft>
              <a:buSzPct val="80000"/>
              <a:buFont typeface="Wingdings" pitchFamily="2" charset="2"/>
              <a:buChar char="§"/>
              <a:defRPr sz="1600">
                <a:solidFill>
                  <a:schemeClr val="tx1"/>
                </a:solidFill>
                <a:latin typeface="+mn-lt"/>
                <a:cs typeface="+mn-cs"/>
              </a:defRPr>
            </a:lvl3pPr>
            <a:lvl4pPr marL="496778" indent="-164127" algn="l" rtl="0" eaLnBrk="1" fontAlgn="base" hangingPunct="1">
              <a:spcBef>
                <a:spcPct val="20000"/>
              </a:spcBef>
              <a:spcAft>
                <a:spcPct val="0"/>
              </a:spcAft>
              <a:buSzPct val="80000"/>
              <a:buFont typeface="Wingdings" pitchFamily="2" charset="2"/>
              <a:buChar char="§"/>
              <a:defRPr sz="1600">
                <a:solidFill>
                  <a:schemeClr val="tx1"/>
                </a:solidFill>
                <a:latin typeface="+mn-lt"/>
                <a:cs typeface="+mn-cs"/>
              </a:defRPr>
            </a:lvl4pPr>
            <a:lvl5pPr marL="662370" indent="-164127" algn="l" rtl="0" eaLnBrk="1" fontAlgn="base" hangingPunct="1">
              <a:spcBef>
                <a:spcPct val="20000"/>
              </a:spcBef>
              <a:spcAft>
                <a:spcPct val="0"/>
              </a:spcAft>
              <a:buSzPct val="80000"/>
              <a:buFont typeface="Wingdings" pitchFamily="2" charset="2"/>
              <a:buChar char="§"/>
              <a:defRPr sz="1600">
                <a:solidFill>
                  <a:schemeClr val="tx1"/>
                </a:solidFill>
                <a:latin typeface="+mn-lt"/>
                <a:cs typeface="+mn-cs"/>
              </a:defRPr>
            </a:lvl5pPr>
            <a:lvl6pPr marL="1084412"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6pPr>
            <a:lvl7pPr marL="1506453"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7pPr>
            <a:lvl8pPr marL="1928494"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8pPr>
            <a:lvl9pPr marL="2350536"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9pPr>
          </a:lstStyle>
          <a:p>
            <a:pPr algn="ctr">
              <a:lnSpc>
                <a:spcPct val="100000"/>
              </a:lnSpc>
            </a:pPr>
            <a:r>
              <a:rPr lang="de-DE" kern="0" dirty="0">
                <a:solidFill>
                  <a:schemeClr val="bg1"/>
                </a:solidFill>
              </a:rPr>
              <a:t>SIGGI PG 2017</a:t>
            </a:r>
          </a:p>
        </p:txBody>
      </p:sp>
      <p:sp>
        <p:nvSpPr>
          <p:cNvPr id="22" name="Textplatzhalter 72">
            <a:extLst>
              <a:ext uri="{FF2B5EF4-FFF2-40B4-BE49-F238E27FC236}">
                <a16:creationId xmlns:a16="http://schemas.microsoft.com/office/drawing/2014/main" id="{29E8664E-6FD4-4E92-81A0-A8A023D47E6D}"/>
              </a:ext>
            </a:extLst>
          </p:cNvPr>
          <p:cNvSpPr txBox="1">
            <a:spLocks/>
          </p:cNvSpPr>
          <p:nvPr/>
        </p:nvSpPr>
        <p:spPr>
          <a:xfrm>
            <a:off x="5159896" y="1697361"/>
            <a:ext cx="6408217" cy="581770"/>
          </a:xfrm>
          <a:prstGeom prst="rect">
            <a:avLst/>
          </a:prstGeom>
          <a:solidFill>
            <a:srgbClr val="003399"/>
          </a:solidFill>
          <a:effectLst>
            <a:outerShdw blurRad="50800" dist="38100" dir="2700000" algn="tl" rotWithShape="0">
              <a:prstClr val="black">
                <a:alpha val="40000"/>
              </a:prstClr>
            </a:outerShdw>
          </a:effectLst>
        </p:spPr>
        <p:txBody>
          <a:bodyPr anchor="ctr"/>
          <a:lstStyle>
            <a:lvl1pPr algn="l" rtl="0" eaLnBrk="1" fontAlgn="base" hangingPunct="1">
              <a:spcBef>
                <a:spcPct val="20000"/>
              </a:spcBef>
              <a:spcAft>
                <a:spcPct val="0"/>
              </a:spcAft>
              <a:defRPr sz="16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itchFamily="2" charset="2"/>
              <a:buChar char="§"/>
              <a:defRPr sz="1600">
                <a:solidFill>
                  <a:schemeClr val="tx1"/>
                </a:solidFill>
                <a:latin typeface="+mn-lt"/>
                <a:cs typeface="+mn-cs"/>
              </a:defRPr>
            </a:lvl2pPr>
            <a:lvl3pPr marL="331185" indent="-164127" algn="l" rtl="0" eaLnBrk="1" fontAlgn="base" hangingPunct="1">
              <a:spcBef>
                <a:spcPct val="20000"/>
              </a:spcBef>
              <a:spcAft>
                <a:spcPct val="0"/>
              </a:spcAft>
              <a:buSzPct val="80000"/>
              <a:buFont typeface="Wingdings" pitchFamily="2" charset="2"/>
              <a:buChar char="§"/>
              <a:defRPr sz="1600">
                <a:solidFill>
                  <a:schemeClr val="tx1"/>
                </a:solidFill>
                <a:latin typeface="+mn-lt"/>
                <a:cs typeface="+mn-cs"/>
              </a:defRPr>
            </a:lvl3pPr>
            <a:lvl4pPr marL="496778" indent="-164127" algn="l" rtl="0" eaLnBrk="1" fontAlgn="base" hangingPunct="1">
              <a:spcBef>
                <a:spcPct val="20000"/>
              </a:spcBef>
              <a:spcAft>
                <a:spcPct val="0"/>
              </a:spcAft>
              <a:buSzPct val="80000"/>
              <a:buFont typeface="Wingdings" pitchFamily="2" charset="2"/>
              <a:buChar char="§"/>
              <a:defRPr sz="1600">
                <a:solidFill>
                  <a:schemeClr val="tx1"/>
                </a:solidFill>
                <a:latin typeface="+mn-lt"/>
                <a:cs typeface="+mn-cs"/>
              </a:defRPr>
            </a:lvl4pPr>
            <a:lvl5pPr marL="662370" indent="-164127" algn="l" rtl="0" eaLnBrk="1" fontAlgn="base" hangingPunct="1">
              <a:spcBef>
                <a:spcPct val="20000"/>
              </a:spcBef>
              <a:spcAft>
                <a:spcPct val="0"/>
              </a:spcAft>
              <a:buSzPct val="80000"/>
              <a:buFont typeface="Wingdings" pitchFamily="2" charset="2"/>
              <a:buChar char="§"/>
              <a:defRPr sz="1600">
                <a:solidFill>
                  <a:schemeClr val="tx1"/>
                </a:solidFill>
                <a:latin typeface="+mn-lt"/>
                <a:cs typeface="+mn-cs"/>
              </a:defRPr>
            </a:lvl5pPr>
            <a:lvl6pPr marL="1084412"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6pPr>
            <a:lvl7pPr marL="1506453"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7pPr>
            <a:lvl8pPr marL="1928494"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8pPr>
            <a:lvl9pPr marL="2350536"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9pPr>
          </a:lstStyle>
          <a:p>
            <a:pPr algn="ctr">
              <a:lnSpc>
                <a:spcPct val="100000"/>
              </a:lnSpc>
            </a:pPr>
            <a:r>
              <a:rPr lang="de-DE" kern="0" dirty="0">
                <a:solidFill>
                  <a:schemeClr val="bg1"/>
                </a:solidFill>
              </a:rPr>
              <a:t>SIGGI PG 2021</a:t>
            </a:r>
          </a:p>
        </p:txBody>
      </p:sp>
      <p:grpSp>
        <p:nvGrpSpPr>
          <p:cNvPr id="23" name="bcgIcons_CashGrowth">
            <a:extLst>
              <a:ext uri="{FF2B5EF4-FFF2-40B4-BE49-F238E27FC236}">
                <a16:creationId xmlns:a16="http://schemas.microsoft.com/office/drawing/2014/main" id="{20D70211-0FAC-4208-A3B0-F502849112DB}"/>
              </a:ext>
            </a:extLst>
          </p:cNvPr>
          <p:cNvGrpSpPr>
            <a:grpSpLocks noChangeAspect="1"/>
          </p:cNvGrpSpPr>
          <p:nvPr/>
        </p:nvGrpSpPr>
        <p:grpSpPr bwMode="auto">
          <a:xfrm>
            <a:off x="1465687" y="2351350"/>
            <a:ext cx="1628274" cy="1629783"/>
            <a:chOff x="1682" y="0"/>
            <a:chExt cx="4316" cy="4320"/>
          </a:xfrm>
        </p:grpSpPr>
        <p:sp>
          <p:nvSpPr>
            <p:cNvPr id="24" name="AutoShape 14">
              <a:extLst>
                <a:ext uri="{FF2B5EF4-FFF2-40B4-BE49-F238E27FC236}">
                  <a16:creationId xmlns:a16="http://schemas.microsoft.com/office/drawing/2014/main" id="{D3986260-E247-4BD1-B927-155CE53DC28E}"/>
                </a:ext>
              </a:extLst>
            </p:cNvPr>
            <p:cNvSpPr>
              <a:spLocks noChangeAspect="1" noChangeArrowheads="1" noTextEdit="1"/>
            </p:cNvSpPr>
            <p:nvPr/>
          </p:nvSpPr>
          <p:spPr bwMode="auto">
            <a:xfrm>
              <a:off x="1682" y="0"/>
              <a:ext cx="4316"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dirty="0"/>
            </a:p>
          </p:txBody>
        </p:sp>
        <p:sp>
          <p:nvSpPr>
            <p:cNvPr id="25" name="Freeform 16">
              <a:extLst>
                <a:ext uri="{FF2B5EF4-FFF2-40B4-BE49-F238E27FC236}">
                  <a16:creationId xmlns:a16="http://schemas.microsoft.com/office/drawing/2014/main" id="{27557567-5F91-4B33-990E-328982B3D1A0}"/>
                </a:ext>
              </a:extLst>
            </p:cNvPr>
            <p:cNvSpPr>
              <a:spLocks noEditPoints="1"/>
            </p:cNvSpPr>
            <p:nvPr/>
          </p:nvSpPr>
          <p:spPr bwMode="auto">
            <a:xfrm>
              <a:off x="2167" y="1331"/>
              <a:ext cx="3050" cy="1365"/>
            </a:xfrm>
            <a:custGeom>
              <a:avLst/>
              <a:gdLst>
                <a:gd name="T0" fmla="*/ 547 w 1628"/>
                <a:gd name="T1" fmla="*/ 364 h 728"/>
                <a:gd name="T2" fmla="*/ 713 w 1628"/>
                <a:gd name="T3" fmla="*/ 722 h 728"/>
                <a:gd name="T4" fmla="*/ 711 w 1628"/>
                <a:gd name="T5" fmla="*/ 728 h 728"/>
                <a:gd name="T6" fmla="*/ 114 w 1628"/>
                <a:gd name="T7" fmla="*/ 728 h 728"/>
                <a:gd name="T8" fmla="*/ 111 w 1628"/>
                <a:gd name="T9" fmla="*/ 724 h 728"/>
                <a:gd name="T10" fmla="*/ 115 w 1628"/>
                <a:gd name="T11" fmla="*/ 699 h 728"/>
                <a:gd name="T12" fmla="*/ 115 w 1628"/>
                <a:gd name="T13" fmla="*/ 699 h 728"/>
                <a:gd name="T14" fmla="*/ 31 w 1628"/>
                <a:gd name="T15" fmla="*/ 614 h 728"/>
                <a:gd name="T16" fmla="*/ 5 w 1628"/>
                <a:gd name="T17" fmla="*/ 618 h 728"/>
                <a:gd name="T18" fmla="*/ 0 w 1628"/>
                <a:gd name="T19" fmla="*/ 615 h 728"/>
                <a:gd name="T20" fmla="*/ 0 w 1628"/>
                <a:gd name="T21" fmla="*/ 115 h 728"/>
                <a:gd name="T22" fmla="*/ 5 w 1628"/>
                <a:gd name="T23" fmla="*/ 111 h 728"/>
                <a:gd name="T24" fmla="*/ 31 w 1628"/>
                <a:gd name="T25" fmla="*/ 116 h 728"/>
                <a:gd name="T26" fmla="*/ 115 w 1628"/>
                <a:gd name="T27" fmla="*/ 31 h 728"/>
                <a:gd name="T28" fmla="*/ 115 w 1628"/>
                <a:gd name="T29" fmla="*/ 31 h 728"/>
                <a:gd name="T30" fmla="*/ 111 w 1628"/>
                <a:gd name="T31" fmla="*/ 4 h 728"/>
                <a:gd name="T32" fmla="*/ 113 w 1628"/>
                <a:gd name="T33" fmla="*/ 0 h 728"/>
                <a:gd name="T34" fmla="*/ 711 w 1628"/>
                <a:gd name="T35" fmla="*/ 0 h 728"/>
                <a:gd name="T36" fmla="*/ 713 w 1628"/>
                <a:gd name="T37" fmla="*/ 6 h 728"/>
                <a:gd name="T38" fmla="*/ 547 w 1628"/>
                <a:gd name="T39" fmla="*/ 364 h 728"/>
                <a:gd name="T40" fmla="*/ 916 w 1628"/>
                <a:gd name="T41" fmla="*/ 728 h 728"/>
                <a:gd name="T42" fmla="*/ 1512 w 1628"/>
                <a:gd name="T43" fmla="*/ 728 h 728"/>
                <a:gd name="T44" fmla="*/ 1516 w 1628"/>
                <a:gd name="T45" fmla="*/ 724 h 728"/>
                <a:gd name="T46" fmla="*/ 1512 w 1628"/>
                <a:gd name="T47" fmla="*/ 699 h 728"/>
                <a:gd name="T48" fmla="*/ 1512 w 1628"/>
                <a:gd name="T49" fmla="*/ 699 h 728"/>
                <a:gd name="T50" fmla="*/ 1596 w 1628"/>
                <a:gd name="T51" fmla="*/ 614 h 728"/>
                <a:gd name="T52" fmla="*/ 1596 w 1628"/>
                <a:gd name="T53" fmla="*/ 614 h 728"/>
                <a:gd name="T54" fmla="*/ 1624 w 1628"/>
                <a:gd name="T55" fmla="*/ 619 h 728"/>
                <a:gd name="T56" fmla="*/ 1628 w 1628"/>
                <a:gd name="T57" fmla="*/ 616 h 728"/>
                <a:gd name="T58" fmla="*/ 1628 w 1628"/>
                <a:gd name="T59" fmla="*/ 114 h 728"/>
                <a:gd name="T60" fmla="*/ 1624 w 1628"/>
                <a:gd name="T61" fmla="*/ 110 h 728"/>
                <a:gd name="T62" fmla="*/ 1596 w 1628"/>
                <a:gd name="T63" fmla="*/ 116 h 728"/>
                <a:gd name="T64" fmla="*/ 1596 w 1628"/>
                <a:gd name="T65" fmla="*/ 116 h 728"/>
                <a:gd name="T66" fmla="*/ 1512 w 1628"/>
                <a:gd name="T67" fmla="*/ 31 h 728"/>
                <a:gd name="T68" fmla="*/ 1512 w 1628"/>
                <a:gd name="T69" fmla="*/ 31 h 728"/>
                <a:gd name="T70" fmla="*/ 1516 w 1628"/>
                <a:gd name="T71" fmla="*/ 4 h 728"/>
                <a:gd name="T72" fmla="*/ 1513 w 1628"/>
                <a:gd name="T73" fmla="*/ 0 h 728"/>
                <a:gd name="T74" fmla="*/ 916 w 1628"/>
                <a:gd name="T75" fmla="*/ 0 h 728"/>
                <a:gd name="T76" fmla="*/ 914 w 1628"/>
                <a:gd name="T77" fmla="*/ 6 h 728"/>
                <a:gd name="T78" fmla="*/ 1081 w 1628"/>
                <a:gd name="T79" fmla="*/ 364 h 728"/>
                <a:gd name="T80" fmla="*/ 914 w 1628"/>
                <a:gd name="T81" fmla="*/ 722 h 728"/>
                <a:gd name="T82" fmla="*/ 916 w 1628"/>
                <a:gd name="T83" fmla="*/ 728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28" h="728">
                  <a:moveTo>
                    <a:pt x="547" y="364"/>
                  </a:moveTo>
                  <a:cubicBezTo>
                    <a:pt x="547" y="522"/>
                    <a:pt x="628" y="659"/>
                    <a:pt x="713" y="722"/>
                  </a:cubicBezTo>
                  <a:cubicBezTo>
                    <a:pt x="716" y="724"/>
                    <a:pt x="715" y="728"/>
                    <a:pt x="711" y="728"/>
                  </a:cubicBezTo>
                  <a:cubicBezTo>
                    <a:pt x="711" y="728"/>
                    <a:pt x="711" y="728"/>
                    <a:pt x="114" y="728"/>
                  </a:cubicBezTo>
                  <a:cubicBezTo>
                    <a:pt x="112" y="728"/>
                    <a:pt x="111" y="725"/>
                    <a:pt x="111" y="724"/>
                  </a:cubicBezTo>
                  <a:cubicBezTo>
                    <a:pt x="113" y="716"/>
                    <a:pt x="115" y="707"/>
                    <a:pt x="115" y="699"/>
                  </a:cubicBezTo>
                  <a:cubicBezTo>
                    <a:pt x="115" y="699"/>
                    <a:pt x="115" y="699"/>
                    <a:pt x="115" y="699"/>
                  </a:cubicBezTo>
                  <a:cubicBezTo>
                    <a:pt x="115" y="652"/>
                    <a:pt x="77" y="614"/>
                    <a:pt x="31" y="614"/>
                  </a:cubicBezTo>
                  <a:cubicBezTo>
                    <a:pt x="22" y="614"/>
                    <a:pt x="12" y="616"/>
                    <a:pt x="5" y="618"/>
                  </a:cubicBezTo>
                  <a:cubicBezTo>
                    <a:pt x="2" y="619"/>
                    <a:pt x="0" y="618"/>
                    <a:pt x="0" y="615"/>
                  </a:cubicBezTo>
                  <a:cubicBezTo>
                    <a:pt x="0" y="615"/>
                    <a:pt x="0" y="615"/>
                    <a:pt x="0" y="115"/>
                  </a:cubicBezTo>
                  <a:cubicBezTo>
                    <a:pt x="0" y="112"/>
                    <a:pt x="2" y="110"/>
                    <a:pt x="5" y="111"/>
                  </a:cubicBezTo>
                  <a:cubicBezTo>
                    <a:pt x="12" y="114"/>
                    <a:pt x="22" y="116"/>
                    <a:pt x="31" y="116"/>
                  </a:cubicBezTo>
                  <a:cubicBezTo>
                    <a:pt x="77" y="116"/>
                    <a:pt x="115" y="78"/>
                    <a:pt x="115" y="31"/>
                  </a:cubicBezTo>
                  <a:cubicBezTo>
                    <a:pt x="115" y="31"/>
                    <a:pt x="115" y="31"/>
                    <a:pt x="115" y="31"/>
                  </a:cubicBezTo>
                  <a:cubicBezTo>
                    <a:pt x="115" y="21"/>
                    <a:pt x="113" y="13"/>
                    <a:pt x="111" y="4"/>
                  </a:cubicBezTo>
                  <a:cubicBezTo>
                    <a:pt x="110" y="2"/>
                    <a:pt x="111" y="0"/>
                    <a:pt x="113" y="0"/>
                  </a:cubicBezTo>
                  <a:cubicBezTo>
                    <a:pt x="113" y="0"/>
                    <a:pt x="113" y="0"/>
                    <a:pt x="711" y="0"/>
                  </a:cubicBezTo>
                  <a:cubicBezTo>
                    <a:pt x="715" y="0"/>
                    <a:pt x="716" y="3"/>
                    <a:pt x="713" y="6"/>
                  </a:cubicBezTo>
                  <a:cubicBezTo>
                    <a:pt x="628" y="68"/>
                    <a:pt x="547" y="206"/>
                    <a:pt x="547" y="364"/>
                  </a:cubicBezTo>
                  <a:close/>
                  <a:moveTo>
                    <a:pt x="916" y="728"/>
                  </a:moveTo>
                  <a:cubicBezTo>
                    <a:pt x="1512" y="728"/>
                    <a:pt x="1512" y="728"/>
                    <a:pt x="1512" y="728"/>
                  </a:cubicBezTo>
                  <a:cubicBezTo>
                    <a:pt x="1515" y="728"/>
                    <a:pt x="1516" y="725"/>
                    <a:pt x="1516" y="724"/>
                  </a:cubicBezTo>
                  <a:cubicBezTo>
                    <a:pt x="1513" y="716"/>
                    <a:pt x="1512" y="707"/>
                    <a:pt x="1512" y="699"/>
                  </a:cubicBezTo>
                  <a:cubicBezTo>
                    <a:pt x="1512" y="699"/>
                    <a:pt x="1512" y="699"/>
                    <a:pt x="1512" y="699"/>
                  </a:cubicBezTo>
                  <a:cubicBezTo>
                    <a:pt x="1512" y="652"/>
                    <a:pt x="1549" y="614"/>
                    <a:pt x="1596" y="614"/>
                  </a:cubicBezTo>
                  <a:cubicBezTo>
                    <a:pt x="1596" y="614"/>
                    <a:pt x="1596" y="614"/>
                    <a:pt x="1596" y="614"/>
                  </a:cubicBezTo>
                  <a:cubicBezTo>
                    <a:pt x="1605" y="614"/>
                    <a:pt x="1616" y="616"/>
                    <a:pt x="1624" y="619"/>
                  </a:cubicBezTo>
                  <a:cubicBezTo>
                    <a:pt x="1627" y="620"/>
                    <a:pt x="1628" y="618"/>
                    <a:pt x="1628" y="616"/>
                  </a:cubicBezTo>
                  <a:cubicBezTo>
                    <a:pt x="1628" y="114"/>
                    <a:pt x="1628" y="114"/>
                    <a:pt x="1628" y="114"/>
                  </a:cubicBezTo>
                  <a:cubicBezTo>
                    <a:pt x="1628" y="111"/>
                    <a:pt x="1627" y="110"/>
                    <a:pt x="1624" y="110"/>
                  </a:cubicBezTo>
                  <a:cubicBezTo>
                    <a:pt x="1616" y="114"/>
                    <a:pt x="1605" y="116"/>
                    <a:pt x="1596" y="116"/>
                  </a:cubicBezTo>
                  <a:cubicBezTo>
                    <a:pt x="1596" y="116"/>
                    <a:pt x="1596" y="116"/>
                    <a:pt x="1596" y="116"/>
                  </a:cubicBezTo>
                  <a:cubicBezTo>
                    <a:pt x="1549" y="116"/>
                    <a:pt x="1512" y="78"/>
                    <a:pt x="1512" y="31"/>
                  </a:cubicBezTo>
                  <a:cubicBezTo>
                    <a:pt x="1512" y="31"/>
                    <a:pt x="1512" y="31"/>
                    <a:pt x="1512" y="31"/>
                  </a:cubicBezTo>
                  <a:cubicBezTo>
                    <a:pt x="1512" y="21"/>
                    <a:pt x="1514" y="13"/>
                    <a:pt x="1516" y="4"/>
                  </a:cubicBezTo>
                  <a:cubicBezTo>
                    <a:pt x="1517" y="2"/>
                    <a:pt x="1516" y="0"/>
                    <a:pt x="1513" y="0"/>
                  </a:cubicBezTo>
                  <a:cubicBezTo>
                    <a:pt x="916" y="0"/>
                    <a:pt x="916" y="0"/>
                    <a:pt x="916" y="0"/>
                  </a:cubicBezTo>
                  <a:cubicBezTo>
                    <a:pt x="913" y="0"/>
                    <a:pt x="912" y="3"/>
                    <a:pt x="914" y="6"/>
                  </a:cubicBezTo>
                  <a:cubicBezTo>
                    <a:pt x="1000" y="68"/>
                    <a:pt x="1081" y="206"/>
                    <a:pt x="1081" y="364"/>
                  </a:cubicBezTo>
                  <a:cubicBezTo>
                    <a:pt x="1081" y="522"/>
                    <a:pt x="1000" y="659"/>
                    <a:pt x="914" y="722"/>
                  </a:cubicBezTo>
                  <a:cubicBezTo>
                    <a:pt x="912" y="724"/>
                    <a:pt x="913" y="728"/>
                    <a:pt x="916" y="728"/>
                  </a:cubicBezTo>
                  <a:close/>
                </a:path>
              </a:pathLst>
            </a:custGeom>
            <a:solidFill>
              <a:srgbClr val="5B9BD5">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dirty="0"/>
            </a:p>
          </p:txBody>
        </p:sp>
        <p:sp>
          <p:nvSpPr>
            <p:cNvPr id="26" name="Freeform 17">
              <a:extLst>
                <a:ext uri="{FF2B5EF4-FFF2-40B4-BE49-F238E27FC236}">
                  <a16:creationId xmlns:a16="http://schemas.microsoft.com/office/drawing/2014/main" id="{D4ECA69F-7865-4E28-A46F-A3AF4B472BB3}"/>
                </a:ext>
              </a:extLst>
            </p:cNvPr>
            <p:cNvSpPr>
              <a:spLocks noEditPoints="1"/>
            </p:cNvSpPr>
            <p:nvPr/>
          </p:nvSpPr>
          <p:spPr bwMode="auto">
            <a:xfrm>
              <a:off x="2015" y="1189"/>
              <a:ext cx="3646" cy="1942"/>
            </a:xfrm>
            <a:custGeom>
              <a:avLst/>
              <a:gdLst>
                <a:gd name="T0" fmla="*/ 22 w 1946"/>
                <a:gd name="T1" fmla="*/ 880 h 1036"/>
                <a:gd name="T2" fmla="*/ 0 w 1946"/>
                <a:gd name="T3" fmla="*/ 22 h 1036"/>
                <a:gd name="T4" fmla="*/ 1768 w 1946"/>
                <a:gd name="T5" fmla="*/ 0 h 1036"/>
                <a:gd name="T6" fmla="*/ 1790 w 1946"/>
                <a:gd name="T7" fmla="*/ 858 h 1036"/>
                <a:gd name="T8" fmla="*/ 44 w 1946"/>
                <a:gd name="T9" fmla="*/ 836 h 1036"/>
                <a:gd name="T10" fmla="*/ 1746 w 1946"/>
                <a:gd name="T11" fmla="*/ 44 h 1036"/>
                <a:gd name="T12" fmla="*/ 44 w 1946"/>
                <a:gd name="T13" fmla="*/ 836 h 1036"/>
                <a:gd name="T14" fmla="*/ 1868 w 1946"/>
                <a:gd name="T15" fmla="*/ 100 h 1036"/>
                <a:gd name="T16" fmla="*/ 1824 w 1946"/>
                <a:gd name="T17" fmla="*/ 100 h 1036"/>
                <a:gd name="T18" fmla="*/ 100 w 1946"/>
                <a:gd name="T19" fmla="*/ 914 h 1036"/>
                <a:gd name="T20" fmla="*/ 100 w 1946"/>
                <a:gd name="T21" fmla="*/ 958 h 1036"/>
                <a:gd name="T22" fmla="*/ 1868 w 1946"/>
                <a:gd name="T23" fmla="*/ 936 h 1036"/>
                <a:gd name="T24" fmla="*/ 1946 w 1946"/>
                <a:gd name="T25" fmla="*/ 178 h 1036"/>
                <a:gd name="T26" fmla="*/ 1902 w 1946"/>
                <a:gd name="T27" fmla="*/ 178 h 1036"/>
                <a:gd name="T28" fmla="*/ 178 w 1946"/>
                <a:gd name="T29" fmla="*/ 992 h 1036"/>
                <a:gd name="T30" fmla="*/ 178 w 1946"/>
                <a:gd name="T31" fmla="*/ 1036 h 1036"/>
                <a:gd name="T32" fmla="*/ 1946 w 1946"/>
                <a:gd name="T33" fmla="*/ 1014 h 1036"/>
                <a:gd name="T34" fmla="*/ 930 w 1946"/>
                <a:gd name="T35" fmla="*/ 318 h 1036"/>
                <a:gd name="T36" fmla="*/ 1024 w 1946"/>
                <a:gd name="T37" fmla="*/ 397 h 1036"/>
                <a:gd name="T38" fmla="*/ 1059 w 1946"/>
                <a:gd name="T39" fmla="*/ 362 h 1036"/>
                <a:gd name="T40" fmla="*/ 920 w 1946"/>
                <a:gd name="T41" fmla="*/ 208 h 1036"/>
                <a:gd name="T42" fmla="*/ 914 w 1946"/>
                <a:gd name="T43" fmla="*/ 204 h 1036"/>
                <a:gd name="T44" fmla="*/ 909 w 1946"/>
                <a:gd name="T45" fmla="*/ 201 h 1036"/>
                <a:gd name="T46" fmla="*/ 907 w 1946"/>
                <a:gd name="T47" fmla="*/ 200 h 1036"/>
                <a:gd name="T48" fmla="*/ 901 w 1946"/>
                <a:gd name="T49" fmla="*/ 199 h 1036"/>
                <a:gd name="T50" fmla="*/ 889 w 1946"/>
                <a:gd name="T51" fmla="*/ 199 h 1036"/>
                <a:gd name="T52" fmla="*/ 888 w 1946"/>
                <a:gd name="T53" fmla="*/ 199 h 1036"/>
                <a:gd name="T54" fmla="*/ 882 w 1946"/>
                <a:gd name="T55" fmla="*/ 200 h 1036"/>
                <a:gd name="T56" fmla="*/ 876 w 1946"/>
                <a:gd name="T57" fmla="*/ 203 h 1036"/>
                <a:gd name="T58" fmla="*/ 875 w 1946"/>
                <a:gd name="T59" fmla="*/ 204 h 1036"/>
                <a:gd name="T60" fmla="*/ 741 w 1946"/>
                <a:gd name="T61" fmla="*/ 337 h 1036"/>
                <a:gd name="T62" fmla="*/ 741 w 1946"/>
                <a:gd name="T63" fmla="*/ 387 h 1036"/>
                <a:gd name="T64" fmla="*/ 791 w 1946"/>
                <a:gd name="T65" fmla="*/ 387 h 1036"/>
                <a:gd name="T66" fmla="*/ 860 w 1946"/>
                <a:gd name="T67" fmla="*/ 647 h 1036"/>
                <a:gd name="T68" fmla="*/ 930 w 1946"/>
                <a:gd name="T69" fmla="*/ 647 h 1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46" h="1036">
                  <a:moveTo>
                    <a:pt x="1768" y="880"/>
                  </a:moveTo>
                  <a:cubicBezTo>
                    <a:pt x="22" y="880"/>
                    <a:pt x="22" y="880"/>
                    <a:pt x="22" y="880"/>
                  </a:cubicBezTo>
                  <a:cubicBezTo>
                    <a:pt x="10" y="880"/>
                    <a:pt x="0" y="870"/>
                    <a:pt x="0" y="858"/>
                  </a:cubicBezTo>
                  <a:cubicBezTo>
                    <a:pt x="0" y="22"/>
                    <a:pt x="0" y="22"/>
                    <a:pt x="0" y="22"/>
                  </a:cubicBezTo>
                  <a:cubicBezTo>
                    <a:pt x="0" y="10"/>
                    <a:pt x="10" y="0"/>
                    <a:pt x="22" y="0"/>
                  </a:cubicBezTo>
                  <a:cubicBezTo>
                    <a:pt x="1768" y="0"/>
                    <a:pt x="1768" y="0"/>
                    <a:pt x="1768" y="0"/>
                  </a:cubicBezTo>
                  <a:cubicBezTo>
                    <a:pt x="1780" y="0"/>
                    <a:pt x="1790" y="10"/>
                    <a:pt x="1790" y="22"/>
                  </a:cubicBezTo>
                  <a:cubicBezTo>
                    <a:pt x="1790" y="858"/>
                    <a:pt x="1790" y="858"/>
                    <a:pt x="1790" y="858"/>
                  </a:cubicBezTo>
                  <a:cubicBezTo>
                    <a:pt x="1790" y="870"/>
                    <a:pt x="1780" y="880"/>
                    <a:pt x="1768" y="880"/>
                  </a:cubicBezTo>
                  <a:close/>
                  <a:moveTo>
                    <a:pt x="44" y="836"/>
                  </a:moveTo>
                  <a:cubicBezTo>
                    <a:pt x="1746" y="836"/>
                    <a:pt x="1746" y="836"/>
                    <a:pt x="1746" y="836"/>
                  </a:cubicBezTo>
                  <a:cubicBezTo>
                    <a:pt x="1746" y="44"/>
                    <a:pt x="1746" y="44"/>
                    <a:pt x="1746" y="44"/>
                  </a:cubicBezTo>
                  <a:cubicBezTo>
                    <a:pt x="44" y="44"/>
                    <a:pt x="44" y="44"/>
                    <a:pt x="44" y="44"/>
                  </a:cubicBezTo>
                  <a:lnTo>
                    <a:pt x="44" y="836"/>
                  </a:lnTo>
                  <a:close/>
                  <a:moveTo>
                    <a:pt x="1868" y="936"/>
                  </a:moveTo>
                  <a:cubicBezTo>
                    <a:pt x="1868" y="100"/>
                    <a:pt x="1868" y="100"/>
                    <a:pt x="1868" y="100"/>
                  </a:cubicBezTo>
                  <a:cubicBezTo>
                    <a:pt x="1868" y="88"/>
                    <a:pt x="1858" y="78"/>
                    <a:pt x="1846" y="78"/>
                  </a:cubicBezTo>
                  <a:cubicBezTo>
                    <a:pt x="1834" y="78"/>
                    <a:pt x="1824" y="88"/>
                    <a:pt x="1824" y="100"/>
                  </a:cubicBezTo>
                  <a:cubicBezTo>
                    <a:pt x="1824" y="914"/>
                    <a:pt x="1824" y="914"/>
                    <a:pt x="1824" y="914"/>
                  </a:cubicBezTo>
                  <a:cubicBezTo>
                    <a:pt x="100" y="914"/>
                    <a:pt x="100" y="914"/>
                    <a:pt x="100" y="914"/>
                  </a:cubicBezTo>
                  <a:cubicBezTo>
                    <a:pt x="88" y="914"/>
                    <a:pt x="78" y="924"/>
                    <a:pt x="78" y="936"/>
                  </a:cubicBezTo>
                  <a:cubicBezTo>
                    <a:pt x="78" y="948"/>
                    <a:pt x="88" y="958"/>
                    <a:pt x="100" y="958"/>
                  </a:cubicBezTo>
                  <a:cubicBezTo>
                    <a:pt x="1846" y="958"/>
                    <a:pt x="1846" y="958"/>
                    <a:pt x="1846" y="958"/>
                  </a:cubicBezTo>
                  <a:cubicBezTo>
                    <a:pt x="1858" y="958"/>
                    <a:pt x="1868" y="948"/>
                    <a:pt x="1868" y="936"/>
                  </a:cubicBezTo>
                  <a:close/>
                  <a:moveTo>
                    <a:pt x="1946" y="1014"/>
                  </a:moveTo>
                  <a:cubicBezTo>
                    <a:pt x="1946" y="178"/>
                    <a:pt x="1946" y="178"/>
                    <a:pt x="1946" y="178"/>
                  </a:cubicBezTo>
                  <a:cubicBezTo>
                    <a:pt x="1946" y="166"/>
                    <a:pt x="1936" y="156"/>
                    <a:pt x="1924" y="156"/>
                  </a:cubicBezTo>
                  <a:cubicBezTo>
                    <a:pt x="1912" y="156"/>
                    <a:pt x="1902" y="166"/>
                    <a:pt x="1902" y="178"/>
                  </a:cubicBezTo>
                  <a:cubicBezTo>
                    <a:pt x="1902" y="992"/>
                    <a:pt x="1902" y="992"/>
                    <a:pt x="1902" y="992"/>
                  </a:cubicBezTo>
                  <a:cubicBezTo>
                    <a:pt x="178" y="992"/>
                    <a:pt x="178" y="992"/>
                    <a:pt x="178" y="992"/>
                  </a:cubicBezTo>
                  <a:cubicBezTo>
                    <a:pt x="166" y="992"/>
                    <a:pt x="156" y="1002"/>
                    <a:pt x="156" y="1014"/>
                  </a:cubicBezTo>
                  <a:cubicBezTo>
                    <a:pt x="156" y="1026"/>
                    <a:pt x="166" y="1036"/>
                    <a:pt x="178" y="1036"/>
                  </a:cubicBezTo>
                  <a:cubicBezTo>
                    <a:pt x="1924" y="1036"/>
                    <a:pt x="1924" y="1036"/>
                    <a:pt x="1924" y="1036"/>
                  </a:cubicBezTo>
                  <a:cubicBezTo>
                    <a:pt x="1936" y="1036"/>
                    <a:pt x="1946" y="1026"/>
                    <a:pt x="1946" y="1014"/>
                  </a:cubicBezTo>
                  <a:close/>
                  <a:moveTo>
                    <a:pt x="930" y="647"/>
                  </a:moveTo>
                  <a:cubicBezTo>
                    <a:pt x="930" y="318"/>
                    <a:pt x="930" y="318"/>
                    <a:pt x="930" y="318"/>
                  </a:cubicBezTo>
                  <a:cubicBezTo>
                    <a:pt x="999" y="387"/>
                    <a:pt x="999" y="387"/>
                    <a:pt x="999" y="387"/>
                  </a:cubicBezTo>
                  <a:cubicBezTo>
                    <a:pt x="1006" y="393"/>
                    <a:pt x="1015" y="397"/>
                    <a:pt x="1024" y="397"/>
                  </a:cubicBezTo>
                  <a:cubicBezTo>
                    <a:pt x="1033" y="397"/>
                    <a:pt x="1042" y="393"/>
                    <a:pt x="1049" y="387"/>
                  </a:cubicBezTo>
                  <a:cubicBezTo>
                    <a:pt x="1055" y="380"/>
                    <a:pt x="1059" y="371"/>
                    <a:pt x="1059" y="362"/>
                  </a:cubicBezTo>
                  <a:cubicBezTo>
                    <a:pt x="1059" y="353"/>
                    <a:pt x="1055" y="344"/>
                    <a:pt x="1049" y="337"/>
                  </a:cubicBezTo>
                  <a:cubicBezTo>
                    <a:pt x="920" y="208"/>
                    <a:pt x="920" y="208"/>
                    <a:pt x="920" y="208"/>
                  </a:cubicBezTo>
                  <a:cubicBezTo>
                    <a:pt x="918" y="207"/>
                    <a:pt x="916" y="205"/>
                    <a:pt x="915" y="204"/>
                  </a:cubicBezTo>
                  <a:cubicBezTo>
                    <a:pt x="914" y="204"/>
                    <a:pt x="914" y="204"/>
                    <a:pt x="914" y="204"/>
                  </a:cubicBezTo>
                  <a:cubicBezTo>
                    <a:pt x="914" y="203"/>
                    <a:pt x="914" y="203"/>
                    <a:pt x="914" y="203"/>
                  </a:cubicBezTo>
                  <a:cubicBezTo>
                    <a:pt x="912" y="202"/>
                    <a:pt x="910" y="201"/>
                    <a:pt x="909" y="201"/>
                  </a:cubicBezTo>
                  <a:cubicBezTo>
                    <a:pt x="908" y="200"/>
                    <a:pt x="908" y="200"/>
                    <a:pt x="908" y="200"/>
                  </a:cubicBezTo>
                  <a:cubicBezTo>
                    <a:pt x="907" y="200"/>
                    <a:pt x="907" y="200"/>
                    <a:pt x="907" y="200"/>
                  </a:cubicBezTo>
                  <a:cubicBezTo>
                    <a:pt x="905" y="200"/>
                    <a:pt x="904" y="199"/>
                    <a:pt x="902" y="199"/>
                  </a:cubicBezTo>
                  <a:cubicBezTo>
                    <a:pt x="901" y="199"/>
                    <a:pt x="901" y="199"/>
                    <a:pt x="901" y="199"/>
                  </a:cubicBezTo>
                  <a:cubicBezTo>
                    <a:pt x="899" y="198"/>
                    <a:pt x="897" y="198"/>
                    <a:pt x="895" y="198"/>
                  </a:cubicBezTo>
                  <a:cubicBezTo>
                    <a:pt x="893" y="198"/>
                    <a:pt x="891" y="198"/>
                    <a:pt x="889" y="199"/>
                  </a:cubicBezTo>
                  <a:cubicBezTo>
                    <a:pt x="889" y="199"/>
                    <a:pt x="889" y="199"/>
                    <a:pt x="889" y="199"/>
                  </a:cubicBezTo>
                  <a:cubicBezTo>
                    <a:pt x="888" y="199"/>
                    <a:pt x="888" y="199"/>
                    <a:pt x="888" y="199"/>
                  </a:cubicBezTo>
                  <a:cubicBezTo>
                    <a:pt x="886" y="199"/>
                    <a:pt x="885" y="200"/>
                    <a:pt x="883" y="200"/>
                  </a:cubicBezTo>
                  <a:cubicBezTo>
                    <a:pt x="882" y="200"/>
                    <a:pt x="882" y="200"/>
                    <a:pt x="882" y="200"/>
                  </a:cubicBezTo>
                  <a:cubicBezTo>
                    <a:pt x="881" y="201"/>
                    <a:pt x="881" y="201"/>
                    <a:pt x="881" y="201"/>
                  </a:cubicBezTo>
                  <a:cubicBezTo>
                    <a:pt x="880" y="201"/>
                    <a:pt x="878" y="202"/>
                    <a:pt x="876" y="203"/>
                  </a:cubicBezTo>
                  <a:cubicBezTo>
                    <a:pt x="876" y="204"/>
                    <a:pt x="876" y="204"/>
                    <a:pt x="876" y="204"/>
                  </a:cubicBezTo>
                  <a:cubicBezTo>
                    <a:pt x="875" y="204"/>
                    <a:pt x="875" y="204"/>
                    <a:pt x="875" y="204"/>
                  </a:cubicBezTo>
                  <a:cubicBezTo>
                    <a:pt x="873" y="205"/>
                    <a:pt x="872" y="207"/>
                    <a:pt x="870" y="208"/>
                  </a:cubicBezTo>
                  <a:cubicBezTo>
                    <a:pt x="741" y="337"/>
                    <a:pt x="741" y="337"/>
                    <a:pt x="741" y="337"/>
                  </a:cubicBezTo>
                  <a:cubicBezTo>
                    <a:pt x="735" y="344"/>
                    <a:pt x="731" y="353"/>
                    <a:pt x="731" y="362"/>
                  </a:cubicBezTo>
                  <a:cubicBezTo>
                    <a:pt x="731" y="371"/>
                    <a:pt x="735" y="380"/>
                    <a:pt x="741" y="387"/>
                  </a:cubicBezTo>
                  <a:cubicBezTo>
                    <a:pt x="748" y="393"/>
                    <a:pt x="757" y="397"/>
                    <a:pt x="766" y="397"/>
                  </a:cubicBezTo>
                  <a:cubicBezTo>
                    <a:pt x="775" y="397"/>
                    <a:pt x="784" y="393"/>
                    <a:pt x="791" y="387"/>
                  </a:cubicBezTo>
                  <a:cubicBezTo>
                    <a:pt x="860" y="318"/>
                    <a:pt x="860" y="318"/>
                    <a:pt x="860" y="318"/>
                  </a:cubicBezTo>
                  <a:cubicBezTo>
                    <a:pt x="860" y="647"/>
                    <a:pt x="860" y="647"/>
                    <a:pt x="860" y="647"/>
                  </a:cubicBezTo>
                  <a:cubicBezTo>
                    <a:pt x="860" y="666"/>
                    <a:pt x="876" y="682"/>
                    <a:pt x="895" y="682"/>
                  </a:cubicBezTo>
                  <a:cubicBezTo>
                    <a:pt x="914" y="682"/>
                    <a:pt x="930" y="666"/>
                    <a:pt x="930" y="647"/>
                  </a:cubicBezTo>
                  <a:close/>
                </a:path>
              </a:pathLst>
            </a:custGeom>
            <a:solidFill>
              <a:srgbClr val="053391">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dirty="0"/>
            </a:p>
          </p:txBody>
        </p:sp>
      </p:grpSp>
      <p:sp>
        <p:nvSpPr>
          <p:cNvPr id="27" name="Textplatzhalter 5">
            <a:extLst>
              <a:ext uri="{FF2B5EF4-FFF2-40B4-BE49-F238E27FC236}">
                <a16:creationId xmlns:a16="http://schemas.microsoft.com/office/drawing/2014/main" id="{4E0C84EC-D64D-4AAE-B017-AFEDFB3C775C}"/>
              </a:ext>
            </a:extLst>
          </p:cNvPr>
          <p:cNvSpPr txBox="1">
            <a:spLocks/>
          </p:cNvSpPr>
          <p:nvPr/>
        </p:nvSpPr>
        <p:spPr>
          <a:xfrm>
            <a:off x="767408" y="3718374"/>
            <a:ext cx="3264152" cy="525518"/>
          </a:xfrm>
          <a:prstGeom prst="rect">
            <a:avLst/>
          </a:prstGeom>
        </p:spPr>
        <p:txBody>
          <a:bodyPr/>
          <a:lstStyle>
            <a:lvl1pPr algn="l" rtl="0" eaLnBrk="1" fontAlgn="base" hangingPunct="1">
              <a:spcBef>
                <a:spcPct val="20000"/>
              </a:spcBef>
              <a:spcAft>
                <a:spcPct val="0"/>
              </a:spcAft>
              <a:defRPr sz="18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2pPr>
            <a:lvl3pPr marL="331185"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3pPr>
            <a:lvl4pPr marL="496778"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4pPr>
            <a:lvl5pPr marL="662370"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5pPr>
            <a:lvl6pPr marL="1084412"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6pPr>
            <a:lvl7pPr marL="1506453"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7pPr>
            <a:lvl8pPr marL="1928494"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8pPr>
            <a:lvl9pPr marL="2350536"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9pPr>
          </a:lstStyle>
          <a:p>
            <a:pPr algn="ctr">
              <a:lnSpc>
                <a:spcPct val="100000"/>
              </a:lnSpc>
            </a:pPr>
            <a:r>
              <a:rPr lang="de-DE" sz="2000" dirty="0">
                <a:solidFill>
                  <a:schemeClr val="tx2"/>
                </a:solidFill>
              </a:rPr>
              <a:t>beitragsabhängige Kosten</a:t>
            </a:r>
            <a:br>
              <a:rPr lang="de-DE" sz="2000" dirty="0">
                <a:solidFill>
                  <a:schemeClr val="tx2"/>
                </a:solidFill>
              </a:rPr>
            </a:br>
            <a:r>
              <a:rPr lang="de-DE" dirty="0">
                <a:solidFill>
                  <a:schemeClr val="tx2"/>
                </a:solidFill>
              </a:rPr>
              <a:t>(PG Comfort)</a:t>
            </a:r>
            <a:endParaRPr lang="de-DE" sz="2000" dirty="0">
              <a:solidFill>
                <a:schemeClr val="tx2"/>
              </a:solidFill>
            </a:endParaRPr>
          </a:p>
        </p:txBody>
      </p:sp>
      <p:sp>
        <p:nvSpPr>
          <p:cNvPr id="28" name="Rechteck 27">
            <a:extLst>
              <a:ext uri="{FF2B5EF4-FFF2-40B4-BE49-F238E27FC236}">
                <a16:creationId xmlns:a16="http://schemas.microsoft.com/office/drawing/2014/main" id="{852FDB23-2C22-47C8-A4C7-0FD0B148CBA5}"/>
              </a:ext>
            </a:extLst>
          </p:cNvPr>
          <p:cNvSpPr/>
          <p:nvPr/>
        </p:nvSpPr>
        <p:spPr>
          <a:xfrm>
            <a:off x="1465688" y="4425520"/>
            <a:ext cx="1569660" cy="935577"/>
          </a:xfrm>
          <a:prstGeom prst="rect">
            <a:avLst/>
          </a:prstGeom>
          <a:noFill/>
          <a:effectLst>
            <a:outerShdw blurRad="50800" dist="38100" dir="2700000" algn="tl" rotWithShape="0">
              <a:prstClr val="black">
                <a:alpha val="40000"/>
              </a:prstClr>
            </a:outerShdw>
          </a:effectLst>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de-DE" sz="5400" b="1" cap="none" spc="0" dirty="0">
                <a:ln/>
                <a:solidFill>
                  <a:schemeClr val="accent3"/>
                </a:solidFill>
                <a:effectLst/>
              </a:rPr>
              <a:t>10%</a:t>
            </a:r>
          </a:p>
        </p:txBody>
      </p:sp>
      <p:sp>
        <p:nvSpPr>
          <p:cNvPr id="29" name="Textplatzhalter 5">
            <a:extLst>
              <a:ext uri="{FF2B5EF4-FFF2-40B4-BE49-F238E27FC236}">
                <a16:creationId xmlns:a16="http://schemas.microsoft.com/office/drawing/2014/main" id="{E2B330EC-D3BD-4434-885C-87E7DBCA5F2B}"/>
              </a:ext>
            </a:extLst>
          </p:cNvPr>
          <p:cNvSpPr txBox="1">
            <a:spLocks/>
          </p:cNvSpPr>
          <p:nvPr/>
        </p:nvSpPr>
        <p:spPr>
          <a:xfrm>
            <a:off x="5159896" y="3718374"/>
            <a:ext cx="3264152" cy="525518"/>
          </a:xfrm>
          <a:prstGeom prst="rect">
            <a:avLst/>
          </a:prstGeom>
        </p:spPr>
        <p:txBody>
          <a:bodyPr/>
          <a:lstStyle>
            <a:lvl1pPr algn="l" rtl="0" eaLnBrk="1" fontAlgn="base" hangingPunct="1">
              <a:spcBef>
                <a:spcPct val="20000"/>
              </a:spcBef>
              <a:spcAft>
                <a:spcPct val="0"/>
              </a:spcAft>
              <a:defRPr sz="18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2pPr>
            <a:lvl3pPr marL="331185"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3pPr>
            <a:lvl4pPr marL="496778"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4pPr>
            <a:lvl5pPr marL="662370"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5pPr>
            <a:lvl6pPr marL="1084412"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6pPr>
            <a:lvl7pPr marL="1506453"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7pPr>
            <a:lvl8pPr marL="1928494"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8pPr>
            <a:lvl9pPr marL="2350536"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9pPr>
          </a:lstStyle>
          <a:p>
            <a:pPr algn="ctr">
              <a:lnSpc>
                <a:spcPct val="100000"/>
              </a:lnSpc>
            </a:pPr>
            <a:r>
              <a:rPr lang="de-DE" sz="2000" dirty="0">
                <a:solidFill>
                  <a:schemeClr val="tx2"/>
                </a:solidFill>
              </a:rPr>
              <a:t>beitragsabhängige Kosten</a:t>
            </a:r>
            <a:br>
              <a:rPr lang="de-DE" sz="2000" dirty="0">
                <a:solidFill>
                  <a:schemeClr val="tx2"/>
                </a:solidFill>
              </a:rPr>
            </a:br>
            <a:r>
              <a:rPr lang="de-DE" dirty="0">
                <a:solidFill>
                  <a:schemeClr val="tx2"/>
                </a:solidFill>
              </a:rPr>
              <a:t>(PG Comfort)</a:t>
            </a:r>
            <a:endParaRPr lang="de-DE" sz="2000" dirty="0">
              <a:solidFill>
                <a:schemeClr val="tx2"/>
              </a:solidFill>
            </a:endParaRPr>
          </a:p>
        </p:txBody>
      </p:sp>
      <p:sp>
        <p:nvSpPr>
          <p:cNvPr id="30" name="Rechteck 29">
            <a:extLst>
              <a:ext uri="{FF2B5EF4-FFF2-40B4-BE49-F238E27FC236}">
                <a16:creationId xmlns:a16="http://schemas.microsoft.com/office/drawing/2014/main" id="{AE46C587-D384-4FFB-819A-1BD524999CD8}"/>
              </a:ext>
            </a:extLst>
          </p:cNvPr>
          <p:cNvSpPr/>
          <p:nvPr/>
        </p:nvSpPr>
        <p:spPr>
          <a:xfrm>
            <a:off x="6207204" y="4425520"/>
            <a:ext cx="1184940" cy="935577"/>
          </a:xfrm>
          <a:prstGeom prst="rect">
            <a:avLst/>
          </a:prstGeom>
          <a:noFill/>
          <a:effectLst>
            <a:outerShdw blurRad="50800" dist="38100" dir="2700000" algn="tl" rotWithShape="0">
              <a:prstClr val="black">
                <a:alpha val="40000"/>
              </a:prstClr>
            </a:outerShdw>
          </a:effectLst>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de-DE" sz="5400" b="1" cap="none" spc="0" dirty="0">
                <a:ln/>
                <a:solidFill>
                  <a:schemeClr val="accent3"/>
                </a:solidFill>
                <a:effectLst/>
              </a:rPr>
              <a:t>7%</a:t>
            </a:r>
          </a:p>
        </p:txBody>
      </p:sp>
      <p:grpSp>
        <p:nvGrpSpPr>
          <p:cNvPr id="46" name="bcgIcons_CashGrowth">
            <a:extLst>
              <a:ext uri="{FF2B5EF4-FFF2-40B4-BE49-F238E27FC236}">
                <a16:creationId xmlns:a16="http://schemas.microsoft.com/office/drawing/2014/main" id="{B5087824-F60E-4A71-B789-D8AC9BB679D7}"/>
              </a:ext>
            </a:extLst>
          </p:cNvPr>
          <p:cNvGrpSpPr>
            <a:grpSpLocks noChangeAspect="1"/>
          </p:cNvGrpSpPr>
          <p:nvPr/>
        </p:nvGrpSpPr>
        <p:grpSpPr bwMode="auto">
          <a:xfrm>
            <a:off x="5985537" y="2351350"/>
            <a:ext cx="1628274" cy="1629783"/>
            <a:chOff x="1682" y="0"/>
            <a:chExt cx="4316" cy="4320"/>
          </a:xfrm>
        </p:grpSpPr>
        <p:sp>
          <p:nvSpPr>
            <p:cNvPr id="47" name="AutoShape 14">
              <a:extLst>
                <a:ext uri="{FF2B5EF4-FFF2-40B4-BE49-F238E27FC236}">
                  <a16:creationId xmlns:a16="http://schemas.microsoft.com/office/drawing/2014/main" id="{140682C6-E038-40D9-986F-876997DBCF4A}"/>
                </a:ext>
              </a:extLst>
            </p:cNvPr>
            <p:cNvSpPr>
              <a:spLocks noChangeAspect="1" noChangeArrowheads="1" noTextEdit="1"/>
            </p:cNvSpPr>
            <p:nvPr/>
          </p:nvSpPr>
          <p:spPr bwMode="auto">
            <a:xfrm>
              <a:off x="1682" y="0"/>
              <a:ext cx="4316"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dirty="0"/>
            </a:p>
          </p:txBody>
        </p:sp>
        <p:sp>
          <p:nvSpPr>
            <p:cNvPr id="48" name="Freeform 16">
              <a:extLst>
                <a:ext uri="{FF2B5EF4-FFF2-40B4-BE49-F238E27FC236}">
                  <a16:creationId xmlns:a16="http://schemas.microsoft.com/office/drawing/2014/main" id="{79EE12DB-68AA-4AE2-B8A0-23188E3A2B8A}"/>
                </a:ext>
              </a:extLst>
            </p:cNvPr>
            <p:cNvSpPr>
              <a:spLocks noEditPoints="1"/>
            </p:cNvSpPr>
            <p:nvPr/>
          </p:nvSpPr>
          <p:spPr bwMode="auto">
            <a:xfrm>
              <a:off x="2167" y="1331"/>
              <a:ext cx="3050" cy="1365"/>
            </a:xfrm>
            <a:custGeom>
              <a:avLst/>
              <a:gdLst>
                <a:gd name="T0" fmla="*/ 547 w 1628"/>
                <a:gd name="T1" fmla="*/ 364 h 728"/>
                <a:gd name="T2" fmla="*/ 713 w 1628"/>
                <a:gd name="T3" fmla="*/ 722 h 728"/>
                <a:gd name="T4" fmla="*/ 711 w 1628"/>
                <a:gd name="T5" fmla="*/ 728 h 728"/>
                <a:gd name="T6" fmla="*/ 114 w 1628"/>
                <a:gd name="T7" fmla="*/ 728 h 728"/>
                <a:gd name="T8" fmla="*/ 111 w 1628"/>
                <a:gd name="T9" fmla="*/ 724 h 728"/>
                <a:gd name="T10" fmla="*/ 115 w 1628"/>
                <a:gd name="T11" fmla="*/ 699 h 728"/>
                <a:gd name="T12" fmla="*/ 115 w 1628"/>
                <a:gd name="T13" fmla="*/ 699 h 728"/>
                <a:gd name="T14" fmla="*/ 31 w 1628"/>
                <a:gd name="T15" fmla="*/ 614 h 728"/>
                <a:gd name="T16" fmla="*/ 5 w 1628"/>
                <a:gd name="T17" fmla="*/ 618 h 728"/>
                <a:gd name="T18" fmla="*/ 0 w 1628"/>
                <a:gd name="T19" fmla="*/ 615 h 728"/>
                <a:gd name="T20" fmla="*/ 0 w 1628"/>
                <a:gd name="T21" fmla="*/ 115 h 728"/>
                <a:gd name="T22" fmla="*/ 5 w 1628"/>
                <a:gd name="T23" fmla="*/ 111 h 728"/>
                <a:gd name="T24" fmla="*/ 31 w 1628"/>
                <a:gd name="T25" fmla="*/ 116 h 728"/>
                <a:gd name="T26" fmla="*/ 115 w 1628"/>
                <a:gd name="T27" fmla="*/ 31 h 728"/>
                <a:gd name="T28" fmla="*/ 115 w 1628"/>
                <a:gd name="T29" fmla="*/ 31 h 728"/>
                <a:gd name="T30" fmla="*/ 111 w 1628"/>
                <a:gd name="T31" fmla="*/ 4 h 728"/>
                <a:gd name="T32" fmla="*/ 113 w 1628"/>
                <a:gd name="T33" fmla="*/ 0 h 728"/>
                <a:gd name="T34" fmla="*/ 711 w 1628"/>
                <a:gd name="T35" fmla="*/ 0 h 728"/>
                <a:gd name="T36" fmla="*/ 713 w 1628"/>
                <a:gd name="T37" fmla="*/ 6 h 728"/>
                <a:gd name="T38" fmla="*/ 547 w 1628"/>
                <a:gd name="T39" fmla="*/ 364 h 728"/>
                <a:gd name="T40" fmla="*/ 916 w 1628"/>
                <a:gd name="T41" fmla="*/ 728 h 728"/>
                <a:gd name="T42" fmla="*/ 1512 w 1628"/>
                <a:gd name="T43" fmla="*/ 728 h 728"/>
                <a:gd name="T44" fmla="*/ 1516 w 1628"/>
                <a:gd name="T45" fmla="*/ 724 h 728"/>
                <a:gd name="T46" fmla="*/ 1512 w 1628"/>
                <a:gd name="T47" fmla="*/ 699 h 728"/>
                <a:gd name="T48" fmla="*/ 1512 w 1628"/>
                <a:gd name="T49" fmla="*/ 699 h 728"/>
                <a:gd name="T50" fmla="*/ 1596 w 1628"/>
                <a:gd name="T51" fmla="*/ 614 h 728"/>
                <a:gd name="T52" fmla="*/ 1596 w 1628"/>
                <a:gd name="T53" fmla="*/ 614 h 728"/>
                <a:gd name="T54" fmla="*/ 1624 w 1628"/>
                <a:gd name="T55" fmla="*/ 619 h 728"/>
                <a:gd name="T56" fmla="*/ 1628 w 1628"/>
                <a:gd name="T57" fmla="*/ 616 h 728"/>
                <a:gd name="T58" fmla="*/ 1628 w 1628"/>
                <a:gd name="T59" fmla="*/ 114 h 728"/>
                <a:gd name="T60" fmla="*/ 1624 w 1628"/>
                <a:gd name="T61" fmla="*/ 110 h 728"/>
                <a:gd name="T62" fmla="*/ 1596 w 1628"/>
                <a:gd name="T63" fmla="*/ 116 h 728"/>
                <a:gd name="T64" fmla="*/ 1596 w 1628"/>
                <a:gd name="T65" fmla="*/ 116 h 728"/>
                <a:gd name="T66" fmla="*/ 1512 w 1628"/>
                <a:gd name="T67" fmla="*/ 31 h 728"/>
                <a:gd name="T68" fmla="*/ 1512 w 1628"/>
                <a:gd name="T69" fmla="*/ 31 h 728"/>
                <a:gd name="T70" fmla="*/ 1516 w 1628"/>
                <a:gd name="T71" fmla="*/ 4 h 728"/>
                <a:gd name="T72" fmla="*/ 1513 w 1628"/>
                <a:gd name="T73" fmla="*/ 0 h 728"/>
                <a:gd name="T74" fmla="*/ 916 w 1628"/>
                <a:gd name="T75" fmla="*/ 0 h 728"/>
                <a:gd name="T76" fmla="*/ 914 w 1628"/>
                <a:gd name="T77" fmla="*/ 6 h 728"/>
                <a:gd name="T78" fmla="*/ 1081 w 1628"/>
                <a:gd name="T79" fmla="*/ 364 h 728"/>
                <a:gd name="T80" fmla="*/ 914 w 1628"/>
                <a:gd name="T81" fmla="*/ 722 h 728"/>
                <a:gd name="T82" fmla="*/ 916 w 1628"/>
                <a:gd name="T83" fmla="*/ 728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28" h="728">
                  <a:moveTo>
                    <a:pt x="547" y="364"/>
                  </a:moveTo>
                  <a:cubicBezTo>
                    <a:pt x="547" y="522"/>
                    <a:pt x="628" y="659"/>
                    <a:pt x="713" y="722"/>
                  </a:cubicBezTo>
                  <a:cubicBezTo>
                    <a:pt x="716" y="724"/>
                    <a:pt x="715" y="728"/>
                    <a:pt x="711" y="728"/>
                  </a:cubicBezTo>
                  <a:cubicBezTo>
                    <a:pt x="711" y="728"/>
                    <a:pt x="711" y="728"/>
                    <a:pt x="114" y="728"/>
                  </a:cubicBezTo>
                  <a:cubicBezTo>
                    <a:pt x="112" y="728"/>
                    <a:pt x="111" y="725"/>
                    <a:pt x="111" y="724"/>
                  </a:cubicBezTo>
                  <a:cubicBezTo>
                    <a:pt x="113" y="716"/>
                    <a:pt x="115" y="707"/>
                    <a:pt x="115" y="699"/>
                  </a:cubicBezTo>
                  <a:cubicBezTo>
                    <a:pt x="115" y="699"/>
                    <a:pt x="115" y="699"/>
                    <a:pt x="115" y="699"/>
                  </a:cubicBezTo>
                  <a:cubicBezTo>
                    <a:pt x="115" y="652"/>
                    <a:pt x="77" y="614"/>
                    <a:pt x="31" y="614"/>
                  </a:cubicBezTo>
                  <a:cubicBezTo>
                    <a:pt x="22" y="614"/>
                    <a:pt x="12" y="616"/>
                    <a:pt x="5" y="618"/>
                  </a:cubicBezTo>
                  <a:cubicBezTo>
                    <a:pt x="2" y="619"/>
                    <a:pt x="0" y="618"/>
                    <a:pt x="0" y="615"/>
                  </a:cubicBezTo>
                  <a:cubicBezTo>
                    <a:pt x="0" y="615"/>
                    <a:pt x="0" y="615"/>
                    <a:pt x="0" y="115"/>
                  </a:cubicBezTo>
                  <a:cubicBezTo>
                    <a:pt x="0" y="112"/>
                    <a:pt x="2" y="110"/>
                    <a:pt x="5" y="111"/>
                  </a:cubicBezTo>
                  <a:cubicBezTo>
                    <a:pt x="12" y="114"/>
                    <a:pt x="22" y="116"/>
                    <a:pt x="31" y="116"/>
                  </a:cubicBezTo>
                  <a:cubicBezTo>
                    <a:pt x="77" y="116"/>
                    <a:pt x="115" y="78"/>
                    <a:pt x="115" y="31"/>
                  </a:cubicBezTo>
                  <a:cubicBezTo>
                    <a:pt x="115" y="31"/>
                    <a:pt x="115" y="31"/>
                    <a:pt x="115" y="31"/>
                  </a:cubicBezTo>
                  <a:cubicBezTo>
                    <a:pt x="115" y="21"/>
                    <a:pt x="113" y="13"/>
                    <a:pt x="111" y="4"/>
                  </a:cubicBezTo>
                  <a:cubicBezTo>
                    <a:pt x="110" y="2"/>
                    <a:pt x="111" y="0"/>
                    <a:pt x="113" y="0"/>
                  </a:cubicBezTo>
                  <a:cubicBezTo>
                    <a:pt x="113" y="0"/>
                    <a:pt x="113" y="0"/>
                    <a:pt x="711" y="0"/>
                  </a:cubicBezTo>
                  <a:cubicBezTo>
                    <a:pt x="715" y="0"/>
                    <a:pt x="716" y="3"/>
                    <a:pt x="713" y="6"/>
                  </a:cubicBezTo>
                  <a:cubicBezTo>
                    <a:pt x="628" y="68"/>
                    <a:pt x="547" y="206"/>
                    <a:pt x="547" y="364"/>
                  </a:cubicBezTo>
                  <a:close/>
                  <a:moveTo>
                    <a:pt x="916" y="728"/>
                  </a:moveTo>
                  <a:cubicBezTo>
                    <a:pt x="1512" y="728"/>
                    <a:pt x="1512" y="728"/>
                    <a:pt x="1512" y="728"/>
                  </a:cubicBezTo>
                  <a:cubicBezTo>
                    <a:pt x="1515" y="728"/>
                    <a:pt x="1516" y="725"/>
                    <a:pt x="1516" y="724"/>
                  </a:cubicBezTo>
                  <a:cubicBezTo>
                    <a:pt x="1513" y="716"/>
                    <a:pt x="1512" y="707"/>
                    <a:pt x="1512" y="699"/>
                  </a:cubicBezTo>
                  <a:cubicBezTo>
                    <a:pt x="1512" y="699"/>
                    <a:pt x="1512" y="699"/>
                    <a:pt x="1512" y="699"/>
                  </a:cubicBezTo>
                  <a:cubicBezTo>
                    <a:pt x="1512" y="652"/>
                    <a:pt x="1549" y="614"/>
                    <a:pt x="1596" y="614"/>
                  </a:cubicBezTo>
                  <a:cubicBezTo>
                    <a:pt x="1596" y="614"/>
                    <a:pt x="1596" y="614"/>
                    <a:pt x="1596" y="614"/>
                  </a:cubicBezTo>
                  <a:cubicBezTo>
                    <a:pt x="1605" y="614"/>
                    <a:pt x="1616" y="616"/>
                    <a:pt x="1624" y="619"/>
                  </a:cubicBezTo>
                  <a:cubicBezTo>
                    <a:pt x="1627" y="620"/>
                    <a:pt x="1628" y="618"/>
                    <a:pt x="1628" y="616"/>
                  </a:cubicBezTo>
                  <a:cubicBezTo>
                    <a:pt x="1628" y="114"/>
                    <a:pt x="1628" y="114"/>
                    <a:pt x="1628" y="114"/>
                  </a:cubicBezTo>
                  <a:cubicBezTo>
                    <a:pt x="1628" y="111"/>
                    <a:pt x="1627" y="110"/>
                    <a:pt x="1624" y="110"/>
                  </a:cubicBezTo>
                  <a:cubicBezTo>
                    <a:pt x="1616" y="114"/>
                    <a:pt x="1605" y="116"/>
                    <a:pt x="1596" y="116"/>
                  </a:cubicBezTo>
                  <a:cubicBezTo>
                    <a:pt x="1596" y="116"/>
                    <a:pt x="1596" y="116"/>
                    <a:pt x="1596" y="116"/>
                  </a:cubicBezTo>
                  <a:cubicBezTo>
                    <a:pt x="1549" y="116"/>
                    <a:pt x="1512" y="78"/>
                    <a:pt x="1512" y="31"/>
                  </a:cubicBezTo>
                  <a:cubicBezTo>
                    <a:pt x="1512" y="31"/>
                    <a:pt x="1512" y="31"/>
                    <a:pt x="1512" y="31"/>
                  </a:cubicBezTo>
                  <a:cubicBezTo>
                    <a:pt x="1512" y="21"/>
                    <a:pt x="1514" y="13"/>
                    <a:pt x="1516" y="4"/>
                  </a:cubicBezTo>
                  <a:cubicBezTo>
                    <a:pt x="1517" y="2"/>
                    <a:pt x="1516" y="0"/>
                    <a:pt x="1513" y="0"/>
                  </a:cubicBezTo>
                  <a:cubicBezTo>
                    <a:pt x="916" y="0"/>
                    <a:pt x="916" y="0"/>
                    <a:pt x="916" y="0"/>
                  </a:cubicBezTo>
                  <a:cubicBezTo>
                    <a:pt x="913" y="0"/>
                    <a:pt x="912" y="3"/>
                    <a:pt x="914" y="6"/>
                  </a:cubicBezTo>
                  <a:cubicBezTo>
                    <a:pt x="1000" y="68"/>
                    <a:pt x="1081" y="206"/>
                    <a:pt x="1081" y="364"/>
                  </a:cubicBezTo>
                  <a:cubicBezTo>
                    <a:pt x="1081" y="522"/>
                    <a:pt x="1000" y="659"/>
                    <a:pt x="914" y="722"/>
                  </a:cubicBezTo>
                  <a:cubicBezTo>
                    <a:pt x="912" y="724"/>
                    <a:pt x="913" y="728"/>
                    <a:pt x="916" y="728"/>
                  </a:cubicBezTo>
                  <a:close/>
                </a:path>
              </a:pathLst>
            </a:custGeom>
            <a:solidFill>
              <a:srgbClr val="5B9BD5">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dirty="0"/>
            </a:p>
          </p:txBody>
        </p:sp>
        <p:sp>
          <p:nvSpPr>
            <p:cNvPr id="49" name="Freeform 17">
              <a:extLst>
                <a:ext uri="{FF2B5EF4-FFF2-40B4-BE49-F238E27FC236}">
                  <a16:creationId xmlns:a16="http://schemas.microsoft.com/office/drawing/2014/main" id="{B1F47E42-35BD-4BCB-A33E-50B987A2DC8E}"/>
                </a:ext>
              </a:extLst>
            </p:cNvPr>
            <p:cNvSpPr>
              <a:spLocks noEditPoints="1"/>
            </p:cNvSpPr>
            <p:nvPr/>
          </p:nvSpPr>
          <p:spPr bwMode="auto">
            <a:xfrm>
              <a:off x="2015" y="1189"/>
              <a:ext cx="3646" cy="1942"/>
            </a:xfrm>
            <a:custGeom>
              <a:avLst/>
              <a:gdLst>
                <a:gd name="T0" fmla="*/ 22 w 1946"/>
                <a:gd name="T1" fmla="*/ 880 h 1036"/>
                <a:gd name="T2" fmla="*/ 0 w 1946"/>
                <a:gd name="T3" fmla="*/ 22 h 1036"/>
                <a:gd name="T4" fmla="*/ 1768 w 1946"/>
                <a:gd name="T5" fmla="*/ 0 h 1036"/>
                <a:gd name="T6" fmla="*/ 1790 w 1946"/>
                <a:gd name="T7" fmla="*/ 858 h 1036"/>
                <a:gd name="T8" fmla="*/ 44 w 1946"/>
                <a:gd name="T9" fmla="*/ 836 h 1036"/>
                <a:gd name="T10" fmla="*/ 1746 w 1946"/>
                <a:gd name="T11" fmla="*/ 44 h 1036"/>
                <a:gd name="T12" fmla="*/ 44 w 1946"/>
                <a:gd name="T13" fmla="*/ 836 h 1036"/>
                <a:gd name="T14" fmla="*/ 1868 w 1946"/>
                <a:gd name="T15" fmla="*/ 100 h 1036"/>
                <a:gd name="T16" fmla="*/ 1824 w 1946"/>
                <a:gd name="T17" fmla="*/ 100 h 1036"/>
                <a:gd name="T18" fmla="*/ 100 w 1946"/>
                <a:gd name="T19" fmla="*/ 914 h 1036"/>
                <a:gd name="T20" fmla="*/ 100 w 1946"/>
                <a:gd name="T21" fmla="*/ 958 h 1036"/>
                <a:gd name="T22" fmla="*/ 1868 w 1946"/>
                <a:gd name="T23" fmla="*/ 936 h 1036"/>
                <a:gd name="T24" fmla="*/ 1946 w 1946"/>
                <a:gd name="T25" fmla="*/ 178 h 1036"/>
                <a:gd name="T26" fmla="*/ 1902 w 1946"/>
                <a:gd name="T27" fmla="*/ 178 h 1036"/>
                <a:gd name="T28" fmla="*/ 178 w 1946"/>
                <a:gd name="T29" fmla="*/ 992 h 1036"/>
                <a:gd name="T30" fmla="*/ 178 w 1946"/>
                <a:gd name="T31" fmla="*/ 1036 h 1036"/>
                <a:gd name="T32" fmla="*/ 1946 w 1946"/>
                <a:gd name="T33" fmla="*/ 1014 h 1036"/>
                <a:gd name="T34" fmla="*/ 930 w 1946"/>
                <a:gd name="T35" fmla="*/ 318 h 1036"/>
                <a:gd name="T36" fmla="*/ 1024 w 1946"/>
                <a:gd name="T37" fmla="*/ 397 h 1036"/>
                <a:gd name="T38" fmla="*/ 1059 w 1946"/>
                <a:gd name="T39" fmla="*/ 362 h 1036"/>
                <a:gd name="T40" fmla="*/ 920 w 1946"/>
                <a:gd name="T41" fmla="*/ 208 h 1036"/>
                <a:gd name="T42" fmla="*/ 914 w 1946"/>
                <a:gd name="T43" fmla="*/ 204 h 1036"/>
                <a:gd name="T44" fmla="*/ 909 w 1946"/>
                <a:gd name="T45" fmla="*/ 201 h 1036"/>
                <a:gd name="T46" fmla="*/ 907 w 1946"/>
                <a:gd name="T47" fmla="*/ 200 h 1036"/>
                <a:gd name="T48" fmla="*/ 901 w 1946"/>
                <a:gd name="T49" fmla="*/ 199 h 1036"/>
                <a:gd name="T50" fmla="*/ 889 w 1946"/>
                <a:gd name="T51" fmla="*/ 199 h 1036"/>
                <a:gd name="T52" fmla="*/ 888 w 1946"/>
                <a:gd name="T53" fmla="*/ 199 h 1036"/>
                <a:gd name="T54" fmla="*/ 882 w 1946"/>
                <a:gd name="T55" fmla="*/ 200 h 1036"/>
                <a:gd name="T56" fmla="*/ 876 w 1946"/>
                <a:gd name="T57" fmla="*/ 203 h 1036"/>
                <a:gd name="T58" fmla="*/ 875 w 1946"/>
                <a:gd name="T59" fmla="*/ 204 h 1036"/>
                <a:gd name="T60" fmla="*/ 741 w 1946"/>
                <a:gd name="T61" fmla="*/ 337 h 1036"/>
                <a:gd name="T62" fmla="*/ 741 w 1946"/>
                <a:gd name="T63" fmla="*/ 387 h 1036"/>
                <a:gd name="T64" fmla="*/ 791 w 1946"/>
                <a:gd name="T65" fmla="*/ 387 h 1036"/>
                <a:gd name="T66" fmla="*/ 860 w 1946"/>
                <a:gd name="T67" fmla="*/ 647 h 1036"/>
                <a:gd name="T68" fmla="*/ 930 w 1946"/>
                <a:gd name="T69" fmla="*/ 647 h 1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46" h="1036">
                  <a:moveTo>
                    <a:pt x="1768" y="880"/>
                  </a:moveTo>
                  <a:cubicBezTo>
                    <a:pt x="22" y="880"/>
                    <a:pt x="22" y="880"/>
                    <a:pt x="22" y="880"/>
                  </a:cubicBezTo>
                  <a:cubicBezTo>
                    <a:pt x="10" y="880"/>
                    <a:pt x="0" y="870"/>
                    <a:pt x="0" y="858"/>
                  </a:cubicBezTo>
                  <a:cubicBezTo>
                    <a:pt x="0" y="22"/>
                    <a:pt x="0" y="22"/>
                    <a:pt x="0" y="22"/>
                  </a:cubicBezTo>
                  <a:cubicBezTo>
                    <a:pt x="0" y="10"/>
                    <a:pt x="10" y="0"/>
                    <a:pt x="22" y="0"/>
                  </a:cubicBezTo>
                  <a:cubicBezTo>
                    <a:pt x="1768" y="0"/>
                    <a:pt x="1768" y="0"/>
                    <a:pt x="1768" y="0"/>
                  </a:cubicBezTo>
                  <a:cubicBezTo>
                    <a:pt x="1780" y="0"/>
                    <a:pt x="1790" y="10"/>
                    <a:pt x="1790" y="22"/>
                  </a:cubicBezTo>
                  <a:cubicBezTo>
                    <a:pt x="1790" y="858"/>
                    <a:pt x="1790" y="858"/>
                    <a:pt x="1790" y="858"/>
                  </a:cubicBezTo>
                  <a:cubicBezTo>
                    <a:pt x="1790" y="870"/>
                    <a:pt x="1780" y="880"/>
                    <a:pt x="1768" y="880"/>
                  </a:cubicBezTo>
                  <a:close/>
                  <a:moveTo>
                    <a:pt x="44" y="836"/>
                  </a:moveTo>
                  <a:cubicBezTo>
                    <a:pt x="1746" y="836"/>
                    <a:pt x="1746" y="836"/>
                    <a:pt x="1746" y="836"/>
                  </a:cubicBezTo>
                  <a:cubicBezTo>
                    <a:pt x="1746" y="44"/>
                    <a:pt x="1746" y="44"/>
                    <a:pt x="1746" y="44"/>
                  </a:cubicBezTo>
                  <a:cubicBezTo>
                    <a:pt x="44" y="44"/>
                    <a:pt x="44" y="44"/>
                    <a:pt x="44" y="44"/>
                  </a:cubicBezTo>
                  <a:lnTo>
                    <a:pt x="44" y="836"/>
                  </a:lnTo>
                  <a:close/>
                  <a:moveTo>
                    <a:pt x="1868" y="936"/>
                  </a:moveTo>
                  <a:cubicBezTo>
                    <a:pt x="1868" y="100"/>
                    <a:pt x="1868" y="100"/>
                    <a:pt x="1868" y="100"/>
                  </a:cubicBezTo>
                  <a:cubicBezTo>
                    <a:pt x="1868" y="88"/>
                    <a:pt x="1858" y="78"/>
                    <a:pt x="1846" y="78"/>
                  </a:cubicBezTo>
                  <a:cubicBezTo>
                    <a:pt x="1834" y="78"/>
                    <a:pt x="1824" y="88"/>
                    <a:pt x="1824" y="100"/>
                  </a:cubicBezTo>
                  <a:cubicBezTo>
                    <a:pt x="1824" y="914"/>
                    <a:pt x="1824" y="914"/>
                    <a:pt x="1824" y="914"/>
                  </a:cubicBezTo>
                  <a:cubicBezTo>
                    <a:pt x="100" y="914"/>
                    <a:pt x="100" y="914"/>
                    <a:pt x="100" y="914"/>
                  </a:cubicBezTo>
                  <a:cubicBezTo>
                    <a:pt x="88" y="914"/>
                    <a:pt x="78" y="924"/>
                    <a:pt x="78" y="936"/>
                  </a:cubicBezTo>
                  <a:cubicBezTo>
                    <a:pt x="78" y="948"/>
                    <a:pt x="88" y="958"/>
                    <a:pt x="100" y="958"/>
                  </a:cubicBezTo>
                  <a:cubicBezTo>
                    <a:pt x="1846" y="958"/>
                    <a:pt x="1846" y="958"/>
                    <a:pt x="1846" y="958"/>
                  </a:cubicBezTo>
                  <a:cubicBezTo>
                    <a:pt x="1858" y="958"/>
                    <a:pt x="1868" y="948"/>
                    <a:pt x="1868" y="936"/>
                  </a:cubicBezTo>
                  <a:close/>
                  <a:moveTo>
                    <a:pt x="1946" y="1014"/>
                  </a:moveTo>
                  <a:cubicBezTo>
                    <a:pt x="1946" y="178"/>
                    <a:pt x="1946" y="178"/>
                    <a:pt x="1946" y="178"/>
                  </a:cubicBezTo>
                  <a:cubicBezTo>
                    <a:pt x="1946" y="166"/>
                    <a:pt x="1936" y="156"/>
                    <a:pt x="1924" y="156"/>
                  </a:cubicBezTo>
                  <a:cubicBezTo>
                    <a:pt x="1912" y="156"/>
                    <a:pt x="1902" y="166"/>
                    <a:pt x="1902" y="178"/>
                  </a:cubicBezTo>
                  <a:cubicBezTo>
                    <a:pt x="1902" y="992"/>
                    <a:pt x="1902" y="992"/>
                    <a:pt x="1902" y="992"/>
                  </a:cubicBezTo>
                  <a:cubicBezTo>
                    <a:pt x="178" y="992"/>
                    <a:pt x="178" y="992"/>
                    <a:pt x="178" y="992"/>
                  </a:cubicBezTo>
                  <a:cubicBezTo>
                    <a:pt x="166" y="992"/>
                    <a:pt x="156" y="1002"/>
                    <a:pt x="156" y="1014"/>
                  </a:cubicBezTo>
                  <a:cubicBezTo>
                    <a:pt x="156" y="1026"/>
                    <a:pt x="166" y="1036"/>
                    <a:pt x="178" y="1036"/>
                  </a:cubicBezTo>
                  <a:cubicBezTo>
                    <a:pt x="1924" y="1036"/>
                    <a:pt x="1924" y="1036"/>
                    <a:pt x="1924" y="1036"/>
                  </a:cubicBezTo>
                  <a:cubicBezTo>
                    <a:pt x="1936" y="1036"/>
                    <a:pt x="1946" y="1026"/>
                    <a:pt x="1946" y="1014"/>
                  </a:cubicBezTo>
                  <a:close/>
                  <a:moveTo>
                    <a:pt x="930" y="647"/>
                  </a:moveTo>
                  <a:cubicBezTo>
                    <a:pt x="930" y="318"/>
                    <a:pt x="930" y="318"/>
                    <a:pt x="930" y="318"/>
                  </a:cubicBezTo>
                  <a:cubicBezTo>
                    <a:pt x="999" y="387"/>
                    <a:pt x="999" y="387"/>
                    <a:pt x="999" y="387"/>
                  </a:cubicBezTo>
                  <a:cubicBezTo>
                    <a:pt x="1006" y="393"/>
                    <a:pt x="1015" y="397"/>
                    <a:pt x="1024" y="397"/>
                  </a:cubicBezTo>
                  <a:cubicBezTo>
                    <a:pt x="1033" y="397"/>
                    <a:pt x="1042" y="393"/>
                    <a:pt x="1049" y="387"/>
                  </a:cubicBezTo>
                  <a:cubicBezTo>
                    <a:pt x="1055" y="380"/>
                    <a:pt x="1059" y="371"/>
                    <a:pt x="1059" y="362"/>
                  </a:cubicBezTo>
                  <a:cubicBezTo>
                    <a:pt x="1059" y="353"/>
                    <a:pt x="1055" y="344"/>
                    <a:pt x="1049" y="337"/>
                  </a:cubicBezTo>
                  <a:cubicBezTo>
                    <a:pt x="920" y="208"/>
                    <a:pt x="920" y="208"/>
                    <a:pt x="920" y="208"/>
                  </a:cubicBezTo>
                  <a:cubicBezTo>
                    <a:pt x="918" y="207"/>
                    <a:pt x="916" y="205"/>
                    <a:pt x="915" y="204"/>
                  </a:cubicBezTo>
                  <a:cubicBezTo>
                    <a:pt x="914" y="204"/>
                    <a:pt x="914" y="204"/>
                    <a:pt x="914" y="204"/>
                  </a:cubicBezTo>
                  <a:cubicBezTo>
                    <a:pt x="914" y="203"/>
                    <a:pt x="914" y="203"/>
                    <a:pt x="914" y="203"/>
                  </a:cubicBezTo>
                  <a:cubicBezTo>
                    <a:pt x="912" y="202"/>
                    <a:pt x="910" y="201"/>
                    <a:pt x="909" y="201"/>
                  </a:cubicBezTo>
                  <a:cubicBezTo>
                    <a:pt x="908" y="200"/>
                    <a:pt x="908" y="200"/>
                    <a:pt x="908" y="200"/>
                  </a:cubicBezTo>
                  <a:cubicBezTo>
                    <a:pt x="907" y="200"/>
                    <a:pt x="907" y="200"/>
                    <a:pt x="907" y="200"/>
                  </a:cubicBezTo>
                  <a:cubicBezTo>
                    <a:pt x="905" y="200"/>
                    <a:pt x="904" y="199"/>
                    <a:pt x="902" y="199"/>
                  </a:cubicBezTo>
                  <a:cubicBezTo>
                    <a:pt x="901" y="199"/>
                    <a:pt x="901" y="199"/>
                    <a:pt x="901" y="199"/>
                  </a:cubicBezTo>
                  <a:cubicBezTo>
                    <a:pt x="899" y="198"/>
                    <a:pt x="897" y="198"/>
                    <a:pt x="895" y="198"/>
                  </a:cubicBezTo>
                  <a:cubicBezTo>
                    <a:pt x="893" y="198"/>
                    <a:pt x="891" y="198"/>
                    <a:pt x="889" y="199"/>
                  </a:cubicBezTo>
                  <a:cubicBezTo>
                    <a:pt x="889" y="199"/>
                    <a:pt x="889" y="199"/>
                    <a:pt x="889" y="199"/>
                  </a:cubicBezTo>
                  <a:cubicBezTo>
                    <a:pt x="888" y="199"/>
                    <a:pt x="888" y="199"/>
                    <a:pt x="888" y="199"/>
                  </a:cubicBezTo>
                  <a:cubicBezTo>
                    <a:pt x="886" y="199"/>
                    <a:pt x="885" y="200"/>
                    <a:pt x="883" y="200"/>
                  </a:cubicBezTo>
                  <a:cubicBezTo>
                    <a:pt x="882" y="200"/>
                    <a:pt x="882" y="200"/>
                    <a:pt x="882" y="200"/>
                  </a:cubicBezTo>
                  <a:cubicBezTo>
                    <a:pt x="881" y="201"/>
                    <a:pt x="881" y="201"/>
                    <a:pt x="881" y="201"/>
                  </a:cubicBezTo>
                  <a:cubicBezTo>
                    <a:pt x="880" y="201"/>
                    <a:pt x="878" y="202"/>
                    <a:pt x="876" y="203"/>
                  </a:cubicBezTo>
                  <a:cubicBezTo>
                    <a:pt x="876" y="204"/>
                    <a:pt x="876" y="204"/>
                    <a:pt x="876" y="204"/>
                  </a:cubicBezTo>
                  <a:cubicBezTo>
                    <a:pt x="875" y="204"/>
                    <a:pt x="875" y="204"/>
                    <a:pt x="875" y="204"/>
                  </a:cubicBezTo>
                  <a:cubicBezTo>
                    <a:pt x="873" y="205"/>
                    <a:pt x="872" y="207"/>
                    <a:pt x="870" y="208"/>
                  </a:cubicBezTo>
                  <a:cubicBezTo>
                    <a:pt x="741" y="337"/>
                    <a:pt x="741" y="337"/>
                    <a:pt x="741" y="337"/>
                  </a:cubicBezTo>
                  <a:cubicBezTo>
                    <a:pt x="735" y="344"/>
                    <a:pt x="731" y="353"/>
                    <a:pt x="731" y="362"/>
                  </a:cubicBezTo>
                  <a:cubicBezTo>
                    <a:pt x="731" y="371"/>
                    <a:pt x="735" y="380"/>
                    <a:pt x="741" y="387"/>
                  </a:cubicBezTo>
                  <a:cubicBezTo>
                    <a:pt x="748" y="393"/>
                    <a:pt x="757" y="397"/>
                    <a:pt x="766" y="397"/>
                  </a:cubicBezTo>
                  <a:cubicBezTo>
                    <a:pt x="775" y="397"/>
                    <a:pt x="784" y="393"/>
                    <a:pt x="791" y="387"/>
                  </a:cubicBezTo>
                  <a:cubicBezTo>
                    <a:pt x="860" y="318"/>
                    <a:pt x="860" y="318"/>
                    <a:pt x="860" y="318"/>
                  </a:cubicBezTo>
                  <a:cubicBezTo>
                    <a:pt x="860" y="647"/>
                    <a:pt x="860" y="647"/>
                    <a:pt x="860" y="647"/>
                  </a:cubicBezTo>
                  <a:cubicBezTo>
                    <a:pt x="860" y="666"/>
                    <a:pt x="876" y="682"/>
                    <a:pt x="895" y="682"/>
                  </a:cubicBezTo>
                  <a:cubicBezTo>
                    <a:pt x="914" y="682"/>
                    <a:pt x="930" y="666"/>
                    <a:pt x="930" y="647"/>
                  </a:cubicBezTo>
                  <a:close/>
                </a:path>
              </a:pathLst>
            </a:custGeom>
            <a:solidFill>
              <a:srgbClr val="053391">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dirty="0"/>
            </a:p>
          </p:txBody>
        </p:sp>
      </p:grpSp>
      <p:grpSp>
        <p:nvGrpSpPr>
          <p:cNvPr id="50" name="Group 138">
            <a:extLst>
              <a:ext uri="{FF2B5EF4-FFF2-40B4-BE49-F238E27FC236}">
                <a16:creationId xmlns:a16="http://schemas.microsoft.com/office/drawing/2014/main" id="{C30B3126-FC05-439D-88A2-BD1B53E5A16C}"/>
              </a:ext>
            </a:extLst>
          </p:cNvPr>
          <p:cNvGrpSpPr>
            <a:grpSpLocks noChangeAspect="1"/>
          </p:cNvGrpSpPr>
          <p:nvPr/>
        </p:nvGrpSpPr>
        <p:grpSpPr>
          <a:xfrm>
            <a:off x="9371443" y="2479490"/>
            <a:ext cx="1499079" cy="1497632"/>
            <a:chOff x="6464300" y="2606675"/>
            <a:chExt cx="1646238" cy="1644650"/>
          </a:xfrm>
        </p:grpSpPr>
        <p:sp>
          <p:nvSpPr>
            <p:cNvPr id="51" name="AutoShape 3">
              <a:extLst>
                <a:ext uri="{FF2B5EF4-FFF2-40B4-BE49-F238E27FC236}">
                  <a16:creationId xmlns:a16="http://schemas.microsoft.com/office/drawing/2014/main" id="{32960879-164F-4A60-AC3D-3BA9CCF7B5F6}"/>
                </a:ext>
              </a:extLst>
            </p:cNvPr>
            <p:cNvSpPr>
              <a:spLocks noChangeAspect="1" noChangeArrowheads="1" noTextEdit="1"/>
            </p:cNvSpPr>
            <p:nvPr/>
          </p:nvSpPr>
          <p:spPr bwMode="auto">
            <a:xfrm>
              <a:off x="6464300" y="2606675"/>
              <a:ext cx="1646238"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dirty="0"/>
            </a:p>
          </p:txBody>
        </p:sp>
        <p:grpSp>
          <p:nvGrpSpPr>
            <p:cNvPr id="52" name="Group 140">
              <a:extLst>
                <a:ext uri="{FF2B5EF4-FFF2-40B4-BE49-F238E27FC236}">
                  <a16:creationId xmlns:a16="http://schemas.microsoft.com/office/drawing/2014/main" id="{E635A58E-BAAC-4622-951B-009A36F831B6}"/>
                </a:ext>
              </a:extLst>
            </p:cNvPr>
            <p:cNvGrpSpPr/>
            <p:nvPr/>
          </p:nvGrpSpPr>
          <p:grpSpPr>
            <a:xfrm>
              <a:off x="6635750" y="2962275"/>
              <a:ext cx="1304925" cy="931863"/>
              <a:chOff x="6635750" y="2962275"/>
              <a:chExt cx="1304925" cy="931863"/>
            </a:xfrm>
          </p:grpSpPr>
          <p:sp>
            <p:nvSpPr>
              <p:cNvPr id="53" name="Freeform 141">
                <a:extLst>
                  <a:ext uri="{FF2B5EF4-FFF2-40B4-BE49-F238E27FC236}">
                    <a16:creationId xmlns:a16="http://schemas.microsoft.com/office/drawing/2014/main" id="{A8CE4345-F35D-416E-BB09-39FF11E56C7B}"/>
                  </a:ext>
                </a:extLst>
              </p:cNvPr>
              <p:cNvSpPr>
                <a:spLocks/>
              </p:cNvSpPr>
              <p:nvPr/>
            </p:nvSpPr>
            <p:spPr bwMode="auto">
              <a:xfrm>
                <a:off x="6635750" y="2962275"/>
                <a:ext cx="1304925" cy="931863"/>
              </a:xfrm>
              <a:custGeom>
                <a:avLst/>
                <a:gdLst>
                  <a:gd name="connsiteX0" fmla="*/ 346518 w 1304925"/>
                  <a:gd name="connsiteY0" fmla="*/ 566738 h 931863"/>
                  <a:gd name="connsiteX1" fmla="*/ 306388 w 1304925"/>
                  <a:gd name="connsiteY1" fmla="*/ 607572 h 931863"/>
                  <a:gd name="connsiteX2" fmla="*/ 306388 w 1304925"/>
                  <a:gd name="connsiteY2" fmla="*/ 609684 h 931863"/>
                  <a:gd name="connsiteX3" fmla="*/ 319765 w 1304925"/>
                  <a:gd name="connsiteY3" fmla="*/ 637141 h 931863"/>
                  <a:gd name="connsiteX4" fmla="*/ 346518 w 1304925"/>
                  <a:gd name="connsiteY4" fmla="*/ 647701 h 931863"/>
                  <a:gd name="connsiteX5" fmla="*/ 387351 w 1304925"/>
                  <a:gd name="connsiteY5" fmla="*/ 607572 h 931863"/>
                  <a:gd name="connsiteX6" fmla="*/ 383127 w 1304925"/>
                  <a:gd name="connsiteY6" fmla="*/ 589971 h 931863"/>
                  <a:gd name="connsiteX7" fmla="*/ 360598 w 1304925"/>
                  <a:gd name="connsiteY7" fmla="*/ 569554 h 931863"/>
                  <a:gd name="connsiteX8" fmla="*/ 346518 w 1304925"/>
                  <a:gd name="connsiteY8" fmla="*/ 566738 h 931863"/>
                  <a:gd name="connsiteX9" fmla="*/ 808397 w 1304925"/>
                  <a:gd name="connsiteY9" fmla="*/ 458788 h 931863"/>
                  <a:gd name="connsiteX10" fmla="*/ 780402 w 1304925"/>
                  <a:gd name="connsiteY10" fmla="*/ 468731 h 931863"/>
                  <a:gd name="connsiteX11" fmla="*/ 766763 w 1304925"/>
                  <a:gd name="connsiteY11" fmla="*/ 497139 h 931863"/>
                  <a:gd name="connsiteX12" fmla="*/ 766763 w 1304925"/>
                  <a:gd name="connsiteY12" fmla="*/ 499270 h 931863"/>
                  <a:gd name="connsiteX13" fmla="*/ 808397 w 1304925"/>
                  <a:gd name="connsiteY13" fmla="*/ 539751 h 931863"/>
                  <a:gd name="connsiteX14" fmla="*/ 849313 w 1304925"/>
                  <a:gd name="connsiteY14" fmla="*/ 499270 h 931863"/>
                  <a:gd name="connsiteX15" fmla="*/ 847878 w 1304925"/>
                  <a:gd name="connsiteY15" fmla="*/ 487906 h 931863"/>
                  <a:gd name="connsiteX16" fmla="*/ 827778 w 1304925"/>
                  <a:gd name="connsiteY16" fmla="*/ 463760 h 931863"/>
                  <a:gd name="connsiteX17" fmla="*/ 808397 w 1304925"/>
                  <a:gd name="connsiteY17" fmla="*/ 458788 h 931863"/>
                  <a:gd name="connsiteX18" fmla="*/ 556420 w 1304925"/>
                  <a:gd name="connsiteY18" fmla="*/ 336550 h 931863"/>
                  <a:gd name="connsiteX19" fmla="*/ 515938 w 1304925"/>
                  <a:gd name="connsiteY19" fmla="*/ 376680 h 931863"/>
                  <a:gd name="connsiteX20" fmla="*/ 519489 w 1304925"/>
                  <a:gd name="connsiteY20" fmla="*/ 394280 h 931863"/>
                  <a:gd name="connsiteX21" fmla="*/ 542926 w 1304925"/>
                  <a:gd name="connsiteY21" fmla="*/ 414697 h 931863"/>
                  <a:gd name="connsiteX22" fmla="*/ 556420 w 1304925"/>
                  <a:gd name="connsiteY22" fmla="*/ 417513 h 931863"/>
                  <a:gd name="connsiteX23" fmla="*/ 583407 w 1304925"/>
                  <a:gd name="connsiteY23" fmla="*/ 406953 h 931863"/>
                  <a:gd name="connsiteX24" fmla="*/ 596901 w 1304925"/>
                  <a:gd name="connsiteY24" fmla="*/ 379496 h 931863"/>
                  <a:gd name="connsiteX25" fmla="*/ 596901 w 1304925"/>
                  <a:gd name="connsiteY25" fmla="*/ 376680 h 931863"/>
                  <a:gd name="connsiteX26" fmla="*/ 556420 w 1304925"/>
                  <a:gd name="connsiteY26" fmla="*/ 336550 h 931863"/>
                  <a:gd name="connsiteX27" fmla="*/ 1089384 w 1304925"/>
                  <a:gd name="connsiteY27" fmla="*/ 233363 h 931863"/>
                  <a:gd name="connsiteX28" fmla="*/ 1047750 w 1304925"/>
                  <a:gd name="connsiteY28" fmla="*/ 274997 h 931863"/>
                  <a:gd name="connsiteX29" fmla="*/ 1049186 w 1304925"/>
                  <a:gd name="connsiteY29" fmla="*/ 286482 h 931863"/>
                  <a:gd name="connsiteX30" fmla="*/ 1069285 w 1304925"/>
                  <a:gd name="connsiteY30" fmla="*/ 310888 h 931863"/>
                  <a:gd name="connsiteX31" fmla="*/ 1089384 w 1304925"/>
                  <a:gd name="connsiteY31" fmla="*/ 315913 h 931863"/>
                  <a:gd name="connsiteX32" fmla="*/ 1130300 w 1304925"/>
                  <a:gd name="connsiteY32" fmla="*/ 274997 h 931863"/>
                  <a:gd name="connsiteX33" fmla="*/ 1128865 w 1304925"/>
                  <a:gd name="connsiteY33" fmla="*/ 264230 h 931863"/>
                  <a:gd name="connsiteX34" fmla="*/ 1109483 w 1304925"/>
                  <a:gd name="connsiteY34" fmla="*/ 239106 h 931863"/>
                  <a:gd name="connsiteX35" fmla="*/ 1089384 w 1304925"/>
                  <a:gd name="connsiteY35" fmla="*/ 233363 h 931863"/>
                  <a:gd name="connsiteX36" fmla="*/ 1274763 w 1304925"/>
                  <a:gd name="connsiteY36" fmla="*/ 150813 h 931863"/>
                  <a:gd name="connsiteX37" fmla="*/ 1243291 w 1304925"/>
                  <a:gd name="connsiteY37" fmla="*/ 175076 h 931863"/>
                  <a:gd name="connsiteX38" fmla="*/ 1155310 w 1304925"/>
                  <a:gd name="connsiteY38" fmla="*/ 242870 h 931863"/>
                  <a:gd name="connsiteX39" fmla="*/ 1162463 w 1304925"/>
                  <a:gd name="connsiteY39" fmla="*/ 274269 h 931863"/>
                  <a:gd name="connsiteX40" fmla="*/ 1090219 w 1304925"/>
                  <a:gd name="connsiteY40" fmla="*/ 346345 h 931863"/>
                  <a:gd name="connsiteX41" fmla="*/ 1044441 w 1304925"/>
                  <a:gd name="connsiteY41" fmla="*/ 330645 h 931863"/>
                  <a:gd name="connsiteX42" fmla="*/ 874202 w 1304925"/>
                  <a:gd name="connsiteY42" fmla="*/ 466233 h 931863"/>
                  <a:gd name="connsiteX43" fmla="*/ 881355 w 1304925"/>
                  <a:gd name="connsiteY43" fmla="*/ 498346 h 931863"/>
                  <a:gd name="connsiteX44" fmla="*/ 809111 w 1304925"/>
                  <a:gd name="connsiteY44" fmla="*/ 570421 h 931863"/>
                  <a:gd name="connsiteX45" fmla="*/ 736152 w 1304925"/>
                  <a:gd name="connsiteY45" fmla="*/ 498346 h 931863"/>
                  <a:gd name="connsiteX46" fmla="*/ 738298 w 1304925"/>
                  <a:gd name="connsiteY46" fmla="*/ 481932 h 931863"/>
                  <a:gd name="connsiteX47" fmla="*/ 613122 w 1304925"/>
                  <a:gd name="connsiteY47" fmla="*/ 421275 h 931863"/>
                  <a:gd name="connsiteX48" fmla="*/ 555899 w 1304925"/>
                  <a:gd name="connsiteY48" fmla="*/ 449106 h 931863"/>
                  <a:gd name="connsiteX49" fmla="*/ 520135 w 1304925"/>
                  <a:gd name="connsiteY49" fmla="*/ 439115 h 931863"/>
                  <a:gd name="connsiteX50" fmla="*/ 405689 w 1304925"/>
                  <a:gd name="connsiteY50" fmla="*/ 564712 h 931863"/>
                  <a:gd name="connsiteX51" fmla="*/ 419280 w 1304925"/>
                  <a:gd name="connsiteY51" fmla="*/ 606816 h 931863"/>
                  <a:gd name="connsiteX52" fmla="*/ 346320 w 1304925"/>
                  <a:gd name="connsiteY52" fmla="*/ 678891 h 931863"/>
                  <a:gd name="connsiteX53" fmla="*/ 289813 w 1304925"/>
                  <a:gd name="connsiteY53" fmla="*/ 651060 h 931863"/>
                  <a:gd name="connsiteX54" fmla="*/ 61636 w 1304925"/>
                  <a:gd name="connsiteY54" fmla="*/ 760957 h 931863"/>
                  <a:gd name="connsiteX55" fmla="*/ 30163 w 1304925"/>
                  <a:gd name="connsiteY55" fmla="*/ 775943 h 931863"/>
                  <a:gd name="connsiteX56" fmla="*/ 30163 w 1304925"/>
                  <a:gd name="connsiteY56" fmla="*/ 900113 h 931863"/>
                  <a:gd name="connsiteX57" fmla="*/ 1274763 w 1304925"/>
                  <a:gd name="connsiteY57" fmla="*/ 900113 h 931863"/>
                  <a:gd name="connsiteX58" fmla="*/ 1274763 w 1304925"/>
                  <a:gd name="connsiteY58" fmla="*/ 150813 h 931863"/>
                  <a:gd name="connsiteX59" fmla="*/ 30163 w 1304925"/>
                  <a:gd name="connsiteY59" fmla="*/ 31750 h 931863"/>
                  <a:gd name="connsiteX60" fmla="*/ 30163 w 1304925"/>
                  <a:gd name="connsiteY60" fmla="*/ 741363 h 931863"/>
                  <a:gd name="connsiteX61" fmla="*/ 61636 w 1304925"/>
                  <a:gd name="connsiteY61" fmla="*/ 726386 h 931863"/>
                  <a:gd name="connsiteX62" fmla="*/ 276222 w 1304925"/>
                  <a:gd name="connsiteY62" fmla="*/ 623689 h 931863"/>
                  <a:gd name="connsiteX63" fmla="*/ 274076 w 1304925"/>
                  <a:gd name="connsiteY63" fmla="*/ 607286 h 931863"/>
                  <a:gd name="connsiteX64" fmla="*/ 346320 w 1304925"/>
                  <a:gd name="connsiteY64" fmla="*/ 534541 h 931863"/>
                  <a:gd name="connsiteX65" fmla="*/ 382800 w 1304925"/>
                  <a:gd name="connsiteY65" fmla="*/ 543813 h 931863"/>
                  <a:gd name="connsiteX66" fmla="*/ 496531 w 1304925"/>
                  <a:gd name="connsiteY66" fmla="*/ 419006 h 931863"/>
                  <a:gd name="connsiteX67" fmla="*/ 483655 w 1304925"/>
                  <a:gd name="connsiteY67" fmla="*/ 376929 h 931863"/>
                  <a:gd name="connsiteX68" fmla="*/ 555899 w 1304925"/>
                  <a:gd name="connsiteY68" fmla="*/ 304898 h 931863"/>
                  <a:gd name="connsiteX69" fmla="*/ 628143 w 1304925"/>
                  <a:gd name="connsiteY69" fmla="*/ 376929 h 931863"/>
                  <a:gd name="connsiteX70" fmla="*/ 626713 w 1304925"/>
                  <a:gd name="connsiteY70" fmla="*/ 394045 h 931863"/>
                  <a:gd name="connsiteX71" fmla="*/ 751888 w 1304925"/>
                  <a:gd name="connsiteY71" fmla="*/ 453952 h 931863"/>
                  <a:gd name="connsiteX72" fmla="*/ 809111 w 1304925"/>
                  <a:gd name="connsiteY72" fmla="*/ 426851 h 931863"/>
                  <a:gd name="connsiteX73" fmla="*/ 854174 w 1304925"/>
                  <a:gd name="connsiteY73" fmla="*/ 442541 h 931863"/>
                  <a:gd name="connsiteX74" fmla="*/ 1025128 w 1304925"/>
                  <a:gd name="connsiteY74" fmla="*/ 306324 h 931863"/>
                  <a:gd name="connsiteX75" fmla="*/ 1017260 w 1304925"/>
                  <a:gd name="connsiteY75" fmla="*/ 274944 h 931863"/>
                  <a:gd name="connsiteX76" fmla="*/ 1090219 w 1304925"/>
                  <a:gd name="connsiteY76" fmla="*/ 202200 h 931863"/>
                  <a:gd name="connsiteX77" fmla="*/ 1135997 w 1304925"/>
                  <a:gd name="connsiteY77" fmla="*/ 219316 h 931863"/>
                  <a:gd name="connsiteX78" fmla="*/ 1243291 w 1304925"/>
                  <a:gd name="connsiteY78" fmla="*/ 136587 h 931863"/>
                  <a:gd name="connsiteX79" fmla="*/ 1271187 w 1304925"/>
                  <a:gd name="connsiteY79" fmla="*/ 115192 h 931863"/>
                  <a:gd name="connsiteX80" fmla="*/ 1274763 w 1304925"/>
                  <a:gd name="connsiteY80" fmla="*/ 113053 h 931863"/>
                  <a:gd name="connsiteX81" fmla="*/ 1274763 w 1304925"/>
                  <a:gd name="connsiteY81" fmla="*/ 31750 h 931863"/>
                  <a:gd name="connsiteX82" fmla="*/ 30163 w 1304925"/>
                  <a:gd name="connsiteY82" fmla="*/ 31750 h 931863"/>
                  <a:gd name="connsiteX83" fmla="*/ 15705 w 1304925"/>
                  <a:gd name="connsiteY83" fmla="*/ 0 h 931863"/>
                  <a:gd name="connsiteX84" fmla="*/ 1289220 w 1304925"/>
                  <a:gd name="connsiteY84" fmla="*/ 0 h 931863"/>
                  <a:gd name="connsiteX85" fmla="*/ 1304925 w 1304925"/>
                  <a:gd name="connsiteY85" fmla="*/ 15698 h 931863"/>
                  <a:gd name="connsiteX86" fmla="*/ 1304925 w 1304925"/>
                  <a:gd name="connsiteY86" fmla="*/ 916166 h 931863"/>
                  <a:gd name="connsiteX87" fmla="*/ 1289220 w 1304925"/>
                  <a:gd name="connsiteY87" fmla="*/ 931863 h 931863"/>
                  <a:gd name="connsiteX88" fmla="*/ 15705 w 1304925"/>
                  <a:gd name="connsiteY88" fmla="*/ 931863 h 931863"/>
                  <a:gd name="connsiteX89" fmla="*/ 0 w 1304925"/>
                  <a:gd name="connsiteY89" fmla="*/ 916166 h 931863"/>
                  <a:gd name="connsiteX90" fmla="*/ 0 w 1304925"/>
                  <a:gd name="connsiteY90" fmla="*/ 15698 h 931863"/>
                  <a:gd name="connsiteX91" fmla="*/ 15705 w 1304925"/>
                  <a:gd name="connsiteY91" fmla="*/ 0 h 931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304925" h="931863">
                    <a:moveTo>
                      <a:pt x="346518" y="566738"/>
                    </a:moveTo>
                    <a:cubicBezTo>
                      <a:pt x="324693" y="566738"/>
                      <a:pt x="306388" y="585043"/>
                      <a:pt x="306388" y="607572"/>
                    </a:cubicBezTo>
                    <a:cubicBezTo>
                      <a:pt x="306388" y="608276"/>
                      <a:pt x="306388" y="608980"/>
                      <a:pt x="306388" y="609684"/>
                    </a:cubicBezTo>
                    <a:cubicBezTo>
                      <a:pt x="307092" y="620244"/>
                      <a:pt x="312020" y="630805"/>
                      <a:pt x="319765" y="637141"/>
                    </a:cubicBezTo>
                    <a:cubicBezTo>
                      <a:pt x="326805" y="643477"/>
                      <a:pt x="336661" y="647701"/>
                      <a:pt x="346518" y="647701"/>
                    </a:cubicBezTo>
                    <a:cubicBezTo>
                      <a:pt x="369047" y="647701"/>
                      <a:pt x="387351" y="629396"/>
                      <a:pt x="387351" y="607572"/>
                    </a:cubicBezTo>
                    <a:cubicBezTo>
                      <a:pt x="387351" y="601235"/>
                      <a:pt x="385943" y="595603"/>
                      <a:pt x="383127" y="589971"/>
                    </a:cubicBezTo>
                    <a:cubicBezTo>
                      <a:pt x="378903" y="580115"/>
                      <a:pt x="370455" y="573074"/>
                      <a:pt x="360598" y="569554"/>
                    </a:cubicBezTo>
                    <a:cubicBezTo>
                      <a:pt x="356374" y="567442"/>
                      <a:pt x="351446" y="566738"/>
                      <a:pt x="346518" y="566738"/>
                    </a:cubicBezTo>
                    <a:close/>
                    <a:moveTo>
                      <a:pt x="808397" y="458788"/>
                    </a:moveTo>
                    <a:cubicBezTo>
                      <a:pt x="797630" y="458788"/>
                      <a:pt x="788298" y="462339"/>
                      <a:pt x="780402" y="468731"/>
                    </a:cubicBezTo>
                    <a:cubicBezTo>
                      <a:pt x="772506" y="475833"/>
                      <a:pt x="767481" y="485776"/>
                      <a:pt x="766763" y="497139"/>
                    </a:cubicBezTo>
                    <a:cubicBezTo>
                      <a:pt x="766763" y="497849"/>
                      <a:pt x="766763" y="498559"/>
                      <a:pt x="766763" y="499270"/>
                    </a:cubicBezTo>
                    <a:cubicBezTo>
                      <a:pt x="766763" y="521996"/>
                      <a:pt x="785427" y="539751"/>
                      <a:pt x="808397" y="539751"/>
                    </a:cubicBezTo>
                    <a:cubicBezTo>
                      <a:pt x="830650" y="539751"/>
                      <a:pt x="849313" y="521996"/>
                      <a:pt x="849313" y="499270"/>
                    </a:cubicBezTo>
                    <a:cubicBezTo>
                      <a:pt x="849313" y="495008"/>
                      <a:pt x="848595" y="491457"/>
                      <a:pt x="847878" y="487906"/>
                    </a:cubicBezTo>
                    <a:cubicBezTo>
                      <a:pt x="844288" y="477253"/>
                      <a:pt x="837110" y="468731"/>
                      <a:pt x="827778" y="463760"/>
                    </a:cubicBezTo>
                    <a:cubicBezTo>
                      <a:pt x="822036" y="460209"/>
                      <a:pt x="815575" y="458788"/>
                      <a:pt x="808397" y="458788"/>
                    </a:cubicBezTo>
                    <a:close/>
                    <a:moveTo>
                      <a:pt x="556420" y="336550"/>
                    </a:moveTo>
                    <a:cubicBezTo>
                      <a:pt x="533693" y="336550"/>
                      <a:pt x="515938" y="354855"/>
                      <a:pt x="515938" y="376680"/>
                    </a:cubicBezTo>
                    <a:cubicBezTo>
                      <a:pt x="515938" y="383016"/>
                      <a:pt x="517359" y="388648"/>
                      <a:pt x="519489" y="394280"/>
                    </a:cubicBezTo>
                    <a:cubicBezTo>
                      <a:pt x="524461" y="403433"/>
                      <a:pt x="532273" y="411177"/>
                      <a:pt x="542926" y="414697"/>
                    </a:cubicBezTo>
                    <a:cubicBezTo>
                      <a:pt x="547187" y="416809"/>
                      <a:pt x="551448" y="417513"/>
                      <a:pt x="556420" y="417513"/>
                    </a:cubicBezTo>
                    <a:cubicBezTo>
                      <a:pt x="567073" y="417513"/>
                      <a:pt x="576305" y="413289"/>
                      <a:pt x="583407" y="406953"/>
                    </a:cubicBezTo>
                    <a:cubicBezTo>
                      <a:pt x="591220" y="399912"/>
                      <a:pt x="596191" y="390056"/>
                      <a:pt x="596901" y="379496"/>
                    </a:cubicBezTo>
                    <a:cubicBezTo>
                      <a:pt x="596901" y="378088"/>
                      <a:pt x="596901" y="377384"/>
                      <a:pt x="596901" y="376680"/>
                    </a:cubicBezTo>
                    <a:cubicBezTo>
                      <a:pt x="596901" y="354855"/>
                      <a:pt x="579146" y="336550"/>
                      <a:pt x="556420" y="336550"/>
                    </a:cubicBezTo>
                    <a:close/>
                    <a:moveTo>
                      <a:pt x="1089384" y="233363"/>
                    </a:moveTo>
                    <a:cubicBezTo>
                      <a:pt x="1066414" y="233363"/>
                      <a:pt x="1047750" y="252027"/>
                      <a:pt x="1047750" y="274997"/>
                    </a:cubicBezTo>
                    <a:cubicBezTo>
                      <a:pt x="1047750" y="278586"/>
                      <a:pt x="1048468" y="282893"/>
                      <a:pt x="1049186" y="286482"/>
                    </a:cubicBezTo>
                    <a:cubicBezTo>
                      <a:pt x="1052775" y="296532"/>
                      <a:pt x="1059953" y="305864"/>
                      <a:pt x="1069285" y="310888"/>
                    </a:cubicBezTo>
                    <a:cubicBezTo>
                      <a:pt x="1075028" y="314477"/>
                      <a:pt x="1082206" y="315913"/>
                      <a:pt x="1089384" y="315913"/>
                    </a:cubicBezTo>
                    <a:cubicBezTo>
                      <a:pt x="1111637" y="315913"/>
                      <a:pt x="1130300" y="297250"/>
                      <a:pt x="1130300" y="274997"/>
                    </a:cubicBezTo>
                    <a:cubicBezTo>
                      <a:pt x="1130300" y="271408"/>
                      <a:pt x="1129582" y="267101"/>
                      <a:pt x="1128865" y="264230"/>
                    </a:cubicBezTo>
                    <a:cubicBezTo>
                      <a:pt x="1125993" y="253462"/>
                      <a:pt x="1118815" y="244131"/>
                      <a:pt x="1109483" y="239106"/>
                    </a:cubicBezTo>
                    <a:cubicBezTo>
                      <a:pt x="1103741" y="235517"/>
                      <a:pt x="1096562" y="233363"/>
                      <a:pt x="1089384" y="233363"/>
                    </a:cubicBezTo>
                    <a:close/>
                    <a:moveTo>
                      <a:pt x="1274763" y="150813"/>
                    </a:moveTo>
                    <a:cubicBezTo>
                      <a:pt x="1274763" y="150813"/>
                      <a:pt x="1274763" y="150813"/>
                      <a:pt x="1243291" y="175076"/>
                    </a:cubicBezTo>
                    <a:cubicBezTo>
                      <a:pt x="1243291" y="175076"/>
                      <a:pt x="1243291" y="175076"/>
                      <a:pt x="1155310" y="242870"/>
                    </a:cubicBezTo>
                    <a:cubicBezTo>
                      <a:pt x="1160317" y="252861"/>
                      <a:pt x="1162463" y="262851"/>
                      <a:pt x="1162463" y="274269"/>
                    </a:cubicBezTo>
                    <a:cubicBezTo>
                      <a:pt x="1162463" y="314232"/>
                      <a:pt x="1130275" y="346345"/>
                      <a:pt x="1090219" y="346345"/>
                    </a:cubicBezTo>
                    <a:cubicBezTo>
                      <a:pt x="1072337" y="346345"/>
                      <a:pt x="1056601" y="340636"/>
                      <a:pt x="1044441" y="330645"/>
                    </a:cubicBezTo>
                    <a:cubicBezTo>
                      <a:pt x="1044441" y="330645"/>
                      <a:pt x="1044441" y="330645"/>
                      <a:pt x="874202" y="466233"/>
                    </a:cubicBezTo>
                    <a:cubicBezTo>
                      <a:pt x="878494" y="476223"/>
                      <a:pt x="881355" y="486928"/>
                      <a:pt x="881355" y="498346"/>
                    </a:cubicBezTo>
                    <a:cubicBezTo>
                      <a:pt x="881355" y="538308"/>
                      <a:pt x="849167" y="570421"/>
                      <a:pt x="809111" y="570421"/>
                    </a:cubicBezTo>
                    <a:cubicBezTo>
                      <a:pt x="769055" y="570421"/>
                      <a:pt x="736152" y="538308"/>
                      <a:pt x="736152" y="498346"/>
                    </a:cubicBezTo>
                    <a:cubicBezTo>
                      <a:pt x="736152" y="492637"/>
                      <a:pt x="736867" y="486928"/>
                      <a:pt x="738298" y="481932"/>
                    </a:cubicBezTo>
                    <a:cubicBezTo>
                      <a:pt x="738298" y="481932"/>
                      <a:pt x="738298" y="481932"/>
                      <a:pt x="613122" y="421275"/>
                    </a:cubicBezTo>
                    <a:cubicBezTo>
                      <a:pt x="599532" y="438402"/>
                      <a:pt x="578789" y="449106"/>
                      <a:pt x="555899" y="449106"/>
                    </a:cubicBezTo>
                    <a:cubicBezTo>
                      <a:pt x="543024" y="449106"/>
                      <a:pt x="530864" y="445538"/>
                      <a:pt x="520135" y="439115"/>
                    </a:cubicBezTo>
                    <a:cubicBezTo>
                      <a:pt x="520135" y="439115"/>
                      <a:pt x="520135" y="439115"/>
                      <a:pt x="405689" y="564712"/>
                    </a:cubicBezTo>
                    <a:cubicBezTo>
                      <a:pt x="414273" y="576844"/>
                      <a:pt x="419280" y="591116"/>
                      <a:pt x="419280" y="606816"/>
                    </a:cubicBezTo>
                    <a:cubicBezTo>
                      <a:pt x="419280" y="646778"/>
                      <a:pt x="386376" y="678891"/>
                      <a:pt x="346320" y="678891"/>
                    </a:cubicBezTo>
                    <a:cubicBezTo>
                      <a:pt x="323431" y="678891"/>
                      <a:pt x="302688" y="668187"/>
                      <a:pt x="289813" y="651060"/>
                    </a:cubicBezTo>
                    <a:cubicBezTo>
                      <a:pt x="289813" y="651060"/>
                      <a:pt x="289813" y="651060"/>
                      <a:pt x="61636" y="760957"/>
                    </a:cubicBezTo>
                    <a:cubicBezTo>
                      <a:pt x="61636" y="760957"/>
                      <a:pt x="61636" y="760957"/>
                      <a:pt x="30163" y="775943"/>
                    </a:cubicBezTo>
                    <a:cubicBezTo>
                      <a:pt x="30163" y="900113"/>
                      <a:pt x="30163" y="900113"/>
                      <a:pt x="30163" y="900113"/>
                    </a:cubicBezTo>
                    <a:cubicBezTo>
                      <a:pt x="1274763" y="900113"/>
                      <a:pt x="1274763" y="900113"/>
                      <a:pt x="1274763" y="900113"/>
                    </a:cubicBezTo>
                    <a:cubicBezTo>
                      <a:pt x="1274763" y="480505"/>
                      <a:pt x="1274763" y="263565"/>
                      <a:pt x="1274763" y="150813"/>
                    </a:cubicBezTo>
                    <a:close/>
                    <a:moveTo>
                      <a:pt x="30163" y="31750"/>
                    </a:moveTo>
                    <a:cubicBezTo>
                      <a:pt x="30163" y="406882"/>
                      <a:pt x="30163" y="620836"/>
                      <a:pt x="30163" y="741363"/>
                    </a:cubicBezTo>
                    <a:cubicBezTo>
                      <a:pt x="30163" y="741363"/>
                      <a:pt x="30163" y="741363"/>
                      <a:pt x="61636" y="726386"/>
                    </a:cubicBezTo>
                    <a:cubicBezTo>
                      <a:pt x="61636" y="726386"/>
                      <a:pt x="61636" y="726386"/>
                      <a:pt x="276222" y="623689"/>
                    </a:cubicBezTo>
                    <a:cubicBezTo>
                      <a:pt x="274792" y="617983"/>
                      <a:pt x="274076" y="612991"/>
                      <a:pt x="274076" y="607286"/>
                    </a:cubicBezTo>
                    <a:cubicBezTo>
                      <a:pt x="274076" y="567348"/>
                      <a:pt x="306264" y="534541"/>
                      <a:pt x="346320" y="534541"/>
                    </a:cubicBezTo>
                    <a:cubicBezTo>
                      <a:pt x="359911" y="534541"/>
                      <a:pt x="372071" y="538107"/>
                      <a:pt x="382800" y="543813"/>
                    </a:cubicBezTo>
                    <a:cubicBezTo>
                      <a:pt x="382800" y="543813"/>
                      <a:pt x="382800" y="543813"/>
                      <a:pt x="496531" y="419006"/>
                    </a:cubicBezTo>
                    <a:cubicBezTo>
                      <a:pt x="487947" y="406882"/>
                      <a:pt x="483655" y="392619"/>
                      <a:pt x="483655" y="376929"/>
                    </a:cubicBezTo>
                    <a:cubicBezTo>
                      <a:pt x="483655" y="336991"/>
                      <a:pt x="515843" y="304898"/>
                      <a:pt x="555899" y="304898"/>
                    </a:cubicBezTo>
                    <a:cubicBezTo>
                      <a:pt x="595956" y="304898"/>
                      <a:pt x="628143" y="336991"/>
                      <a:pt x="628143" y="376929"/>
                    </a:cubicBezTo>
                    <a:cubicBezTo>
                      <a:pt x="628143" y="382634"/>
                      <a:pt x="627428" y="388340"/>
                      <a:pt x="626713" y="394045"/>
                    </a:cubicBezTo>
                    <a:cubicBezTo>
                      <a:pt x="626713" y="394045"/>
                      <a:pt x="626713" y="394045"/>
                      <a:pt x="751888" y="453952"/>
                    </a:cubicBezTo>
                    <a:cubicBezTo>
                      <a:pt x="765479" y="437549"/>
                      <a:pt x="785507" y="426851"/>
                      <a:pt x="809111" y="426851"/>
                    </a:cubicBezTo>
                    <a:cubicBezTo>
                      <a:pt x="826278" y="426851"/>
                      <a:pt x="842014" y="432557"/>
                      <a:pt x="854174" y="442541"/>
                    </a:cubicBezTo>
                    <a:cubicBezTo>
                      <a:pt x="854174" y="442541"/>
                      <a:pt x="854174" y="442541"/>
                      <a:pt x="1025128" y="306324"/>
                    </a:cubicBezTo>
                    <a:cubicBezTo>
                      <a:pt x="1020121" y="297053"/>
                      <a:pt x="1017260" y="286355"/>
                      <a:pt x="1017260" y="274944"/>
                    </a:cubicBezTo>
                    <a:cubicBezTo>
                      <a:pt x="1017260" y="235006"/>
                      <a:pt x="1050163" y="202200"/>
                      <a:pt x="1090219" y="202200"/>
                    </a:cubicBezTo>
                    <a:cubicBezTo>
                      <a:pt x="1107386" y="202200"/>
                      <a:pt x="1123838" y="208618"/>
                      <a:pt x="1135997" y="219316"/>
                    </a:cubicBezTo>
                    <a:cubicBezTo>
                      <a:pt x="1135997" y="219316"/>
                      <a:pt x="1135997" y="219316"/>
                      <a:pt x="1243291" y="136587"/>
                    </a:cubicBezTo>
                    <a:cubicBezTo>
                      <a:pt x="1243291" y="136587"/>
                      <a:pt x="1243291" y="136587"/>
                      <a:pt x="1271187" y="115192"/>
                    </a:cubicBezTo>
                    <a:cubicBezTo>
                      <a:pt x="1271902" y="114479"/>
                      <a:pt x="1273333" y="113766"/>
                      <a:pt x="1274763" y="113053"/>
                    </a:cubicBezTo>
                    <a:cubicBezTo>
                      <a:pt x="1274763" y="31750"/>
                      <a:pt x="1274763" y="31750"/>
                      <a:pt x="1274763" y="31750"/>
                    </a:cubicBezTo>
                    <a:cubicBezTo>
                      <a:pt x="30163" y="31750"/>
                      <a:pt x="30163" y="31750"/>
                      <a:pt x="30163" y="31750"/>
                    </a:cubicBezTo>
                    <a:close/>
                    <a:moveTo>
                      <a:pt x="15705" y="0"/>
                    </a:moveTo>
                    <a:cubicBezTo>
                      <a:pt x="15705" y="0"/>
                      <a:pt x="15705" y="0"/>
                      <a:pt x="1289220" y="0"/>
                    </a:cubicBezTo>
                    <a:cubicBezTo>
                      <a:pt x="1297787" y="0"/>
                      <a:pt x="1304925" y="6422"/>
                      <a:pt x="1304925" y="15698"/>
                    </a:cubicBezTo>
                    <a:cubicBezTo>
                      <a:pt x="1304925" y="15698"/>
                      <a:pt x="1304925" y="15698"/>
                      <a:pt x="1304925" y="916166"/>
                    </a:cubicBezTo>
                    <a:cubicBezTo>
                      <a:pt x="1304925" y="925441"/>
                      <a:pt x="1297787" y="931863"/>
                      <a:pt x="1289220" y="931863"/>
                    </a:cubicBezTo>
                    <a:cubicBezTo>
                      <a:pt x="1289220" y="931863"/>
                      <a:pt x="1289220" y="931863"/>
                      <a:pt x="15705" y="931863"/>
                    </a:cubicBezTo>
                    <a:cubicBezTo>
                      <a:pt x="7139" y="931863"/>
                      <a:pt x="0" y="925441"/>
                      <a:pt x="0" y="916166"/>
                    </a:cubicBezTo>
                    <a:cubicBezTo>
                      <a:pt x="0" y="916166"/>
                      <a:pt x="0" y="916166"/>
                      <a:pt x="0" y="15698"/>
                    </a:cubicBezTo>
                    <a:cubicBezTo>
                      <a:pt x="0" y="6422"/>
                      <a:pt x="7139" y="0"/>
                      <a:pt x="15705" y="0"/>
                    </a:cubicBezTo>
                    <a:close/>
                  </a:path>
                </a:pathLst>
              </a:custGeom>
              <a:solidFill>
                <a:srgbClr val="053391">
                  <a:lumMod val="100000"/>
                </a:srgbClr>
              </a:solidFill>
              <a:ln>
                <a:noFill/>
              </a:ln>
            </p:spPr>
            <p:txBody>
              <a:bodyPr vert="horz" wrap="square" lIns="91440" tIns="45720" rIns="91440" bIns="45720" numCol="1" anchor="t" anchorCtr="0" compatLnSpc="1">
                <a:prstTxWarp prst="textNoShape">
                  <a:avLst/>
                </a:prstTxWarp>
                <a:noAutofit/>
              </a:bodyPr>
              <a:lstStyle/>
              <a:p>
                <a:endParaRPr lang="de-DE" dirty="0"/>
              </a:p>
            </p:txBody>
          </p:sp>
          <p:sp>
            <p:nvSpPr>
              <p:cNvPr id="54" name="Freeform 12">
                <a:extLst>
                  <a:ext uri="{FF2B5EF4-FFF2-40B4-BE49-F238E27FC236}">
                    <a16:creationId xmlns:a16="http://schemas.microsoft.com/office/drawing/2014/main" id="{65D9F9B8-24D8-4EB1-A709-6398DF5BB60E}"/>
                  </a:ext>
                </a:extLst>
              </p:cNvPr>
              <p:cNvSpPr>
                <a:spLocks/>
              </p:cNvSpPr>
              <p:nvPr/>
            </p:nvSpPr>
            <p:spPr bwMode="auto">
              <a:xfrm>
                <a:off x="6697663" y="3178175"/>
                <a:ext cx="1181100" cy="654050"/>
              </a:xfrm>
              <a:custGeom>
                <a:avLst/>
                <a:gdLst>
                  <a:gd name="T0" fmla="*/ 1580 w 1652"/>
                  <a:gd name="T1" fmla="*/ 56 h 916"/>
                  <a:gd name="T2" fmla="*/ 1583 w 1652"/>
                  <a:gd name="T3" fmla="*/ 83 h 916"/>
                  <a:gd name="T4" fmla="*/ 1438 w 1652"/>
                  <a:gd name="T5" fmla="*/ 228 h 916"/>
                  <a:gd name="T6" fmla="*/ 1378 w 1652"/>
                  <a:gd name="T7" fmla="*/ 215 h 916"/>
                  <a:gd name="T8" fmla="*/ 1187 w 1652"/>
                  <a:gd name="T9" fmla="*/ 368 h 916"/>
                  <a:gd name="T10" fmla="*/ 1190 w 1652"/>
                  <a:gd name="T11" fmla="*/ 397 h 916"/>
                  <a:gd name="T12" fmla="*/ 1045 w 1652"/>
                  <a:gd name="T13" fmla="*/ 542 h 916"/>
                  <a:gd name="T14" fmla="*/ 899 w 1652"/>
                  <a:gd name="T15" fmla="*/ 400 h 916"/>
                  <a:gd name="T16" fmla="*/ 779 w 1652"/>
                  <a:gd name="T17" fmla="*/ 342 h 916"/>
                  <a:gd name="T18" fmla="*/ 691 w 1652"/>
                  <a:gd name="T19" fmla="*/ 372 h 916"/>
                  <a:gd name="T20" fmla="*/ 653 w 1652"/>
                  <a:gd name="T21" fmla="*/ 367 h 916"/>
                  <a:gd name="T22" fmla="*/ 534 w 1652"/>
                  <a:gd name="T23" fmla="*/ 497 h 916"/>
                  <a:gd name="T24" fmla="*/ 544 w 1652"/>
                  <a:gd name="T25" fmla="*/ 549 h 916"/>
                  <a:gd name="T26" fmla="*/ 398 w 1652"/>
                  <a:gd name="T27" fmla="*/ 694 h 916"/>
                  <a:gd name="T28" fmla="*/ 310 w 1652"/>
                  <a:gd name="T29" fmla="*/ 664 h 916"/>
                  <a:gd name="T30" fmla="*/ 0 w 1652"/>
                  <a:gd name="T31" fmla="*/ 814 h 916"/>
                  <a:gd name="T32" fmla="*/ 0 w 1652"/>
                  <a:gd name="T33" fmla="*/ 916 h 916"/>
                  <a:gd name="T34" fmla="*/ 1652 w 1652"/>
                  <a:gd name="T35" fmla="*/ 916 h 916"/>
                  <a:gd name="T36" fmla="*/ 1652 w 1652"/>
                  <a:gd name="T37" fmla="*/ 0 h 916"/>
                  <a:gd name="T38" fmla="*/ 1580 w 1652"/>
                  <a:gd name="T39" fmla="*/ 56 h 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52" h="916">
                    <a:moveTo>
                      <a:pt x="1580" y="56"/>
                    </a:moveTo>
                    <a:cubicBezTo>
                      <a:pt x="1582" y="64"/>
                      <a:pt x="1583" y="74"/>
                      <a:pt x="1583" y="83"/>
                    </a:cubicBezTo>
                    <a:cubicBezTo>
                      <a:pt x="1583" y="163"/>
                      <a:pt x="1518" y="228"/>
                      <a:pt x="1438" y="228"/>
                    </a:cubicBezTo>
                    <a:cubicBezTo>
                      <a:pt x="1417" y="228"/>
                      <a:pt x="1396" y="224"/>
                      <a:pt x="1378" y="215"/>
                    </a:cubicBezTo>
                    <a:cubicBezTo>
                      <a:pt x="1187" y="368"/>
                      <a:pt x="1187" y="368"/>
                      <a:pt x="1187" y="368"/>
                    </a:cubicBezTo>
                    <a:cubicBezTo>
                      <a:pt x="1189" y="377"/>
                      <a:pt x="1190" y="387"/>
                      <a:pt x="1190" y="397"/>
                    </a:cubicBezTo>
                    <a:cubicBezTo>
                      <a:pt x="1190" y="477"/>
                      <a:pt x="1125" y="542"/>
                      <a:pt x="1045" y="542"/>
                    </a:cubicBezTo>
                    <a:cubicBezTo>
                      <a:pt x="965" y="542"/>
                      <a:pt x="901" y="479"/>
                      <a:pt x="899" y="400"/>
                    </a:cubicBezTo>
                    <a:cubicBezTo>
                      <a:pt x="779" y="342"/>
                      <a:pt x="779" y="342"/>
                      <a:pt x="779" y="342"/>
                    </a:cubicBezTo>
                    <a:cubicBezTo>
                      <a:pt x="754" y="361"/>
                      <a:pt x="723" y="372"/>
                      <a:pt x="691" y="372"/>
                    </a:cubicBezTo>
                    <a:cubicBezTo>
                      <a:pt x="678" y="372"/>
                      <a:pt x="665" y="370"/>
                      <a:pt x="653" y="367"/>
                    </a:cubicBezTo>
                    <a:cubicBezTo>
                      <a:pt x="534" y="497"/>
                      <a:pt x="534" y="497"/>
                      <a:pt x="534" y="497"/>
                    </a:cubicBezTo>
                    <a:cubicBezTo>
                      <a:pt x="541" y="513"/>
                      <a:pt x="544" y="531"/>
                      <a:pt x="544" y="549"/>
                    </a:cubicBezTo>
                    <a:cubicBezTo>
                      <a:pt x="544" y="629"/>
                      <a:pt x="479" y="694"/>
                      <a:pt x="398" y="694"/>
                    </a:cubicBezTo>
                    <a:cubicBezTo>
                      <a:pt x="366" y="694"/>
                      <a:pt x="335" y="683"/>
                      <a:pt x="310" y="664"/>
                    </a:cubicBezTo>
                    <a:cubicBezTo>
                      <a:pt x="0" y="814"/>
                      <a:pt x="0" y="814"/>
                      <a:pt x="0" y="814"/>
                    </a:cubicBezTo>
                    <a:cubicBezTo>
                      <a:pt x="0" y="916"/>
                      <a:pt x="0" y="916"/>
                      <a:pt x="0" y="916"/>
                    </a:cubicBezTo>
                    <a:cubicBezTo>
                      <a:pt x="1652" y="916"/>
                      <a:pt x="1652" y="916"/>
                      <a:pt x="1652" y="916"/>
                    </a:cubicBezTo>
                    <a:cubicBezTo>
                      <a:pt x="1652" y="0"/>
                      <a:pt x="1652" y="0"/>
                      <a:pt x="1652" y="0"/>
                    </a:cubicBezTo>
                    <a:lnTo>
                      <a:pt x="1580" y="56"/>
                    </a:lnTo>
                    <a:close/>
                  </a:path>
                </a:pathLst>
              </a:custGeom>
              <a:solidFill>
                <a:srgbClr val="5B9BD5">
                  <a:lumMod val="100000"/>
                </a:srgbClr>
              </a:solidFill>
              <a:ln>
                <a:noFill/>
              </a:ln>
            </p:spPr>
            <p:txBody>
              <a:bodyPr vert="horz" wrap="square" lIns="91440" tIns="45720" rIns="91440" bIns="45720" numCol="1" anchor="t" anchorCtr="0" compatLnSpc="1">
                <a:prstTxWarp prst="textNoShape">
                  <a:avLst/>
                </a:prstTxWarp>
              </a:bodyPr>
              <a:lstStyle/>
              <a:p>
                <a:endParaRPr lang="de-DE" dirty="0"/>
              </a:p>
            </p:txBody>
          </p:sp>
        </p:grpSp>
      </p:grpSp>
      <p:sp>
        <p:nvSpPr>
          <p:cNvPr id="55" name="Textplatzhalter 5">
            <a:extLst>
              <a:ext uri="{FF2B5EF4-FFF2-40B4-BE49-F238E27FC236}">
                <a16:creationId xmlns:a16="http://schemas.microsoft.com/office/drawing/2014/main" id="{793EE226-696F-4C2F-9851-6B23562B5FCD}"/>
              </a:ext>
            </a:extLst>
          </p:cNvPr>
          <p:cNvSpPr txBox="1">
            <a:spLocks/>
          </p:cNvSpPr>
          <p:nvPr/>
        </p:nvSpPr>
        <p:spPr>
          <a:xfrm>
            <a:off x="8520480" y="3712772"/>
            <a:ext cx="3264152" cy="525518"/>
          </a:xfrm>
          <a:prstGeom prst="rect">
            <a:avLst/>
          </a:prstGeom>
        </p:spPr>
        <p:txBody>
          <a:bodyPr/>
          <a:lstStyle>
            <a:lvl1pPr algn="l" rtl="0" eaLnBrk="1" fontAlgn="base" hangingPunct="1">
              <a:spcBef>
                <a:spcPct val="20000"/>
              </a:spcBef>
              <a:spcAft>
                <a:spcPct val="0"/>
              </a:spcAft>
              <a:defRPr sz="18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2pPr>
            <a:lvl3pPr marL="331185"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3pPr>
            <a:lvl4pPr marL="496778"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4pPr>
            <a:lvl5pPr marL="662370"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5pPr>
            <a:lvl6pPr marL="1084412"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6pPr>
            <a:lvl7pPr marL="1506453"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7pPr>
            <a:lvl8pPr marL="1928494"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8pPr>
            <a:lvl9pPr marL="2350536"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9pPr>
          </a:lstStyle>
          <a:p>
            <a:pPr algn="ctr">
              <a:lnSpc>
                <a:spcPct val="100000"/>
              </a:lnSpc>
            </a:pPr>
            <a:r>
              <a:rPr lang="de-DE" sz="2000" dirty="0">
                <a:solidFill>
                  <a:schemeClr val="tx2"/>
                </a:solidFill>
              </a:rPr>
              <a:t>volumenabhängige Kosten</a:t>
            </a:r>
          </a:p>
        </p:txBody>
      </p:sp>
      <p:sp>
        <p:nvSpPr>
          <p:cNvPr id="56" name="Rechteck 55">
            <a:extLst>
              <a:ext uri="{FF2B5EF4-FFF2-40B4-BE49-F238E27FC236}">
                <a16:creationId xmlns:a16="http://schemas.microsoft.com/office/drawing/2014/main" id="{4FDAE2F0-64D7-4C78-9EC6-3EA5348059DC}"/>
              </a:ext>
            </a:extLst>
          </p:cNvPr>
          <p:cNvSpPr/>
          <p:nvPr/>
        </p:nvSpPr>
        <p:spPr>
          <a:xfrm>
            <a:off x="9086887" y="4432618"/>
            <a:ext cx="2146743" cy="935577"/>
          </a:xfrm>
          <a:prstGeom prst="rect">
            <a:avLst/>
          </a:prstGeom>
          <a:noFill/>
          <a:effectLst>
            <a:outerShdw blurRad="50800" dist="38100" dir="2700000" algn="tl" rotWithShape="0">
              <a:prstClr val="black">
                <a:alpha val="40000"/>
              </a:prstClr>
            </a:outerShdw>
          </a:effectLst>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de-DE" sz="5400" b="1" cap="none" spc="0" dirty="0">
                <a:ln/>
                <a:solidFill>
                  <a:schemeClr val="accent3"/>
                </a:solidFill>
                <a:effectLst/>
              </a:rPr>
              <a:t>0,22%</a:t>
            </a:r>
          </a:p>
        </p:txBody>
      </p:sp>
      <p:sp>
        <p:nvSpPr>
          <p:cNvPr id="57" name="Textfeld 56">
            <a:extLst>
              <a:ext uri="{FF2B5EF4-FFF2-40B4-BE49-F238E27FC236}">
                <a16:creationId xmlns:a16="http://schemas.microsoft.com/office/drawing/2014/main" id="{2D905EA3-BFB4-48B7-B331-34B57DAE5709}"/>
              </a:ext>
            </a:extLst>
          </p:cNvPr>
          <p:cNvSpPr txBox="1"/>
          <p:nvPr/>
        </p:nvSpPr>
        <p:spPr>
          <a:xfrm>
            <a:off x="8213129" y="2532751"/>
            <a:ext cx="914400" cy="914400"/>
          </a:xfrm>
          <a:prstGeom prst="rect">
            <a:avLst/>
          </a:prstGeom>
          <a:noFill/>
        </p:spPr>
        <p:txBody>
          <a:bodyPr wrap="none" lIns="0" tIns="0" rIns="0" bIns="0" rtlCol="0">
            <a:noAutofit/>
          </a:bodyPr>
          <a:lstStyle/>
          <a:p>
            <a:pPr algn="l">
              <a:buClr>
                <a:schemeClr val="tx1"/>
              </a:buClr>
              <a:buSzPct val="101000"/>
            </a:pPr>
            <a:r>
              <a:rPr lang="de-DE" sz="8000" b="1" dirty="0">
                <a:solidFill>
                  <a:srgbClr val="003399"/>
                </a:solidFill>
                <a:effectLst>
                  <a:outerShdw blurRad="38100" dist="38100" dir="2700000" algn="tl">
                    <a:srgbClr val="000000">
                      <a:alpha val="43137"/>
                    </a:srgbClr>
                  </a:outerShdw>
                </a:effectLst>
              </a:rPr>
              <a:t>+</a:t>
            </a:r>
          </a:p>
        </p:txBody>
      </p:sp>
      <p:sp>
        <p:nvSpPr>
          <p:cNvPr id="3" name="Fußzeilenplatzhalter 2">
            <a:extLst>
              <a:ext uri="{FF2B5EF4-FFF2-40B4-BE49-F238E27FC236}">
                <a16:creationId xmlns:a16="http://schemas.microsoft.com/office/drawing/2014/main" id="{4011C165-F46D-4FDD-988A-627026D0478E}"/>
              </a:ext>
            </a:extLst>
          </p:cNvPr>
          <p:cNvSpPr>
            <a:spLocks noGrp="1"/>
          </p:cNvSpPr>
          <p:nvPr>
            <p:ph type="ftr" sz="quarter" idx="10"/>
          </p:nvPr>
        </p:nvSpPr>
        <p:spPr>
          <a:xfrm>
            <a:off x="623887" y="6305434"/>
            <a:ext cx="10944225" cy="222586"/>
          </a:xfrm>
        </p:spPr>
        <p:txBody>
          <a:bodyPr/>
          <a:lstStyle/>
          <a:p>
            <a:r>
              <a:rPr lang="de-DE" altLang="de-DE" dirty="0"/>
              <a:t>SI Global Garant </a:t>
            </a:r>
            <a:r>
              <a:rPr lang="de-DE" altLang="de-DE" dirty="0" err="1"/>
              <a:t>Invest</a:t>
            </a:r>
            <a:r>
              <a:rPr lang="de-DE" altLang="de-DE" dirty="0"/>
              <a:t> | Produktgeneration 2021</a:t>
            </a:r>
          </a:p>
        </p:txBody>
      </p:sp>
    </p:spTree>
    <p:extLst>
      <p:ext uri="{BB962C8B-B14F-4D97-AF65-F5344CB8AC3E}">
        <p14:creationId xmlns:p14="http://schemas.microsoft.com/office/powerpoint/2010/main" val="1708038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ACE49FF-8111-4A71-AF64-A31535445A02}"/>
              </a:ext>
            </a:extLst>
          </p:cNvPr>
          <p:cNvSpPr>
            <a:spLocks noGrp="1"/>
          </p:cNvSpPr>
          <p:nvPr>
            <p:ph type="title"/>
          </p:nvPr>
        </p:nvSpPr>
        <p:spPr/>
        <p:txBody>
          <a:bodyPr/>
          <a:lstStyle/>
          <a:p>
            <a:r>
              <a:rPr lang="de-DE" sz="3200" dirty="0">
                <a:solidFill>
                  <a:srgbClr val="003399"/>
                </a:solidFill>
              </a:rPr>
              <a:t>Neues Kostenmodell ab PG2021</a:t>
            </a:r>
            <a:br>
              <a:rPr lang="de-DE" sz="3200" dirty="0">
                <a:solidFill>
                  <a:srgbClr val="003399"/>
                </a:solidFill>
              </a:rPr>
            </a:br>
            <a:endParaRPr lang="de-DE" dirty="0"/>
          </a:p>
        </p:txBody>
      </p:sp>
      <p:sp>
        <p:nvSpPr>
          <p:cNvPr id="4" name="Inhaltsplatzhalter 3">
            <a:extLst>
              <a:ext uri="{FF2B5EF4-FFF2-40B4-BE49-F238E27FC236}">
                <a16:creationId xmlns:a16="http://schemas.microsoft.com/office/drawing/2014/main" id="{182E7311-5721-43DC-B775-FB5BC5B25787}"/>
              </a:ext>
            </a:extLst>
          </p:cNvPr>
          <p:cNvSpPr>
            <a:spLocks noGrp="1"/>
          </p:cNvSpPr>
          <p:nvPr>
            <p:ph idx="1"/>
          </p:nvPr>
        </p:nvSpPr>
        <p:spPr/>
        <p:txBody>
          <a:bodyPr/>
          <a:lstStyle/>
          <a:p>
            <a:endParaRPr lang="de-DE" dirty="0"/>
          </a:p>
        </p:txBody>
      </p:sp>
      <p:sp>
        <p:nvSpPr>
          <p:cNvPr id="7" name="Textplatzhalter 6">
            <a:extLst>
              <a:ext uri="{FF2B5EF4-FFF2-40B4-BE49-F238E27FC236}">
                <a16:creationId xmlns:a16="http://schemas.microsoft.com/office/drawing/2014/main" id="{081C856D-4FEB-4087-AC84-B413C8A25692}"/>
              </a:ext>
            </a:extLst>
          </p:cNvPr>
          <p:cNvSpPr>
            <a:spLocks noGrp="1"/>
          </p:cNvSpPr>
          <p:nvPr>
            <p:ph type="body" sz="quarter" idx="12"/>
          </p:nvPr>
        </p:nvSpPr>
        <p:spPr/>
        <p:txBody>
          <a:bodyPr/>
          <a:lstStyle/>
          <a:p>
            <a:r>
              <a:rPr lang="de-DE" kern="1200" dirty="0">
                <a:solidFill>
                  <a:srgbClr val="003399"/>
                </a:solidFill>
              </a:rPr>
              <a:t>Marktvergleich für den Versicherungsvertrag</a:t>
            </a:r>
          </a:p>
          <a:p>
            <a:endParaRPr lang="de-DE" dirty="0"/>
          </a:p>
        </p:txBody>
      </p:sp>
      <p:pic>
        <p:nvPicPr>
          <p:cNvPr id="31" name="Grafik 30">
            <a:extLst>
              <a:ext uri="{FF2B5EF4-FFF2-40B4-BE49-F238E27FC236}">
                <a16:creationId xmlns:a16="http://schemas.microsoft.com/office/drawing/2014/main" id="{3939798E-10CA-4171-A4E0-1A99F4337651}"/>
              </a:ext>
            </a:extLst>
          </p:cNvPr>
          <p:cNvPicPr>
            <a:picLocks noChangeAspect="1"/>
          </p:cNvPicPr>
          <p:nvPr/>
        </p:nvPicPr>
        <p:blipFill>
          <a:blip r:embed="rId3"/>
          <a:stretch>
            <a:fillRect/>
          </a:stretch>
        </p:blipFill>
        <p:spPr>
          <a:xfrm>
            <a:off x="623888" y="1641518"/>
            <a:ext cx="11189171" cy="4379770"/>
          </a:xfrm>
          <a:prstGeom prst="rect">
            <a:avLst/>
          </a:prstGeom>
        </p:spPr>
      </p:pic>
      <p:sp>
        <p:nvSpPr>
          <p:cNvPr id="32" name="Rechteck 31">
            <a:extLst>
              <a:ext uri="{FF2B5EF4-FFF2-40B4-BE49-F238E27FC236}">
                <a16:creationId xmlns:a16="http://schemas.microsoft.com/office/drawing/2014/main" id="{F14767C8-D329-4D18-8AFB-A5B78A07EF2F}"/>
              </a:ext>
            </a:extLst>
          </p:cNvPr>
          <p:cNvSpPr/>
          <p:nvPr/>
        </p:nvSpPr>
        <p:spPr bwMode="auto">
          <a:xfrm>
            <a:off x="592565" y="5810482"/>
            <a:ext cx="10116377" cy="525518"/>
          </a:xfrm>
          <a:prstGeom prst="rect">
            <a:avLst/>
          </a:prstGeom>
          <a:no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l">
              <a:lnSpc>
                <a:spcPct val="100000"/>
              </a:lnSpc>
            </a:pPr>
            <a:r>
              <a:rPr lang="de-DE" sz="800" dirty="0"/>
              <a:t>Beispiel: Produktgruppe Comfort, laufende Beitragszahlung, 100 EUR monatlicher Beitrag, 37 Jahre Ansparzeit, 3 % Fondsentwicklung </a:t>
            </a:r>
            <a:endParaRPr kumimoji="0" lang="de-DE" sz="800" b="0" i="0" u="none" strike="noStrike" cap="none" normalizeH="0" baseline="0" dirty="0">
              <a:ln>
                <a:noFill/>
              </a:ln>
              <a:effectLst/>
              <a:latin typeface="Arial" pitchFamily="34" charset="0"/>
              <a:cs typeface="Arial" pitchFamily="34" charset="0"/>
            </a:endParaRPr>
          </a:p>
        </p:txBody>
      </p:sp>
      <p:sp>
        <p:nvSpPr>
          <p:cNvPr id="12" name="Fußzeilenplatzhalter 2">
            <a:extLst>
              <a:ext uri="{FF2B5EF4-FFF2-40B4-BE49-F238E27FC236}">
                <a16:creationId xmlns:a16="http://schemas.microsoft.com/office/drawing/2014/main" id="{C77DA798-631A-4AAC-97AD-3F4AC838D54D}"/>
              </a:ext>
            </a:extLst>
          </p:cNvPr>
          <p:cNvSpPr>
            <a:spLocks noGrp="1"/>
          </p:cNvSpPr>
          <p:nvPr>
            <p:ph type="ftr" sz="quarter" idx="10"/>
          </p:nvPr>
        </p:nvSpPr>
        <p:spPr>
          <a:xfrm>
            <a:off x="623887" y="6305434"/>
            <a:ext cx="10944225" cy="222586"/>
          </a:xfrm>
        </p:spPr>
        <p:txBody>
          <a:bodyPr/>
          <a:lstStyle/>
          <a:p>
            <a:r>
              <a:rPr lang="de-DE" altLang="de-DE" dirty="0"/>
              <a:t>SI Global Garant </a:t>
            </a:r>
            <a:r>
              <a:rPr lang="de-DE" altLang="de-DE" dirty="0" err="1"/>
              <a:t>Invest</a:t>
            </a:r>
            <a:r>
              <a:rPr lang="de-DE" altLang="de-DE" dirty="0"/>
              <a:t> | Produktgeneration 2021</a:t>
            </a:r>
          </a:p>
        </p:txBody>
      </p:sp>
      <p:grpSp>
        <p:nvGrpSpPr>
          <p:cNvPr id="17" name="Gruppieren 16">
            <a:extLst>
              <a:ext uri="{FF2B5EF4-FFF2-40B4-BE49-F238E27FC236}">
                <a16:creationId xmlns:a16="http://schemas.microsoft.com/office/drawing/2014/main" id="{DD16F44C-73BB-45B6-AC92-D33999CFB621}"/>
              </a:ext>
            </a:extLst>
          </p:cNvPr>
          <p:cNvGrpSpPr/>
          <p:nvPr/>
        </p:nvGrpSpPr>
        <p:grpSpPr>
          <a:xfrm>
            <a:off x="9984432" y="1581126"/>
            <a:ext cx="1800363" cy="1110687"/>
            <a:chOff x="6669743" y="4610124"/>
            <a:chExt cx="1691448" cy="514993"/>
          </a:xfrm>
        </p:grpSpPr>
        <p:pic>
          <p:nvPicPr>
            <p:cNvPr id="19" name="Grafik 18">
              <a:extLst>
                <a:ext uri="{FF2B5EF4-FFF2-40B4-BE49-F238E27FC236}">
                  <a16:creationId xmlns:a16="http://schemas.microsoft.com/office/drawing/2014/main" id="{7A34DDB9-6F55-4008-8266-0CCD53B8F1D2}"/>
                </a:ext>
              </a:extLst>
            </p:cNvPr>
            <p:cNvPicPr>
              <a:picLocks noChangeAspect="1"/>
            </p:cNvPicPr>
            <p:nvPr/>
          </p:nvPicPr>
          <p:blipFill>
            <a:blip r:embed="rId4"/>
            <a:stretch>
              <a:fillRect/>
            </a:stretch>
          </p:blipFill>
          <p:spPr>
            <a:xfrm>
              <a:off x="6669743" y="4733401"/>
              <a:ext cx="1647231" cy="268438"/>
            </a:xfrm>
            <a:prstGeom prst="rect">
              <a:avLst/>
            </a:prstGeom>
          </p:spPr>
        </p:pic>
        <p:cxnSp>
          <p:nvCxnSpPr>
            <p:cNvPr id="20" name="Gerader Verbinder 19">
              <a:extLst>
                <a:ext uri="{FF2B5EF4-FFF2-40B4-BE49-F238E27FC236}">
                  <a16:creationId xmlns:a16="http://schemas.microsoft.com/office/drawing/2014/main" id="{AC900282-D3F5-455F-A1F9-C9DA2B80EE84}"/>
                </a:ext>
              </a:extLst>
            </p:cNvPr>
            <p:cNvCxnSpPr>
              <a:cxnSpLocks/>
            </p:cNvCxnSpPr>
            <p:nvPr/>
          </p:nvCxnSpPr>
          <p:spPr bwMode="auto">
            <a:xfrm>
              <a:off x="8361191" y="4610124"/>
              <a:ext cx="0" cy="514993"/>
            </a:xfrm>
            <a:prstGeom prst="line">
              <a:avLst/>
            </a:prstGeom>
            <a:solidFill>
              <a:schemeClr val="bg1"/>
            </a:solidFill>
            <a:ln w="9525" cap="flat" cmpd="sng" algn="ctr">
              <a:solidFill>
                <a:schemeClr val="tx2"/>
              </a:solid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16371060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ACE49FF-8111-4A71-AF64-A31535445A02}"/>
              </a:ext>
            </a:extLst>
          </p:cNvPr>
          <p:cNvSpPr>
            <a:spLocks noGrp="1"/>
          </p:cNvSpPr>
          <p:nvPr>
            <p:ph type="title"/>
          </p:nvPr>
        </p:nvSpPr>
        <p:spPr/>
        <p:txBody>
          <a:bodyPr/>
          <a:lstStyle/>
          <a:p>
            <a:r>
              <a:rPr lang="de-DE" sz="3200" dirty="0">
                <a:solidFill>
                  <a:srgbClr val="003399"/>
                </a:solidFill>
              </a:rPr>
              <a:t>Fondspalette</a:t>
            </a:r>
            <a:br>
              <a:rPr lang="de-DE" sz="3200" dirty="0">
                <a:solidFill>
                  <a:srgbClr val="003399"/>
                </a:solidFill>
              </a:rPr>
            </a:br>
            <a:endParaRPr lang="de-DE" dirty="0"/>
          </a:p>
        </p:txBody>
      </p:sp>
      <p:sp>
        <p:nvSpPr>
          <p:cNvPr id="7" name="Textplatzhalter 6">
            <a:extLst>
              <a:ext uri="{FF2B5EF4-FFF2-40B4-BE49-F238E27FC236}">
                <a16:creationId xmlns:a16="http://schemas.microsoft.com/office/drawing/2014/main" id="{081C856D-4FEB-4087-AC84-B413C8A25692}"/>
              </a:ext>
            </a:extLst>
          </p:cNvPr>
          <p:cNvSpPr>
            <a:spLocks noGrp="1"/>
          </p:cNvSpPr>
          <p:nvPr>
            <p:ph type="body" sz="quarter" idx="12"/>
          </p:nvPr>
        </p:nvSpPr>
        <p:spPr/>
        <p:txBody>
          <a:bodyPr/>
          <a:lstStyle/>
          <a:p>
            <a:r>
              <a:rPr lang="de-DE" kern="1200" dirty="0">
                <a:solidFill>
                  <a:srgbClr val="003399"/>
                </a:solidFill>
              </a:rPr>
              <a:t>Auswahlkriterien bei neuen Fonds</a:t>
            </a:r>
          </a:p>
          <a:p>
            <a:endParaRPr lang="de-DE" dirty="0"/>
          </a:p>
        </p:txBody>
      </p:sp>
      <p:sp>
        <p:nvSpPr>
          <p:cNvPr id="12" name="Rechteck 11">
            <a:extLst>
              <a:ext uri="{FF2B5EF4-FFF2-40B4-BE49-F238E27FC236}">
                <a16:creationId xmlns:a16="http://schemas.microsoft.com/office/drawing/2014/main" id="{530FFE67-85CF-47B9-AA3F-658DDDDBB30B}"/>
              </a:ext>
            </a:extLst>
          </p:cNvPr>
          <p:cNvSpPr/>
          <p:nvPr/>
        </p:nvSpPr>
        <p:spPr bwMode="auto">
          <a:xfrm>
            <a:off x="1" y="2812053"/>
            <a:ext cx="5389462" cy="892713"/>
          </a:xfrm>
          <a:prstGeom prst="rect">
            <a:avLst/>
          </a:prstGeom>
          <a:solidFill>
            <a:schemeClr val="tx2">
              <a:alpha val="82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10000"/>
              </a:lnSpc>
              <a:spcBef>
                <a:spcPct val="0"/>
              </a:spcBef>
              <a:spcAft>
                <a:spcPct val="0"/>
              </a:spcAft>
              <a:buClrTx/>
              <a:buSzTx/>
              <a:buFontTx/>
              <a:buNone/>
              <a:tabLst/>
              <a:defRPr/>
            </a:pPr>
            <a:endParaRPr kumimoji="0" lang="de-DE" sz="2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endParaRPr>
          </a:p>
        </p:txBody>
      </p:sp>
      <p:sp>
        <p:nvSpPr>
          <p:cNvPr id="13" name="Rechteck 12">
            <a:extLst>
              <a:ext uri="{FF2B5EF4-FFF2-40B4-BE49-F238E27FC236}">
                <a16:creationId xmlns:a16="http://schemas.microsoft.com/office/drawing/2014/main" id="{0D2250BE-B1AC-467C-AE33-07FF4855C936}"/>
              </a:ext>
            </a:extLst>
          </p:cNvPr>
          <p:cNvSpPr/>
          <p:nvPr/>
        </p:nvSpPr>
        <p:spPr bwMode="auto">
          <a:xfrm>
            <a:off x="0" y="3933056"/>
            <a:ext cx="5389461" cy="892713"/>
          </a:xfrm>
          <a:prstGeom prst="rect">
            <a:avLst/>
          </a:prstGeom>
          <a:solidFill>
            <a:schemeClr val="tx2">
              <a:alpha val="82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10000"/>
              </a:lnSpc>
              <a:spcBef>
                <a:spcPct val="0"/>
              </a:spcBef>
              <a:spcAft>
                <a:spcPct val="0"/>
              </a:spcAft>
              <a:buClrTx/>
              <a:buSzTx/>
              <a:buFontTx/>
              <a:buNone/>
              <a:tabLst/>
              <a:defRPr/>
            </a:pPr>
            <a:endParaRPr kumimoji="0" lang="de-DE" sz="2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endParaRPr>
          </a:p>
        </p:txBody>
      </p:sp>
      <p:sp>
        <p:nvSpPr>
          <p:cNvPr id="14" name="Textfeld 13">
            <a:extLst>
              <a:ext uri="{FF2B5EF4-FFF2-40B4-BE49-F238E27FC236}">
                <a16:creationId xmlns:a16="http://schemas.microsoft.com/office/drawing/2014/main" id="{3B40DCC0-8198-438C-B013-4AA9D7EDC81F}"/>
              </a:ext>
            </a:extLst>
          </p:cNvPr>
          <p:cNvSpPr txBox="1"/>
          <p:nvPr/>
        </p:nvSpPr>
        <p:spPr>
          <a:xfrm>
            <a:off x="-4458" y="3012275"/>
            <a:ext cx="4573132" cy="501280"/>
          </a:xfrm>
          <a:prstGeom prst="rect">
            <a:avLst/>
          </a:prstGeom>
          <a:noFill/>
        </p:spPr>
        <p:txBody>
          <a:bodyPr wrap="square" lIns="0" tIns="0" rIns="0" bIns="0" rtlCol="0">
            <a:noAutofit/>
          </a:bodyPr>
          <a:lstStyle/>
          <a:p>
            <a:pPr marL="0" marR="0" lvl="0" indent="0" algn="ctr" defTabSz="914400" rtl="0" eaLnBrk="1" fontAlgn="base" latinLnBrk="0" hangingPunct="1">
              <a:lnSpc>
                <a:spcPct val="110000"/>
              </a:lnSpc>
              <a:spcBef>
                <a:spcPct val="0"/>
              </a:spcBef>
              <a:spcAft>
                <a:spcPct val="0"/>
              </a:spcAft>
              <a:buClrTx/>
              <a:buSzTx/>
              <a:buFontTx/>
              <a:buNone/>
              <a:tabLst/>
              <a:defRPr/>
            </a:pPr>
            <a:r>
              <a:rPr kumimoji="0" lang="de-DE" sz="2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rPr>
              <a:t>Marktentwicklung</a:t>
            </a:r>
          </a:p>
        </p:txBody>
      </p:sp>
      <p:sp>
        <p:nvSpPr>
          <p:cNvPr id="15" name="Textfeld 14">
            <a:extLst>
              <a:ext uri="{FF2B5EF4-FFF2-40B4-BE49-F238E27FC236}">
                <a16:creationId xmlns:a16="http://schemas.microsoft.com/office/drawing/2014/main" id="{C8818674-EB65-49EF-B55A-E5B5EA1CC7B2}"/>
              </a:ext>
            </a:extLst>
          </p:cNvPr>
          <p:cNvSpPr txBox="1"/>
          <p:nvPr/>
        </p:nvSpPr>
        <p:spPr>
          <a:xfrm>
            <a:off x="-4458" y="4136361"/>
            <a:ext cx="4573131" cy="486101"/>
          </a:xfrm>
          <a:prstGeom prst="rect">
            <a:avLst/>
          </a:prstGeom>
          <a:noFill/>
        </p:spPr>
        <p:txBody>
          <a:bodyPr wrap="square" lIns="0" tIns="0" rIns="0" bIns="0" rtlCol="0">
            <a:noAutofit/>
          </a:bodyPr>
          <a:lstStyle>
            <a:defPPr>
              <a:defRPr lang="de-DE"/>
            </a:defPPr>
            <a:lvl1pPr>
              <a:defRPr sz="2800" b="1">
                <a:solidFill>
                  <a:schemeClr val="tx2"/>
                </a:solidFill>
                <a:effectLst>
                  <a:outerShdw blurRad="38100" dist="38100" dir="2700000" algn="tl">
                    <a:srgbClr val="000000">
                      <a:alpha val="43137"/>
                    </a:srgbClr>
                  </a:outerShdw>
                </a:effectLst>
              </a:defRPr>
            </a:lvl1pPr>
          </a:lstStyle>
          <a:p>
            <a:pPr marL="0" marR="0" lvl="0" indent="0" algn="ctr" defTabSz="914400" rtl="0" eaLnBrk="1" fontAlgn="base" latinLnBrk="0" hangingPunct="1">
              <a:lnSpc>
                <a:spcPct val="110000"/>
              </a:lnSpc>
              <a:spcBef>
                <a:spcPct val="0"/>
              </a:spcBef>
              <a:spcAft>
                <a:spcPct val="0"/>
              </a:spcAft>
              <a:buClrTx/>
              <a:buSzTx/>
              <a:buFontTx/>
              <a:buNone/>
              <a:tabLst/>
              <a:defRPr/>
            </a:pPr>
            <a:r>
              <a:rPr kumimoji="0" lang="de-DE" sz="2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rPr>
              <a:t>Produktverträglichkeit</a:t>
            </a:r>
          </a:p>
        </p:txBody>
      </p:sp>
      <p:sp>
        <p:nvSpPr>
          <p:cNvPr id="3" name="Titel 1">
            <a:extLst>
              <a:ext uri="{FF2B5EF4-FFF2-40B4-BE49-F238E27FC236}">
                <a16:creationId xmlns:a16="http://schemas.microsoft.com/office/drawing/2014/main" id="{A2F054D5-CD68-417C-8B00-D5B04293B15F}"/>
              </a:ext>
            </a:extLst>
          </p:cNvPr>
          <p:cNvSpPr txBox="1">
            <a:spLocks/>
          </p:cNvSpPr>
          <p:nvPr/>
        </p:nvSpPr>
        <p:spPr>
          <a:xfrm>
            <a:off x="-88596" y="1825987"/>
            <a:ext cx="10956113" cy="581281"/>
          </a:xfrm>
          <a:prstGeom prst="rect">
            <a:avLst/>
          </a:prstGeom>
        </p:spPr>
        <p:txBody>
          <a:bodyPr/>
          <a:lstStyle>
            <a:lvl1pPr algn="l" rtl="0" eaLnBrk="1" fontAlgn="base" hangingPunct="1">
              <a:lnSpc>
                <a:spcPct val="110000"/>
              </a:lnSpc>
              <a:spcBef>
                <a:spcPct val="0"/>
              </a:spcBef>
              <a:spcAft>
                <a:spcPct val="0"/>
              </a:spcAft>
              <a:defRPr sz="3600" b="1">
                <a:solidFill>
                  <a:schemeClr val="tx2"/>
                </a:solidFill>
                <a:latin typeface="+mj-lt"/>
                <a:ea typeface="+mj-ea"/>
                <a:cs typeface="+mj-cs"/>
              </a:defRPr>
            </a:lvl1pPr>
            <a:lvl2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2pPr>
            <a:lvl3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3pPr>
            <a:lvl4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4pPr>
            <a:lvl5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5pPr>
            <a:lvl6pPr marL="422041"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6pPr>
            <a:lvl7pPr marL="844083"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7pPr>
            <a:lvl8pPr marL="1266124"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8pPr>
            <a:lvl9pPr marL="1688165"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9pPr>
          </a:lstStyle>
          <a:p>
            <a:pPr marL="0" marR="0" lvl="0" indent="0" algn="l" defTabSz="914400" rtl="0" eaLnBrk="1" fontAlgn="base" latinLnBrk="0" hangingPunct="1">
              <a:lnSpc>
                <a:spcPct val="110000"/>
              </a:lnSpc>
              <a:spcBef>
                <a:spcPct val="0"/>
              </a:spcBef>
              <a:spcAft>
                <a:spcPct val="0"/>
              </a:spcAft>
              <a:buClrTx/>
              <a:buSzTx/>
              <a:buFontTx/>
              <a:buNone/>
              <a:tabLst>
                <a:tab pos="5110163" algn="l"/>
              </a:tabLst>
              <a:defRPr/>
            </a:pPr>
            <a:endParaRPr kumimoji="0" lang="de-DE" sz="3600" b="1" i="0" u="none" strike="noStrike" kern="0" cap="none" spc="0" normalizeH="0" baseline="0" noProof="0" dirty="0">
              <a:ln>
                <a:noFill/>
              </a:ln>
              <a:solidFill>
                <a:srgbClr val="003399"/>
              </a:solidFill>
              <a:effectLst/>
              <a:uLnTx/>
              <a:uFillTx/>
              <a:latin typeface="Arial"/>
              <a:ea typeface="+mj-ea"/>
              <a:cs typeface="+mj-cs"/>
            </a:endParaRPr>
          </a:p>
        </p:txBody>
      </p:sp>
      <p:sp>
        <p:nvSpPr>
          <p:cNvPr id="16" name="Rechteck 15">
            <a:extLst>
              <a:ext uri="{FF2B5EF4-FFF2-40B4-BE49-F238E27FC236}">
                <a16:creationId xmlns:a16="http://schemas.microsoft.com/office/drawing/2014/main" id="{C9CFFFE7-F6BC-41CD-AF5D-DB610F6D8EDA}"/>
              </a:ext>
            </a:extLst>
          </p:cNvPr>
          <p:cNvSpPr/>
          <p:nvPr/>
        </p:nvSpPr>
        <p:spPr bwMode="auto">
          <a:xfrm>
            <a:off x="6806996" y="2812053"/>
            <a:ext cx="5389462" cy="892713"/>
          </a:xfrm>
          <a:prstGeom prst="rect">
            <a:avLst/>
          </a:prstGeom>
          <a:solidFill>
            <a:schemeClr val="tx2">
              <a:alpha val="82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10000"/>
              </a:lnSpc>
              <a:spcBef>
                <a:spcPct val="0"/>
              </a:spcBef>
              <a:spcAft>
                <a:spcPct val="0"/>
              </a:spcAft>
              <a:buClrTx/>
              <a:buSzTx/>
              <a:buFontTx/>
              <a:buNone/>
              <a:tabLst/>
              <a:defRPr/>
            </a:pPr>
            <a:endParaRPr kumimoji="0" lang="de-DE" sz="2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endParaRPr>
          </a:p>
        </p:txBody>
      </p:sp>
      <p:sp>
        <p:nvSpPr>
          <p:cNvPr id="17" name="Rechteck 16">
            <a:extLst>
              <a:ext uri="{FF2B5EF4-FFF2-40B4-BE49-F238E27FC236}">
                <a16:creationId xmlns:a16="http://schemas.microsoft.com/office/drawing/2014/main" id="{C8094D03-C1EC-42CF-BE62-A9D9151242A7}"/>
              </a:ext>
            </a:extLst>
          </p:cNvPr>
          <p:cNvSpPr/>
          <p:nvPr/>
        </p:nvSpPr>
        <p:spPr bwMode="auto">
          <a:xfrm>
            <a:off x="6806995" y="3933056"/>
            <a:ext cx="5389461" cy="892713"/>
          </a:xfrm>
          <a:prstGeom prst="rect">
            <a:avLst/>
          </a:prstGeom>
          <a:solidFill>
            <a:schemeClr val="tx2">
              <a:alpha val="82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10000"/>
              </a:lnSpc>
              <a:spcBef>
                <a:spcPct val="0"/>
              </a:spcBef>
              <a:spcAft>
                <a:spcPct val="0"/>
              </a:spcAft>
              <a:buClrTx/>
              <a:buSzTx/>
              <a:buFontTx/>
              <a:buNone/>
              <a:tabLst/>
              <a:defRPr/>
            </a:pPr>
            <a:endParaRPr kumimoji="0" lang="de-DE" sz="2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endParaRPr>
          </a:p>
        </p:txBody>
      </p:sp>
      <p:sp>
        <p:nvSpPr>
          <p:cNvPr id="18" name="Textfeld 17">
            <a:extLst>
              <a:ext uri="{FF2B5EF4-FFF2-40B4-BE49-F238E27FC236}">
                <a16:creationId xmlns:a16="http://schemas.microsoft.com/office/drawing/2014/main" id="{050F705B-D1FD-4C15-B528-88C98D34EDF8}"/>
              </a:ext>
            </a:extLst>
          </p:cNvPr>
          <p:cNvSpPr txBox="1"/>
          <p:nvPr/>
        </p:nvSpPr>
        <p:spPr>
          <a:xfrm>
            <a:off x="7642978" y="3012275"/>
            <a:ext cx="4549021" cy="501280"/>
          </a:xfrm>
          <a:prstGeom prst="rect">
            <a:avLst/>
          </a:prstGeom>
          <a:noFill/>
        </p:spPr>
        <p:txBody>
          <a:bodyPr wrap="square" lIns="0" tIns="0" rIns="0" bIns="0" rtlCol="0">
            <a:noAutofit/>
          </a:bodyPr>
          <a:lstStyle/>
          <a:p>
            <a:pPr marL="0" marR="0" lvl="0" indent="0" algn="ctr" defTabSz="914400" rtl="0" eaLnBrk="1" fontAlgn="base" latinLnBrk="0" hangingPunct="1">
              <a:lnSpc>
                <a:spcPct val="110000"/>
              </a:lnSpc>
              <a:spcBef>
                <a:spcPct val="0"/>
              </a:spcBef>
              <a:spcAft>
                <a:spcPct val="0"/>
              </a:spcAft>
              <a:buClrTx/>
              <a:buSzTx/>
              <a:buFontTx/>
              <a:buNone/>
              <a:tabLst/>
              <a:defRPr/>
            </a:pPr>
            <a:r>
              <a:rPr kumimoji="0" lang="de-DE" sz="2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rPr>
              <a:t>Gesetzesvorgaben</a:t>
            </a:r>
          </a:p>
        </p:txBody>
      </p:sp>
      <p:sp>
        <p:nvSpPr>
          <p:cNvPr id="19" name="Textfeld 18">
            <a:extLst>
              <a:ext uri="{FF2B5EF4-FFF2-40B4-BE49-F238E27FC236}">
                <a16:creationId xmlns:a16="http://schemas.microsoft.com/office/drawing/2014/main" id="{C6DE5BB2-BDE8-49B5-B189-DACD3DD794EE}"/>
              </a:ext>
            </a:extLst>
          </p:cNvPr>
          <p:cNvSpPr txBox="1"/>
          <p:nvPr/>
        </p:nvSpPr>
        <p:spPr>
          <a:xfrm>
            <a:off x="7642978" y="4136361"/>
            <a:ext cx="4549022" cy="486101"/>
          </a:xfrm>
          <a:prstGeom prst="rect">
            <a:avLst/>
          </a:prstGeom>
          <a:noFill/>
        </p:spPr>
        <p:txBody>
          <a:bodyPr wrap="square" lIns="0" tIns="0" rIns="0" bIns="0" rtlCol="0">
            <a:noAutofit/>
          </a:bodyPr>
          <a:lstStyle>
            <a:defPPr>
              <a:defRPr lang="de-DE"/>
            </a:defPPr>
            <a:lvl1pPr>
              <a:defRPr sz="2800" b="1">
                <a:solidFill>
                  <a:schemeClr val="tx2"/>
                </a:solidFill>
                <a:effectLst>
                  <a:outerShdw blurRad="38100" dist="38100" dir="2700000" algn="tl">
                    <a:srgbClr val="000000">
                      <a:alpha val="43137"/>
                    </a:srgbClr>
                  </a:outerShdw>
                </a:effectLst>
              </a:defRPr>
            </a:lvl1pPr>
          </a:lstStyle>
          <a:p>
            <a:pPr marL="0" marR="0" lvl="0" indent="0" algn="ctr" defTabSz="914400" rtl="0" eaLnBrk="1" fontAlgn="base" latinLnBrk="0" hangingPunct="1">
              <a:lnSpc>
                <a:spcPct val="110000"/>
              </a:lnSpc>
              <a:spcBef>
                <a:spcPct val="0"/>
              </a:spcBef>
              <a:spcAft>
                <a:spcPct val="0"/>
              </a:spcAft>
              <a:buClrTx/>
              <a:buSzTx/>
              <a:buFontTx/>
              <a:buNone/>
              <a:tabLst/>
              <a:defRPr/>
            </a:pPr>
            <a:r>
              <a:rPr kumimoji="0" lang="de-DE" sz="2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rPr>
              <a:t>Fondskennzahlen</a:t>
            </a:r>
          </a:p>
          <a:p>
            <a:pPr marL="0" marR="0" lvl="0" indent="0" algn="ctr" defTabSz="914400" rtl="0" eaLnBrk="1" fontAlgn="base" latinLnBrk="0" hangingPunct="1">
              <a:lnSpc>
                <a:spcPct val="110000"/>
              </a:lnSpc>
              <a:spcBef>
                <a:spcPct val="0"/>
              </a:spcBef>
              <a:spcAft>
                <a:spcPct val="0"/>
              </a:spcAft>
              <a:buClrTx/>
              <a:buSzTx/>
              <a:buFontTx/>
              <a:buNone/>
              <a:tabLst/>
              <a:defRPr/>
            </a:pPr>
            <a:endParaRPr kumimoji="0" lang="de-DE" sz="2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pitchFamily="34" charset="0"/>
            </a:endParaRPr>
          </a:p>
        </p:txBody>
      </p:sp>
      <p:pic>
        <p:nvPicPr>
          <p:cNvPr id="2" name="Grafik 1">
            <a:extLst>
              <a:ext uri="{FF2B5EF4-FFF2-40B4-BE49-F238E27FC236}">
                <a16:creationId xmlns:a16="http://schemas.microsoft.com/office/drawing/2014/main" id="{AD511DC8-9B2A-4E8B-8693-6E705694BD38}"/>
              </a:ext>
            </a:extLst>
          </p:cNvPr>
          <p:cNvPicPr>
            <a:picLocks noChangeAspect="1"/>
          </p:cNvPicPr>
          <p:nvPr/>
        </p:nvPicPr>
        <p:blipFill>
          <a:blip r:embed="rId3"/>
          <a:stretch>
            <a:fillRect/>
          </a:stretch>
        </p:blipFill>
        <p:spPr>
          <a:xfrm>
            <a:off x="4573133" y="1654237"/>
            <a:ext cx="3069845" cy="4340833"/>
          </a:xfrm>
          <a:prstGeom prst="rect">
            <a:avLst/>
          </a:prstGeom>
          <a:effectLst>
            <a:outerShdw blurRad="63500" sx="102000" sy="102000" algn="ctr" rotWithShape="0">
              <a:prstClr val="black">
                <a:alpha val="40000"/>
              </a:prstClr>
            </a:outerShdw>
          </a:effectLst>
        </p:spPr>
      </p:pic>
      <p:sp>
        <p:nvSpPr>
          <p:cNvPr id="6" name="Fußzeilenplatzhalter 5">
            <a:extLst>
              <a:ext uri="{FF2B5EF4-FFF2-40B4-BE49-F238E27FC236}">
                <a16:creationId xmlns:a16="http://schemas.microsoft.com/office/drawing/2014/main" id="{8B242E45-DC40-4F84-8A3E-32EA14C2E9FE}"/>
              </a:ext>
            </a:extLst>
          </p:cNvPr>
          <p:cNvSpPr>
            <a:spLocks noGrp="1"/>
          </p:cNvSpPr>
          <p:nvPr>
            <p:ph type="ftr" sz="quarter" idx="10"/>
          </p:nvPr>
        </p:nvSpPr>
        <p:spPr/>
        <p:txBody>
          <a:bodyPr/>
          <a:lstStyle/>
          <a:p>
            <a:r>
              <a:rPr lang="de-DE" altLang="de-DE"/>
              <a:t>SI Global Garant Invest | Produktgeneration 2021</a:t>
            </a:r>
            <a:endParaRPr lang="de-DE" altLang="de-DE" dirty="0"/>
          </a:p>
        </p:txBody>
      </p:sp>
    </p:spTree>
    <p:extLst>
      <p:ext uri="{BB962C8B-B14F-4D97-AF65-F5344CB8AC3E}">
        <p14:creationId xmlns:p14="http://schemas.microsoft.com/office/powerpoint/2010/main" val="48248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ACE49FF-8111-4A71-AF64-A31535445A02}"/>
              </a:ext>
            </a:extLst>
          </p:cNvPr>
          <p:cNvSpPr>
            <a:spLocks noGrp="1"/>
          </p:cNvSpPr>
          <p:nvPr>
            <p:ph type="title"/>
          </p:nvPr>
        </p:nvSpPr>
        <p:spPr/>
        <p:txBody>
          <a:bodyPr/>
          <a:lstStyle/>
          <a:p>
            <a:r>
              <a:rPr lang="de-DE" sz="3200" dirty="0">
                <a:solidFill>
                  <a:srgbClr val="003399"/>
                </a:solidFill>
              </a:rPr>
              <a:t>Fondspalette</a:t>
            </a:r>
            <a:br>
              <a:rPr lang="de-DE" sz="3200" dirty="0">
                <a:solidFill>
                  <a:srgbClr val="003399"/>
                </a:solidFill>
              </a:rPr>
            </a:br>
            <a:endParaRPr lang="de-DE" dirty="0"/>
          </a:p>
        </p:txBody>
      </p:sp>
      <p:sp>
        <p:nvSpPr>
          <p:cNvPr id="7" name="Textplatzhalter 6">
            <a:extLst>
              <a:ext uri="{FF2B5EF4-FFF2-40B4-BE49-F238E27FC236}">
                <a16:creationId xmlns:a16="http://schemas.microsoft.com/office/drawing/2014/main" id="{081C856D-4FEB-4087-AC84-B413C8A25692}"/>
              </a:ext>
            </a:extLst>
          </p:cNvPr>
          <p:cNvSpPr>
            <a:spLocks noGrp="1"/>
          </p:cNvSpPr>
          <p:nvPr>
            <p:ph type="body" sz="quarter" idx="12"/>
          </p:nvPr>
        </p:nvSpPr>
        <p:spPr/>
        <p:txBody>
          <a:bodyPr/>
          <a:lstStyle/>
          <a:p>
            <a:r>
              <a:rPr lang="de-DE" kern="1200" dirty="0">
                <a:solidFill>
                  <a:srgbClr val="003399"/>
                </a:solidFill>
              </a:rPr>
              <a:t>Einführung Fondskategorien</a:t>
            </a:r>
          </a:p>
          <a:p>
            <a:endParaRPr lang="de-DE" dirty="0"/>
          </a:p>
        </p:txBody>
      </p:sp>
      <p:sp>
        <p:nvSpPr>
          <p:cNvPr id="46" name="Rechteck 45">
            <a:extLst>
              <a:ext uri="{FF2B5EF4-FFF2-40B4-BE49-F238E27FC236}">
                <a16:creationId xmlns:a16="http://schemas.microsoft.com/office/drawing/2014/main" id="{413FEA68-0F55-4B40-923A-A3E4D1E5FC72}"/>
              </a:ext>
            </a:extLst>
          </p:cNvPr>
          <p:cNvSpPr/>
          <p:nvPr/>
        </p:nvSpPr>
        <p:spPr bwMode="auto">
          <a:xfrm>
            <a:off x="630000" y="2256692"/>
            <a:ext cx="10956113" cy="2537130"/>
          </a:xfrm>
          <a:prstGeom prst="rect">
            <a:avLst/>
          </a:prstGeom>
          <a:gradFill flip="none" rotWithShape="1">
            <a:gsLst>
              <a:gs pos="0">
                <a:schemeClr val="accent2">
                  <a:lumMod val="60000"/>
                  <a:lumOff val="40000"/>
                </a:schemeClr>
              </a:gs>
              <a:gs pos="100000">
                <a:schemeClr val="accent3">
                  <a:lumMod val="20000"/>
                  <a:lumOff val="80000"/>
                </a:schemeClr>
              </a:gs>
            </a:gsLst>
            <a:lin ang="10800000" scaled="1"/>
            <a:tileRect/>
          </a:gra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47" name="Textfeld 46">
            <a:extLst>
              <a:ext uri="{FF2B5EF4-FFF2-40B4-BE49-F238E27FC236}">
                <a16:creationId xmlns:a16="http://schemas.microsoft.com/office/drawing/2014/main" id="{30640985-FDD2-40E4-BC65-0C0465F34AA4}"/>
              </a:ext>
            </a:extLst>
          </p:cNvPr>
          <p:cNvSpPr txBox="1"/>
          <p:nvPr/>
        </p:nvSpPr>
        <p:spPr>
          <a:xfrm>
            <a:off x="1559496" y="2328898"/>
            <a:ext cx="914400" cy="275314"/>
          </a:xfrm>
          <a:prstGeom prst="rect">
            <a:avLst/>
          </a:prstGeom>
          <a:noFill/>
        </p:spPr>
        <p:txBody>
          <a:bodyPr wrap="none" lIns="0" tIns="0" rIns="0" bIns="0" rtlCol="0">
            <a:noAutofit/>
          </a:bodyPr>
          <a:lstStyle/>
          <a:p>
            <a:pPr algn="l">
              <a:buClr>
                <a:schemeClr val="tx1"/>
              </a:buClr>
              <a:buSzPct val="101000"/>
            </a:pPr>
            <a:r>
              <a:rPr lang="de-DE" sz="2000" b="1" kern="0" dirty="0">
                <a:solidFill>
                  <a:schemeClr val="tx2"/>
                </a:solidFill>
                <a:effectLst>
                  <a:outerShdw blurRad="38100" dist="38100" dir="2700000" algn="tl">
                    <a:srgbClr val="000000">
                      <a:alpha val="43137"/>
                    </a:srgbClr>
                  </a:outerShdw>
                </a:effectLst>
                <a:latin typeface="+mj-lt"/>
                <a:ea typeface="+mj-ea"/>
                <a:cs typeface="+mj-cs"/>
              </a:rPr>
              <a:t>Stabilität</a:t>
            </a:r>
          </a:p>
        </p:txBody>
      </p:sp>
      <p:sp>
        <p:nvSpPr>
          <p:cNvPr id="48" name="Textfeld 47">
            <a:extLst>
              <a:ext uri="{FF2B5EF4-FFF2-40B4-BE49-F238E27FC236}">
                <a16:creationId xmlns:a16="http://schemas.microsoft.com/office/drawing/2014/main" id="{128058A6-A7BE-4759-A894-86D47E049CE1}"/>
              </a:ext>
            </a:extLst>
          </p:cNvPr>
          <p:cNvSpPr txBox="1"/>
          <p:nvPr/>
        </p:nvSpPr>
        <p:spPr>
          <a:xfrm>
            <a:off x="5311416" y="2328898"/>
            <a:ext cx="1636996" cy="275314"/>
          </a:xfrm>
          <a:prstGeom prst="rect">
            <a:avLst/>
          </a:prstGeom>
          <a:noFill/>
        </p:spPr>
        <p:txBody>
          <a:bodyPr wrap="none" lIns="0" tIns="0" rIns="0" bIns="0" rtlCol="0">
            <a:noAutofit/>
          </a:bodyPr>
          <a:lstStyle/>
          <a:p>
            <a:pPr algn="l">
              <a:buClr>
                <a:schemeClr val="tx1"/>
              </a:buClr>
              <a:buSzPct val="101000"/>
            </a:pPr>
            <a:r>
              <a:rPr lang="de-DE" sz="2000" b="1" kern="0" dirty="0">
                <a:solidFill>
                  <a:schemeClr val="tx2"/>
                </a:solidFill>
                <a:effectLst>
                  <a:outerShdw blurRad="38100" dist="38100" dir="2700000" algn="tl">
                    <a:srgbClr val="000000">
                      <a:alpha val="43137"/>
                    </a:srgbClr>
                  </a:outerShdw>
                </a:effectLst>
                <a:latin typeface="+mj-lt"/>
                <a:ea typeface="+mj-ea"/>
                <a:cs typeface="+mj-cs"/>
              </a:rPr>
              <a:t>Ausgewogen</a:t>
            </a:r>
          </a:p>
        </p:txBody>
      </p:sp>
      <p:sp>
        <p:nvSpPr>
          <p:cNvPr id="49" name="Textfeld 48">
            <a:extLst>
              <a:ext uri="{FF2B5EF4-FFF2-40B4-BE49-F238E27FC236}">
                <a16:creationId xmlns:a16="http://schemas.microsoft.com/office/drawing/2014/main" id="{7955AB46-C378-41E7-B522-7E6A780CD46E}"/>
              </a:ext>
            </a:extLst>
          </p:cNvPr>
          <p:cNvSpPr txBox="1"/>
          <p:nvPr/>
        </p:nvSpPr>
        <p:spPr>
          <a:xfrm>
            <a:off x="9358064" y="2328898"/>
            <a:ext cx="914400" cy="275314"/>
          </a:xfrm>
          <a:prstGeom prst="rect">
            <a:avLst/>
          </a:prstGeom>
          <a:noFill/>
        </p:spPr>
        <p:txBody>
          <a:bodyPr wrap="none" lIns="0" tIns="0" rIns="0" bIns="0" rtlCol="0">
            <a:noAutofit/>
          </a:bodyPr>
          <a:lstStyle/>
          <a:p>
            <a:pPr algn="l">
              <a:buClr>
                <a:schemeClr val="tx1"/>
              </a:buClr>
              <a:buSzPct val="101000"/>
            </a:pPr>
            <a:r>
              <a:rPr lang="de-DE" sz="2000" b="1" kern="0" dirty="0">
                <a:solidFill>
                  <a:schemeClr val="tx2"/>
                </a:solidFill>
                <a:effectLst>
                  <a:outerShdw blurRad="38100" dist="38100" dir="2700000" algn="tl">
                    <a:srgbClr val="000000">
                      <a:alpha val="43137"/>
                    </a:srgbClr>
                  </a:outerShdw>
                </a:effectLst>
                <a:latin typeface="+mj-lt"/>
                <a:ea typeface="+mj-ea"/>
                <a:cs typeface="+mj-cs"/>
              </a:rPr>
              <a:t>Chance</a:t>
            </a:r>
          </a:p>
        </p:txBody>
      </p:sp>
      <p:grpSp>
        <p:nvGrpSpPr>
          <p:cNvPr id="50" name="Group 105">
            <a:extLst>
              <a:ext uri="{FF2B5EF4-FFF2-40B4-BE49-F238E27FC236}">
                <a16:creationId xmlns:a16="http://schemas.microsoft.com/office/drawing/2014/main" id="{51D8DCBF-32F0-4BA9-831F-C029300A7E05}"/>
              </a:ext>
            </a:extLst>
          </p:cNvPr>
          <p:cNvGrpSpPr>
            <a:grpSpLocks noChangeAspect="1"/>
          </p:cNvGrpSpPr>
          <p:nvPr/>
        </p:nvGrpSpPr>
        <p:grpSpPr>
          <a:xfrm>
            <a:off x="9365932" y="1484784"/>
            <a:ext cx="905340" cy="905340"/>
            <a:chOff x="5267325" y="2609850"/>
            <a:chExt cx="1657350" cy="1657350"/>
          </a:xfrm>
        </p:grpSpPr>
        <p:sp>
          <p:nvSpPr>
            <p:cNvPr id="51" name="AutoShape 53">
              <a:extLst>
                <a:ext uri="{FF2B5EF4-FFF2-40B4-BE49-F238E27FC236}">
                  <a16:creationId xmlns:a16="http://schemas.microsoft.com/office/drawing/2014/main" id="{B6BBA23A-036A-4706-8663-46F5EC10F2C1}"/>
                </a:ext>
              </a:extLst>
            </p:cNvPr>
            <p:cNvSpPr>
              <a:spLocks noChangeAspect="1" noChangeArrowheads="1" noTextEdit="1"/>
            </p:cNvSpPr>
            <p:nvPr/>
          </p:nvSpPr>
          <p:spPr bwMode="auto">
            <a:xfrm>
              <a:off x="5267325" y="2609850"/>
              <a:ext cx="165735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dirty="0"/>
            </a:p>
          </p:txBody>
        </p:sp>
        <p:grpSp>
          <p:nvGrpSpPr>
            <p:cNvPr id="52" name="Group 107">
              <a:extLst>
                <a:ext uri="{FF2B5EF4-FFF2-40B4-BE49-F238E27FC236}">
                  <a16:creationId xmlns:a16="http://schemas.microsoft.com/office/drawing/2014/main" id="{AEB9E8B1-667D-453C-BFA1-F54675F34D02}"/>
                </a:ext>
              </a:extLst>
            </p:cNvPr>
            <p:cNvGrpSpPr/>
            <p:nvPr/>
          </p:nvGrpSpPr>
          <p:grpSpPr>
            <a:xfrm>
              <a:off x="5432425" y="2965450"/>
              <a:ext cx="1323975" cy="944563"/>
              <a:chOff x="5432425" y="2965450"/>
              <a:chExt cx="1323975" cy="944563"/>
            </a:xfrm>
          </p:grpSpPr>
          <p:sp>
            <p:nvSpPr>
              <p:cNvPr id="53" name="Freeform 108">
                <a:extLst>
                  <a:ext uri="{FF2B5EF4-FFF2-40B4-BE49-F238E27FC236}">
                    <a16:creationId xmlns:a16="http://schemas.microsoft.com/office/drawing/2014/main" id="{F1B2D25F-C5EC-411A-AC5E-C370A4FD677C}"/>
                  </a:ext>
                </a:extLst>
              </p:cNvPr>
              <p:cNvSpPr>
                <a:spLocks/>
              </p:cNvSpPr>
              <p:nvPr/>
            </p:nvSpPr>
            <p:spPr bwMode="auto">
              <a:xfrm>
                <a:off x="5432425" y="2965450"/>
                <a:ext cx="1323975" cy="944563"/>
              </a:xfrm>
              <a:custGeom>
                <a:avLst/>
                <a:gdLst>
                  <a:gd name="connsiteX0" fmla="*/ 1187662 w 1323975"/>
                  <a:gd name="connsiteY0" fmla="*/ 113712 h 944563"/>
                  <a:gd name="connsiteX1" fmla="*/ 1209253 w 1323975"/>
                  <a:gd name="connsiteY1" fmla="*/ 132438 h 944563"/>
                  <a:gd name="connsiteX2" fmla="*/ 1145921 w 1323975"/>
                  <a:gd name="connsiteY2" fmla="*/ 362190 h 944563"/>
                  <a:gd name="connsiteX3" fmla="*/ 1129368 w 1323975"/>
                  <a:gd name="connsiteY3" fmla="*/ 367232 h 944563"/>
                  <a:gd name="connsiteX4" fmla="*/ 1081150 w 1323975"/>
                  <a:gd name="connsiteY4" fmla="*/ 326179 h 944563"/>
                  <a:gd name="connsiteX5" fmla="*/ 1066756 w 1323975"/>
                  <a:gd name="connsiteY5" fmla="*/ 327619 h 944563"/>
                  <a:gd name="connsiteX6" fmla="*/ 1038689 w 1323975"/>
                  <a:gd name="connsiteY6" fmla="*/ 359309 h 944563"/>
                  <a:gd name="connsiteX7" fmla="*/ 898351 w 1323975"/>
                  <a:gd name="connsiteY7" fmla="*/ 528563 h 944563"/>
                  <a:gd name="connsiteX8" fmla="*/ 884677 w 1323975"/>
                  <a:gd name="connsiteY8" fmla="*/ 530723 h 944563"/>
                  <a:gd name="connsiteX9" fmla="*/ 871723 w 1323975"/>
                  <a:gd name="connsiteY9" fmla="*/ 521360 h 944563"/>
                  <a:gd name="connsiteX10" fmla="*/ 846534 w 1323975"/>
                  <a:gd name="connsiteY10" fmla="*/ 505515 h 944563"/>
                  <a:gd name="connsiteX11" fmla="*/ 845814 w 1323975"/>
                  <a:gd name="connsiteY11" fmla="*/ 505515 h 944563"/>
                  <a:gd name="connsiteX12" fmla="*/ 712673 w 1323975"/>
                  <a:gd name="connsiteY12" fmla="*/ 411166 h 944563"/>
                  <a:gd name="connsiteX13" fmla="*/ 698999 w 1323975"/>
                  <a:gd name="connsiteY13" fmla="*/ 412606 h 944563"/>
                  <a:gd name="connsiteX14" fmla="*/ 678129 w 1323975"/>
                  <a:gd name="connsiteY14" fmla="*/ 435653 h 944563"/>
                  <a:gd name="connsiteX15" fmla="*/ 652940 w 1323975"/>
                  <a:gd name="connsiteY15" fmla="*/ 464462 h 944563"/>
                  <a:gd name="connsiteX16" fmla="*/ 483095 w 1323975"/>
                  <a:gd name="connsiteY16" fmla="*/ 650281 h 944563"/>
                  <a:gd name="connsiteX17" fmla="*/ 463664 w 1323975"/>
                  <a:gd name="connsiteY17" fmla="*/ 671888 h 944563"/>
                  <a:gd name="connsiteX18" fmla="*/ 444952 w 1323975"/>
                  <a:gd name="connsiteY18" fmla="*/ 675489 h 944563"/>
                  <a:gd name="connsiteX19" fmla="*/ 304615 w 1323975"/>
                  <a:gd name="connsiteY19" fmla="*/ 606347 h 944563"/>
                  <a:gd name="connsiteX20" fmla="*/ 291660 w 1323975"/>
                  <a:gd name="connsiteY20" fmla="*/ 609228 h 944563"/>
                  <a:gd name="connsiteX21" fmla="*/ 285903 w 1323975"/>
                  <a:gd name="connsiteY21" fmla="*/ 617151 h 944563"/>
                  <a:gd name="connsiteX22" fmla="*/ 259275 w 1323975"/>
                  <a:gd name="connsiteY22" fmla="*/ 648841 h 944563"/>
                  <a:gd name="connsiteX23" fmla="*/ 90870 w 1323975"/>
                  <a:gd name="connsiteY23" fmla="*/ 846183 h 944563"/>
                  <a:gd name="connsiteX24" fmla="*/ 71438 w 1323975"/>
                  <a:gd name="connsiteY24" fmla="*/ 869950 h 944563"/>
                  <a:gd name="connsiteX25" fmla="*/ 90870 w 1323975"/>
                  <a:gd name="connsiteY25" fmla="*/ 843302 h 944563"/>
                  <a:gd name="connsiteX26" fmla="*/ 259275 w 1323975"/>
                  <a:gd name="connsiteY26" fmla="*/ 609228 h 944563"/>
                  <a:gd name="connsiteX27" fmla="*/ 280865 w 1323975"/>
                  <a:gd name="connsiteY27" fmla="*/ 578978 h 944563"/>
                  <a:gd name="connsiteX28" fmla="*/ 293100 w 1323975"/>
                  <a:gd name="connsiteY28" fmla="*/ 575377 h 944563"/>
                  <a:gd name="connsiteX29" fmla="*/ 440634 w 1323975"/>
                  <a:gd name="connsiteY29" fmla="*/ 631555 h 944563"/>
                  <a:gd name="connsiteX30" fmla="*/ 452869 w 1323975"/>
                  <a:gd name="connsiteY30" fmla="*/ 627954 h 944563"/>
                  <a:gd name="connsiteX31" fmla="*/ 483095 w 1323975"/>
                  <a:gd name="connsiteY31" fmla="*/ 589782 h 944563"/>
                  <a:gd name="connsiteX32" fmla="*/ 652940 w 1323975"/>
                  <a:gd name="connsiteY32" fmla="*/ 380196 h 944563"/>
                  <a:gd name="connsiteX33" fmla="*/ 678129 w 1323975"/>
                  <a:gd name="connsiteY33" fmla="*/ 348506 h 944563"/>
                  <a:gd name="connsiteX34" fmla="*/ 688204 w 1323975"/>
                  <a:gd name="connsiteY34" fmla="*/ 334822 h 944563"/>
                  <a:gd name="connsiteX35" fmla="*/ 701878 w 1323975"/>
                  <a:gd name="connsiteY35" fmla="*/ 332661 h 944563"/>
                  <a:gd name="connsiteX36" fmla="*/ 846534 w 1323975"/>
                  <a:gd name="connsiteY36" fmla="*/ 422689 h 944563"/>
                  <a:gd name="connsiteX37" fmla="*/ 871723 w 1323975"/>
                  <a:gd name="connsiteY37" fmla="*/ 438534 h 944563"/>
                  <a:gd name="connsiteX38" fmla="*/ 871723 w 1323975"/>
                  <a:gd name="connsiteY38" fmla="*/ 439254 h 944563"/>
                  <a:gd name="connsiteX39" fmla="*/ 885397 w 1323975"/>
                  <a:gd name="connsiteY39" fmla="*/ 436374 h 944563"/>
                  <a:gd name="connsiteX40" fmla="*/ 1011341 w 1323975"/>
                  <a:gd name="connsiteY40" fmla="*/ 281525 h 944563"/>
                  <a:gd name="connsiteX41" fmla="*/ 1009182 w 1323975"/>
                  <a:gd name="connsiteY41" fmla="*/ 267120 h 944563"/>
                  <a:gd name="connsiteX42" fmla="*/ 962402 w 1323975"/>
                  <a:gd name="connsiteY42" fmla="*/ 230389 h 944563"/>
                  <a:gd name="connsiteX43" fmla="*/ 964562 w 1323975"/>
                  <a:gd name="connsiteY43" fmla="*/ 212383 h 944563"/>
                  <a:gd name="connsiteX44" fmla="*/ 974637 w 1323975"/>
                  <a:gd name="connsiteY44" fmla="*/ 208062 h 944563"/>
                  <a:gd name="connsiteX45" fmla="*/ 1187662 w 1323975"/>
                  <a:gd name="connsiteY45" fmla="*/ 113712 h 944563"/>
                  <a:gd name="connsiteX46" fmla="*/ 31750 w 1323975"/>
                  <a:gd name="connsiteY46" fmla="*/ 31750 h 944563"/>
                  <a:gd name="connsiteX47" fmla="*/ 31750 w 1323975"/>
                  <a:gd name="connsiteY47" fmla="*/ 912813 h 944563"/>
                  <a:gd name="connsiteX48" fmla="*/ 1292225 w 1323975"/>
                  <a:gd name="connsiteY48" fmla="*/ 912813 h 944563"/>
                  <a:gd name="connsiteX49" fmla="*/ 1292225 w 1323975"/>
                  <a:gd name="connsiteY49" fmla="*/ 31750 h 944563"/>
                  <a:gd name="connsiteX50" fmla="*/ 31750 w 1323975"/>
                  <a:gd name="connsiteY50" fmla="*/ 31750 h 944563"/>
                  <a:gd name="connsiteX51" fmla="*/ 31661 w 1323975"/>
                  <a:gd name="connsiteY51" fmla="*/ 0 h 944563"/>
                  <a:gd name="connsiteX52" fmla="*/ 1292315 w 1323975"/>
                  <a:gd name="connsiteY52" fmla="*/ 0 h 944563"/>
                  <a:gd name="connsiteX53" fmla="*/ 1323975 w 1323975"/>
                  <a:gd name="connsiteY53" fmla="*/ 31678 h 944563"/>
                  <a:gd name="connsiteX54" fmla="*/ 1323975 w 1323975"/>
                  <a:gd name="connsiteY54" fmla="*/ 913606 h 944563"/>
                  <a:gd name="connsiteX55" fmla="*/ 1292315 w 1323975"/>
                  <a:gd name="connsiteY55" fmla="*/ 944563 h 944563"/>
                  <a:gd name="connsiteX56" fmla="*/ 31661 w 1323975"/>
                  <a:gd name="connsiteY56" fmla="*/ 944563 h 944563"/>
                  <a:gd name="connsiteX57" fmla="*/ 0 w 1323975"/>
                  <a:gd name="connsiteY57" fmla="*/ 913606 h 944563"/>
                  <a:gd name="connsiteX58" fmla="*/ 0 w 1323975"/>
                  <a:gd name="connsiteY58" fmla="*/ 31678 h 944563"/>
                  <a:gd name="connsiteX59" fmla="*/ 31661 w 1323975"/>
                  <a:gd name="connsiteY59" fmla="*/ 0 h 944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23975" h="944563">
                    <a:moveTo>
                      <a:pt x="1187662" y="113712"/>
                    </a:moveTo>
                    <a:cubicBezTo>
                      <a:pt x="1199897" y="107950"/>
                      <a:pt x="1212851" y="119474"/>
                      <a:pt x="1209253" y="132438"/>
                    </a:cubicBezTo>
                    <a:cubicBezTo>
                      <a:pt x="1209253" y="132438"/>
                      <a:pt x="1209253" y="132438"/>
                      <a:pt x="1145921" y="362190"/>
                    </a:cubicBezTo>
                    <a:cubicBezTo>
                      <a:pt x="1143762" y="370113"/>
                      <a:pt x="1135126" y="372273"/>
                      <a:pt x="1129368" y="367232"/>
                    </a:cubicBezTo>
                    <a:cubicBezTo>
                      <a:pt x="1129368" y="367232"/>
                      <a:pt x="1129368" y="367232"/>
                      <a:pt x="1081150" y="326179"/>
                    </a:cubicBezTo>
                    <a:cubicBezTo>
                      <a:pt x="1076832" y="322578"/>
                      <a:pt x="1070355" y="323298"/>
                      <a:pt x="1066756" y="327619"/>
                    </a:cubicBezTo>
                    <a:cubicBezTo>
                      <a:pt x="1066756" y="327619"/>
                      <a:pt x="1066756" y="327619"/>
                      <a:pt x="1038689" y="359309"/>
                    </a:cubicBezTo>
                    <a:cubicBezTo>
                      <a:pt x="1038689" y="359309"/>
                      <a:pt x="1038689" y="359309"/>
                      <a:pt x="898351" y="528563"/>
                    </a:cubicBezTo>
                    <a:cubicBezTo>
                      <a:pt x="894753" y="532884"/>
                      <a:pt x="888995" y="533604"/>
                      <a:pt x="884677" y="530723"/>
                    </a:cubicBezTo>
                    <a:cubicBezTo>
                      <a:pt x="884677" y="530723"/>
                      <a:pt x="884677" y="530723"/>
                      <a:pt x="871723" y="521360"/>
                    </a:cubicBezTo>
                    <a:cubicBezTo>
                      <a:pt x="871723" y="521360"/>
                      <a:pt x="871723" y="521360"/>
                      <a:pt x="846534" y="505515"/>
                    </a:cubicBezTo>
                    <a:cubicBezTo>
                      <a:pt x="846534" y="505515"/>
                      <a:pt x="846534" y="505515"/>
                      <a:pt x="845814" y="505515"/>
                    </a:cubicBezTo>
                    <a:cubicBezTo>
                      <a:pt x="845814" y="505515"/>
                      <a:pt x="845814" y="505515"/>
                      <a:pt x="712673" y="411166"/>
                    </a:cubicBezTo>
                    <a:cubicBezTo>
                      <a:pt x="708355" y="407565"/>
                      <a:pt x="702598" y="408285"/>
                      <a:pt x="698999" y="412606"/>
                    </a:cubicBezTo>
                    <a:cubicBezTo>
                      <a:pt x="698999" y="412606"/>
                      <a:pt x="698999" y="412606"/>
                      <a:pt x="678129" y="435653"/>
                    </a:cubicBezTo>
                    <a:cubicBezTo>
                      <a:pt x="678129" y="435653"/>
                      <a:pt x="678129" y="435653"/>
                      <a:pt x="652940" y="464462"/>
                    </a:cubicBezTo>
                    <a:cubicBezTo>
                      <a:pt x="652940" y="464462"/>
                      <a:pt x="652940" y="464462"/>
                      <a:pt x="483095" y="650281"/>
                    </a:cubicBezTo>
                    <a:cubicBezTo>
                      <a:pt x="483095" y="650281"/>
                      <a:pt x="483095" y="650281"/>
                      <a:pt x="463664" y="671888"/>
                    </a:cubicBezTo>
                    <a:cubicBezTo>
                      <a:pt x="459346" y="676929"/>
                      <a:pt x="451429" y="678370"/>
                      <a:pt x="444952" y="675489"/>
                    </a:cubicBezTo>
                    <a:cubicBezTo>
                      <a:pt x="444952" y="675489"/>
                      <a:pt x="444952" y="675489"/>
                      <a:pt x="304615" y="606347"/>
                    </a:cubicBezTo>
                    <a:cubicBezTo>
                      <a:pt x="300297" y="604186"/>
                      <a:pt x="294539" y="605627"/>
                      <a:pt x="291660" y="609228"/>
                    </a:cubicBezTo>
                    <a:cubicBezTo>
                      <a:pt x="291660" y="609228"/>
                      <a:pt x="291660" y="609228"/>
                      <a:pt x="285903" y="617151"/>
                    </a:cubicBezTo>
                    <a:cubicBezTo>
                      <a:pt x="285903" y="617151"/>
                      <a:pt x="285903" y="617151"/>
                      <a:pt x="259275" y="648841"/>
                    </a:cubicBezTo>
                    <a:cubicBezTo>
                      <a:pt x="259275" y="648841"/>
                      <a:pt x="259275" y="648841"/>
                      <a:pt x="90870" y="846183"/>
                    </a:cubicBezTo>
                    <a:lnTo>
                      <a:pt x="71438" y="869950"/>
                    </a:lnTo>
                    <a:cubicBezTo>
                      <a:pt x="71438" y="869950"/>
                      <a:pt x="71438" y="869950"/>
                      <a:pt x="90870" y="843302"/>
                    </a:cubicBezTo>
                    <a:cubicBezTo>
                      <a:pt x="90870" y="843302"/>
                      <a:pt x="90870" y="843302"/>
                      <a:pt x="259275" y="609228"/>
                    </a:cubicBezTo>
                    <a:cubicBezTo>
                      <a:pt x="259275" y="609228"/>
                      <a:pt x="259275" y="609228"/>
                      <a:pt x="280865" y="578978"/>
                    </a:cubicBezTo>
                    <a:cubicBezTo>
                      <a:pt x="283744" y="575377"/>
                      <a:pt x="288782" y="573937"/>
                      <a:pt x="293100" y="575377"/>
                    </a:cubicBezTo>
                    <a:cubicBezTo>
                      <a:pt x="293100" y="575377"/>
                      <a:pt x="293100" y="575377"/>
                      <a:pt x="440634" y="631555"/>
                    </a:cubicBezTo>
                    <a:cubicBezTo>
                      <a:pt x="444952" y="633716"/>
                      <a:pt x="449990" y="632275"/>
                      <a:pt x="452869" y="627954"/>
                    </a:cubicBezTo>
                    <a:cubicBezTo>
                      <a:pt x="452869" y="627954"/>
                      <a:pt x="452869" y="627954"/>
                      <a:pt x="483095" y="589782"/>
                    </a:cubicBezTo>
                    <a:cubicBezTo>
                      <a:pt x="483095" y="589782"/>
                      <a:pt x="483095" y="589782"/>
                      <a:pt x="652940" y="380196"/>
                    </a:cubicBezTo>
                    <a:cubicBezTo>
                      <a:pt x="652940" y="380196"/>
                      <a:pt x="652940" y="380196"/>
                      <a:pt x="678129" y="348506"/>
                    </a:cubicBezTo>
                    <a:cubicBezTo>
                      <a:pt x="678129" y="348506"/>
                      <a:pt x="678129" y="348506"/>
                      <a:pt x="688204" y="334822"/>
                    </a:cubicBezTo>
                    <a:cubicBezTo>
                      <a:pt x="691803" y="330500"/>
                      <a:pt x="697560" y="329780"/>
                      <a:pt x="701878" y="332661"/>
                    </a:cubicBezTo>
                    <a:cubicBezTo>
                      <a:pt x="701878" y="332661"/>
                      <a:pt x="701878" y="332661"/>
                      <a:pt x="846534" y="422689"/>
                    </a:cubicBezTo>
                    <a:cubicBezTo>
                      <a:pt x="846534" y="422689"/>
                      <a:pt x="846534" y="422689"/>
                      <a:pt x="871723" y="438534"/>
                    </a:cubicBezTo>
                    <a:cubicBezTo>
                      <a:pt x="871723" y="438534"/>
                      <a:pt x="871723" y="438534"/>
                      <a:pt x="871723" y="439254"/>
                    </a:cubicBezTo>
                    <a:cubicBezTo>
                      <a:pt x="876041" y="441415"/>
                      <a:pt x="882518" y="440695"/>
                      <a:pt x="885397" y="436374"/>
                    </a:cubicBezTo>
                    <a:cubicBezTo>
                      <a:pt x="885397" y="436374"/>
                      <a:pt x="885397" y="436374"/>
                      <a:pt x="1011341" y="281525"/>
                    </a:cubicBezTo>
                    <a:cubicBezTo>
                      <a:pt x="1014939" y="277203"/>
                      <a:pt x="1014219" y="270721"/>
                      <a:pt x="1009182" y="267120"/>
                    </a:cubicBezTo>
                    <a:cubicBezTo>
                      <a:pt x="1009182" y="267120"/>
                      <a:pt x="1009182" y="267120"/>
                      <a:pt x="962402" y="230389"/>
                    </a:cubicBezTo>
                    <a:cubicBezTo>
                      <a:pt x="955925" y="225347"/>
                      <a:pt x="957365" y="215264"/>
                      <a:pt x="964562" y="212383"/>
                    </a:cubicBezTo>
                    <a:cubicBezTo>
                      <a:pt x="964562" y="212383"/>
                      <a:pt x="964562" y="212383"/>
                      <a:pt x="974637" y="208062"/>
                    </a:cubicBezTo>
                    <a:cubicBezTo>
                      <a:pt x="974637" y="208062"/>
                      <a:pt x="974637" y="208062"/>
                      <a:pt x="1187662" y="113712"/>
                    </a:cubicBezTo>
                    <a:close/>
                    <a:moveTo>
                      <a:pt x="31750" y="31750"/>
                    </a:moveTo>
                    <a:cubicBezTo>
                      <a:pt x="31750" y="912813"/>
                      <a:pt x="31750" y="912813"/>
                      <a:pt x="31750" y="912813"/>
                    </a:cubicBezTo>
                    <a:cubicBezTo>
                      <a:pt x="1292225" y="912813"/>
                      <a:pt x="1292225" y="912813"/>
                      <a:pt x="1292225" y="912813"/>
                    </a:cubicBezTo>
                    <a:cubicBezTo>
                      <a:pt x="1292225" y="31750"/>
                      <a:pt x="1292225" y="31750"/>
                      <a:pt x="1292225" y="31750"/>
                    </a:cubicBezTo>
                    <a:cubicBezTo>
                      <a:pt x="31750" y="31750"/>
                      <a:pt x="31750" y="31750"/>
                      <a:pt x="31750" y="31750"/>
                    </a:cubicBezTo>
                    <a:close/>
                    <a:moveTo>
                      <a:pt x="31661" y="0"/>
                    </a:moveTo>
                    <a:cubicBezTo>
                      <a:pt x="1292315" y="0"/>
                      <a:pt x="1292315" y="0"/>
                      <a:pt x="1292315" y="0"/>
                    </a:cubicBezTo>
                    <a:cubicBezTo>
                      <a:pt x="1309584" y="0"/>
                      <a:pt x="1323975" y="14399"/>
                      <a:pt x="1323975" y="31678"/>
                    </a:cubicBezTo>
                    <a:cubicBezTo>
                      <a:pt x="1323975" y="913606"/>
                      <a:pt x="1323975" y="913606"/>
                      <a:pt x="1323975" y="913606"/>
                    </a:cubicBezTo>
                    <a:cubicBezTo>
                      <a:pt x="1323975" y="930884"/>
                      <a:pt x="1309584" y="944563"/>
                      <a:pt x="1292315" y="944563"/>
                    </a:cubicBezTo>
                    <a:cubicBezTo>
                      <a:pt x="31661" y="944563"/>
                      <a:pt x="31661" y="944563"/>
                      <a:pt x="31661" y="944563"/>
                    </a:cubicBezTo>
                    <a:cubicBezTo>
                      <a:pt x="14391" y="944563"/>
                      <a:pt x="0" y="930884"/>
                      <a:pt x="0" y="913606"/>
                    </a:cubicBezTo>
                    <a:cubicBezTo>
                      <a:pt x="0" y="31678"/>
                      <a:pt x="0" y="31678"/>
                      <a:pt x="0" y="31678"/>
                    </a:cubicBezTo>
                    <a:cubicBezTo>
                      <a:pt x="0" y="14399"/>
                      <a:pt x="14391" y="0"/>
                      <a:pt x="31661" y="0"/>
                    </a:cubicBezTo>
                    <a:close/>
                  </a:path>
                </a:pathLst>
              </a:custGeom>
              <a:solidFill>
                <a:srgbClr val="053391">
                  <a:lumMod val="100000"/>
                </a:srgbClr>
              </a:solidFill>
              <a:ln>
                <a:noFill/>
              </a:ln>
            </p:spPr>
            <p:txBody>
              <a:bodyPr vert="horz" wrap="square" lIns="91440" tIns="45720" rIns="91440" bIns="45720" numCol="1" anchor="t" anchorCtr="0" compatLnSpc="1">
                <a:prstTxWarp prst="textNoShape">
                  <a:avLst/>
                </a:prstTxWarp>
                <a:noAutofit/>
              </a:bodyPr>
              <a:lstStyle/>
              <a:p>
                <a:endParaRPr lang="de-DE" dirty="0"/>
              </a:p>
            </p:txBody>
          </p:sp>
          <p:sp>
            <p:nvSpPr>
              <p:cNvPr id="54" name="Freeform 58">
                <a:extLst>
                  <a:ext uri="{FF2B5EF4-FFF2-40B4-BE49-F238E27FC236}">
                    <a16:creationId xmlns:a16="http://schemas.microsoft.com/office/drawing/2014/main" id="{1B3D7DD4-4285-4BB6-B5A4-595BD0B39F17}"/>
                  </a:ext>
                </a:extLst>
              </p:cNvPr>
              <p:cNvSpPr>
                <a:spLocks/>
              </p:cNvSpPr>
              <p:nvPr/>
            </p:nvSpPr>
            <p:spPr bwMode="auto">
              <a:xfrm>
                <a:off x="5534025" y="3078163"/>
                <a:ext cx="1160463" cy="766763"/>
              </a:xfrm>
              <a:custGeom>
                <a:avLst/>
                <a:gdLst>
                  <a:gd name="T0" fmla="*/ 1481 w 1613"/>
                  <a:gd name="T1" fmla="*/ 415 h 1066"/>
                  <a:gd name="T2" fmla="*/ 1445 w 1613"/>
                  <a:gd name="T3" fmla="*/ 425 h 1066"/>
                  <a:gd name="T4" fmla="*/ 1418 w 1613"/>
                  <a:gd name="T5" fmla="*/ 402 h 1066"/>
                  <a:gd name="T6" fmla="*/ 1374 w 1613"/>
                  <a:gd name="T7" fmla="*/ 363 h 1066"/>
                  <a:gd name="T8" fmla="*/ 1342 w 1613"/>
                  <a:gd name="T9" fmla="*/ 366 h 1066"/>
                  <a:gd name="T10" fmla="*/ 1136 w 1613"/>
                  <a:gd name="T11" fmla="*/ 616 h 1066"/>
                  <a:gd name="T12" fmla="*/ 1122 w 1613"/>
                  <a:gd name="T13" fmla="*/ 633 h 1066"/>
                  <a:gd name="T14" fmla="*/ 1092 w 1613"/>
                  <a:gd name="T15" fmla="*/ 637 h 1066"/>
                  <a:gd name="T16" fmla="*/ 1074 w 1613"/>
                  <a:gd name="T17" fmla="*/ 625 h 1066"/>
                  <a:gd name="T18" fmla="*/ 862 w 1613"/>
                  <a:gd name="T19" fmla="*/ 477 h 1066"/>
                  <a:gd name="T20" fmla="*/ 833 w 1613"/>
                  <a:gd name="T21" fmla="*/ 480 h 1066"/>
                  <a:gd name="T22" fmla="*/ 526 w 1613"/>
                  <a:gd name="T23" fmla="*/ 817 h 1066"/>
                  <a:gd name="T24" fmla="*/ 515 w 1613"/>
                  <a:gd name="T25" fmla="*/ 830 h 1066"/>
                  <a:gd name="T26" fmla="*/ 488 w 1613"/>
                  <a:gd name="T27" fmla="*/ 835 h 1066"/>
                  <a:gd name="T28" fmla="*/ 473 w 1613"/>
                  <a:gd name="T29" fmla="*/ 828 h 1066"/>
                  <a:gd name="T30" fmla="*/ 298 w 1613"/>
                  <a:gd name="T31" fmla="*/ 742 h 1066"/>
                  <a:gd name="T32" fmla="*/ 272 w 1613"/>
                  <a:gd name="T33" fmla="*/ 748 h 1066"/>
                  <a:gd name="T34" fmla="*/ 0 w 1613"/>
                  <a:gd name="T35" fmla="*/ 1066 h 1066"/>
                  <a:gd name="T36" fmla="*/ 1613 w 1613"/>
                  <a:gd name="T37" fmla="*/ 1066 h 1066"/>
                  <a:gd name="T38" fmla="*/ 1613 w 1613"/>
                  <a:gd name="T39" fmla="*/ 16 h 1066"/>
                  <a:gd name="T40" fmla="*/ 1593 w 1613"/>
                  <a:gd name="T41" fmla="*/ 7 h 1066"/>
                  <a:gd name="T42" fmla="*/ 1593 w 1613"/>
                  <a:gd name="T43" fmla="*/ 7 h 1066"/>
                  <a:gd name="T44" fmla="*/ 1491 w 1613"/>
                  <a:gd name="T45" fmla="*/ 380 h 1066"/>
                  <a:gd name="T46" fmla="*/ 1481 w 1613"/>
                  <a:gd name="T47" fmla="*/ 415 h 10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13" h="1066">
                    <a:moveTo>
                      <a:pt x="1481" y="415"/>
                    </a:moveTo>
                    <a:cubicBezTo>
                      <a:pt x="1477" y="430"/>
                      <a:pt x="1458" y="436"/>
                      <a:pt x="1445" y="425"/>
                    </a:cubicBezTo>
                    <a:cubicBezTo>
                      <a:pt x="1418" y="402"/>
                      <a:pt x="1418" y="402"/>
                      <a:pt x="1418" y="402"/>
                    </a:cubicBezTo>
                    <a:cubicBezTo>
                      <a:pt x="1374" y="363"/>
                      <a:pt x="1374" y="363"/>
                      <a:pt x="1374" y="363"/>
                    </a:cubicBezTo>
                    <a:cubicBezTo>
                      <a:pt x="1364" y="355"/>
                      <a:pt x="1350" y="357"/>
                      <a:pt x="1342" y="366"/>
                    </a:cubicBezTo>
                    <a:cubicBezTo>
                      <a:pt x="1136" y="616"/>
                      <a:pt x="1136" y="616"/>
                      <a:pt x="1136" y="616"/>
                    </a:cubicBezTo>
                    <a:cubicBezTo>
                      <a:pt x="1122" y="633"/>
                      <a:pt x="1122" y="633"/>
                      <a:pt x="1122" y="633"/>
                    </a:cubicBezTo>
                    <a:cubicBezTo>
                      <a:pt x="1115" y="642"/>
                      <a:pt x="1102" y="644"/>
                      <a:pt x="1092" y="637"/>
                    </a:cubicBezTo>
                    <a:cubicBezTo>
                      <a:pt x="1074" y="625"/>
                      <a:pt x="1074" y="625"/>
                      <a:pt x="1074" y="625"/>
                    </a:cubicBezTo>
                    <a:cubicBezTo>
                      <a:pt x="862" y="477"/>
                      <a:pt x="862" y="477"/>
                      <a:pt x="862" y="477"/>
                    </a:cubicBezTo>
                    <a:cubicBezTo>
                      <a:pt x="853" y="470"/>
                      <a:pt x="841" y="472"/>
                      <a:pt x="833" y="480"/>
                    </a:cubicBezTo>
                    <a:cubicBezTo>
                      <a:pt x="526" y="817"/>
                      <a:pt x="526" y="817"/>
                      <a:pt x="526" y="817"/>
                    </a:cubicBezTo>
                    <a:cubicBezTo>
                      <a:pt x="515" y="830"/>
                      <a:pt x="515" y="830"/>
                      <a:pt x="515" y="830"/>
                    </a:cubicBezTo>
                    <a:cubicBezTo>
                      <a:pt x="508" y="837"/>
                      <a:pt x="497" y="840"/>
                      <a:pt x="488" y="835"/>
                    </a:cubicBezTo>
                    <a:cubicBezTo>
                      <a:pt x="473" y="828"/>
                      <a:pt x="473" y="828"/>
                      <a:pt x="473" y="828"/>
                    </a:cubicBezTo>
                    <a:cubicBezTo>
                      <a:pt x="298" y="742"/>
                      <a:pt x="298" y="742"/>
                      <a:pt x="298" y="742"/>
                    </a:cubicBezTo>
                    <a:cubicBezTo>
                      <a:pt x="289" y="738"/>
                      <a:pt x="278" y="740"/>
                      <a:pt x="272" y="748"/>
                    </a:cubicBezTo>
                    <a:cubicBezTo>
                      <a:pt x="0" y="1066"/>
                      <a:pt x="0" y="1066"/>
                      <a:pt x="0" y="1066"/>
                    </a:cubicBezTo>
                    <a:cubicBezTo>
                      <a:pt x="1613" y="1066"/>
                      <a:pt x="1613" y="1066"/>
                      <a:pt x="1613" y="1066"/>
                    </a:cubicBezTo>
                    <a:cubicBezTo>
                      <a:pt x="1613" y="16"/>
                      <a:pt x="1613" y="16"/>
                      <a:pt x="1613" y="16"/>
                    </a:cubicBezTo>
                    <a:cubicBezTo>
                      <a:pt x="1613" y="5"/>
                      <a:pt x="1601" y="0"/>
                      <a:pt x="1593" y="7"/>
                    </a:cubicBezTo>
                    <a:cubicBezTo>
                      <a:pt x="1593" y="7"/>
                      <a:pt x="1593" y="7"/>
                      <a:pt x="1593" y="7"/>
                    </a:cubicBezTo>
                    <a:cubicBezTo>
                      <a:pt x="1491" y="380"/>
                      <a:pt x="1491" y="380"/>
                      <a:pt x="1491" y="380"/>
                    </a:cubicBezTo>
                    <a:lnTo>
                      <a:pt x="1481" y="415"/>
                    </a:lnTo>
                    <a:close/>
                  </a:path>
                </a:pathLst>
              </a:custGeom>
              <a:solidFill>
                <a:srgbClr val="5B9BD5">
                  <a:lumMod val="100000"/>
                </a:srgbClr>
              </a:solidFill>
              <a:ln>
                <a:noFill/>
              </a:ln>
            </p:spPr>
            <p:txBody>
              <a:bodyPr vert="horz" wrap="square" lIns="91440" tIns="45720" rIns="91440" bIns="45720" numCol="1" anchor="t" anchorCtr="0" compatLnSpc="1">
                <a:prstTxWarp prst="textNoShape">
                  <a:avLst/>
                </a:prstTxWarp>
              </a:bodyPr>
              <a:lstStyle/>
              <a:p>
                <a:endParaRPr lang="de-DE" dirty="0"/>
              </a:p>
            </p:txBody>
          </p:sp>
        </p:grpSp>
      </p:grpSp>
      <p:grpSp>
        <p:nvGrpSpPr>
          <p:cNvPr id="55" name="Gruppieren 54">
            <a:extLst>
              <a:ext uri="{FF2B5EF4-FFF2-40B4-BE49-F238E27FC236}">
                <a16:creationId xmlns:a16="http://schemas.microsoft.com/office/drawing/2014/main" id="{531D83F1-110C-4DD3-BED1-5B9BDA48BF93}"/>
              </a:ext>
            </a:extLst>
          </p:cNvPr>
          <p:cNvGrpSpPr/>
          <p:nvPr/>
        </p:nvGrpSpPr>
        <p:grpSpPr>
          <a:xfrm>
            <a:off x="1845965" y="1568470"/>
            <a:ext cx="627931" cy="688222"/>
            <a:chOff x="1619711" y="1641798"/>
            <a:chExt cx="1270021" cy="1391962"/>
          </a:xfrm>
        </p:grpSpPr>
        <p:sp>
          <p:nvSpPr>
            <p:cNvPr id="56" name="AutoShape 3">
              <a:extLst>
                <a:ext uri="{FF2B5EF4-FFF2-40B4-BE49-F238E27FC236}">
                  <a16:creationId xmlns:a16="http://schemas.microsoft.com/office/drawing/2014/main" id="{30068C00-18B1-41D6-B284-0974F6A21AFE}"/>
                </a:ext>
              </a:extLst>
            </p:cNvPr>
            <p:cNvSpPr>
              <a:spLocks noChangeAspect="1" noChangeArrowheads="1" noTextEdit="1"/>
            </p:cNvSpPr>
            <p:nvPr/>
          </p:nvSpPr>
          <p:spPr bwMode="auto">
            <a:xfrm>
              <a:off x="1619711" y="1641798"/>
              <a:ext cx="26469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57" name="Group 92">
              <a:extLst>
                <a:ext uri="{FF2B5EF4-FFF2-40B4-BE49-F238E27FC236}">
                  <a16:creationId xmlns:a16="http://schemas.microsoft.com/office/drawing/2014/main" id="{F5060133-73F0-4CF8-A3C3-4FB6E1E91039}"/>
                </a:ext>
              </a:extLst>
            </p:cNvPr>
            <p:cNvGrpSpPr/>
            <p:nvPr/>
          </p:nvGrpSpPr>
          <p:grpSpPr>
            <a:xfrm>
              <a:off x="1662338" y="1689334"/>
              <a:ext cx="1227394" cy="1344426"/>
              <a:chOff x="6729408" y="2878138"/>
              <a:chExt cx="7633663" cy="7677487"/>
            </a:xfrm>
          </p:grpSpPr>
          <p:sp>
            <p:nvSpPr>
              <p:cNvPr id="58" name="Freeform 93">
                <a:extLst>
                  <a:ext uri="{FF2B5EF4-FFF2-40B4-BE49-F238E27FC236}">
                    <a16:creationId xmlns:a16="http://schemas.microsoft.com/office/drawing/2014/main" id="{FE60A70F-C6FB-4F7B-AE28-94830DEBDCAA}"/>
                  </a:ext>
                </a:extLst>
              </p:cNvPr>
              <p:cNvSpPr>
                <a:spLocks/>
              </p:cNvSpPr>
              <p:nvPr/>
            </p:nvSpPr>
            <p:spPr bwMode="auto">
              <a:xfrm>
                <a:off x="9528098" y="4075469"/>
                <a:ext cx="3825458" cy="3905638"/>
              </a:xfrm>
              <a:custGeom>
                <a:avLst/>
                <a:gdLst>
                  <a:gd name="T0" fmla="*/ 741 w 743"/>
                  <a:gd name="T1" fmla="*/ 524 h 758"/>
                  <a:gd name="T2" fmla="*/ 741 w 743"/>
                  <a:gd name="T3" fmla="*/ 519 h 758"/>
                  <a:gd name="T4" fmla="*/ 654 w 743"/>
                  <a:gd name="T5" fmla="*/ 286 h 758"/>
                  <a:gd name="T6" fmla="*/ 605 w 743"/>
                  <a:gd name="T7" fmla="*/ 216 h 758"/>
                  <a:gd name="T8" fmla="*/ 456 w 743"/>
                  <a:gd name="T9" fmla="*/ 56 h 758"/>
                  <a:gd name="T10" fmla="*/ 435 w 743"/>
                  <a:gd name="T11" fmla="*/ 30 h 758"/>
                  <a:gd name="T12" fmla="*/ 422 w 743"/>
                  <a:gd name="T13" fmla="*/ 10 h 758"/>
                  <a:gd name="T14" fmla="*/ 421 w 743"/>
                  <a:gd name="T15" fmla="*/ 8 h 758"/>
                  <a:gd name="T16" fmla="*/ 403 w 743"/>
                  <a:gd name="T17" fmla="*/ 0 h 758"/>
                  <a:gd name="T18" fmla="*/ 333 w 743"/>
                  <a:gd name="T19" fmla="*/ 0 h 758"/>
                  <a:gd name="T20" fmla="*/ 316 w 743"/>
                  <a:gd name="T21" fmla="*/ 8 h 758"/>
                  <a:gd name="T22" fmla="*/ 314 w 743"/>
                  <a:gd name="T23" fmla="*/ 11 h 758"/>
                  <a:gd name="T24" fmla="*/ 303 w 743"/>
                  <a:gd name="T25" fmla="*/ 30 h 758"/>
                  <a:gd name="T26" fmla="*/ 284 w 743"/>
                  <a:gd name="T27" fmla="*/ 56 h 758"/>
                  <a:gd name="T28" fmla="*/ 135 w 743"/>
                  <a:gd name="T29" fmla="*/ 216 h 758"/>
                  <a:gd name="T30" fmla="*/ 86 w 743"/>
                  <a:gd name="T31" fmla="*/ 286 h 758"/>
                  <a:gd name="T32" fmla="*/ 0 w 743"/>
                  <a:gd name="T33" fmla="*/ 497 h 758"/>
                  <a:gd name="T34" fmla="*/ 9 w 743"/>
                  <a:gd name="T35" fmla="*/ 498 h 758"/>
                  <a:gd name="T36" fmla="*/ 403 w 743"/>
                  <a:gd name="T37" fmla="*/ 518 h 758"/>
                  <a:gd name="T38" fmla="*/ 550 w 743"/>
                  <a:gd name="T39" fmla="*/ 669 h 758"/>
                  <a:gd name="T40" fmla="*/ 550 w 743"/>
                  <a:gd name="T41" fmla="*/ 673 h 758"/>
                  <a:gd name="T42" fmla="*/ 524 w 743"/>
                  <a:gd name="T43" fmla="*/ 758 h 758"/>
                  <a:gd name="T44" fmla="*/ 666 w 743"/>
                  <a:gd name="T45" fmla="*/ 663 h 758"/>
                  <a:gd name="T46" fmla="*/ 732 w 743"/>
                  <a:gd name="T47" fmla="*/ 588 h 758"/>
                  <a:gd name="T48" fmla="*/ 737 w 743"/>
                  <a:gd name="T49" fmla="*/ 583 h 758"/>
                  <a:gd name="T50" fmla="*/ 741 w 743"/>
                  <a:gd name="T51" fmla="*/ 524 h 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43" h="758">
                    <a:moveTo>
                      <a:pt x="741" y="524"/>
                    </a:moveTo>
                    <a:cubicBezTo>
                      <a:pt x="741" y="519"/>
                      <a:pt x="741" y="519"/>
                      <a:pt x="741" y="519"/>
                    </a:cubicBezTo>
                    <a:cubicBezTo>
                      <a:pt x="741" y="453"/>
                      <a:pt x="711" y="373"/>
                      <a:pt x="654" y="286"/>
                    </a:cubicBezTo>
                    <a:cubicBezTo>
                      <a:pt x="640" y="263"/>
                      <a:pt x="623" y="240"/>
                      <a:pt x="605" y="216"/>
                    </a:cubicBezTo>
                    <a:cubicBezTo>
                      <a:pt x="542" y="134"/>
                      <a:pt x="475" y="71"/>
                      <a:pt x="456" y="56"/>
                    </a:cubicBezTo>
                    <a:cubicBezTo>
                      <a:pt x="450" y="51"/>
                      <a:pt x="442" y="41"/>
                      <a:pt x="435" y="30"/>
                    </a:cubicBezTo>
                    <a:cubicBezTo>
                      <a:pt x="430" y="23"/>
                      <a:pt x="426" y="16"/>
                      <a:pt x="422" y="10"/>
                    </a:cubicBezTo>
                    <a:cubicBezTo>
                      <a:pt x="422" y="10"/>
                      <a:pt x="422" y="9"/>
                      <a:pt x="421" y="8"/>
                    </a:cubicBezTo>
                    <a:cubicBezTo>
                      <a:pt x="417" y="3"/>
                      <a:pt x="410" y="0"/>
                      <a:pt x="403" y="0"/>
                    </a:cubicBezTo>
                    <a:cubicBezTo>
                      <a:pt x="333" y="0"/>
                      <a:pt x="333" y="0"/>
                      <a:pt x="333" y="0"/>
                    </a:cubicBezTo>
                    <a:cubicBezTo>
                      <a:pt x="327" y="0"/>
                      <a:pt x="320" y="3"/>
                      <a:pt x="316" y="8"/>
                    </a:cubicBezTo>
                    <a:cubicBezTo>
                      <a:pt x="315" y="9"/>
                      <a:pt x="315" y="10"/>
                      <a:pt x="314" y="11"/>
                    </a:cubicBezTo>
                    <a:cubicBezTo>
                      <a:pt x="311" y="17"/>
                      <a:pt x="307" y="24"/>
                      <a:pt x="303" y="30"/>
                    </a:cubicBezTo>
                    <a:cubicBezTo>
                      <a:pt x="297" y="41"/>
                      <a:pt x="290" y="51"/>
                      <a:pt x="284" y="56"/>
                    </a:cubicBezTo>
                    <a:cubicBezTo>
                      <a:pt x="265" y="71"/>
                      <a:pt x="198" y="134"/>
                      <a:pt x="135" y="216"/>
                    </a:cubicBezTo>
                    <a:cubicBezTo>
                      <a:pt x="116" y="240"/>
                      <a:pt x="100" y="263"/>
                      <a:pt x="86" y="286"/>
                    </a:cubicBezTo>
                    <a:cubicBezTo>
                      <a:pt x="35" y="364"/>
                      <a:pt x="6" y="436"/>
                      <a:pt x="0" y="497"/>
                    </a:cubicBezTo>
                    <a:cubicBezTo>
                      <a:pt x="9" y="498"/>
                      <a:pt x="9" y="498"/>
                      <a:pt x="9" y="498"/>
                    </a:cubicBezTo>
                    <a:cubicBezTo>
                      <a:pt x="403" y="518"/>
                      <a:pt x="403" y="518"/>
                      <a:pt x="403" y="518"/>
                    </a:cubicBezTo>
                    <a:cubicBezTo>
                      <a:pt x="484" y="522"/>
                      <a:pt x="547" y="588"/>
                      <a:pt x="550" y="669"/>
                    </a:cubicBezTo>
                    <a:cubicBezTo>
                      <a:pt x="550" y="670"/>
                      <a:pt x="550" y="671"/>
                      <a:pt x="550" y="673"/>
                    </a:cubicBezTo>
                    <a:cubicBezTo>
                      <a:pt x="550" y="704"/>
                      <a:pt x="540" y="733"/>
                      <a:pt x="524" y="758"/>
                    </a:cubicBezTo>
                    <a:cubicBezTo>
                      <a:pt x="579" y="739"/>
                      <a:pt x="627" y="706"/>
                      <a:pt x="666" y="663"/>
                    </a:cubicBezTo>
                    <a:cubicBezTo>
                      <a:pt x="732" y="588"/>
                      <a:pt x="732" y="588"/>
                      <a:pt x="732" y="588"/>
                    </a:cubicBezTo>
                    <a:cubicBezTo>
                      <a:pt x="734" y="586"/>
                      <a:pt x="735" y="585"/>
                      <a:pt x="737" y="583"/>
                    </a:cubicBezTo>
                    <a:cubicBezTo>
                      <a:pt x="743" y="551"/>
                      <a:pt x="741" y="525"/>
                      <a:pt x="741" y="524"/>
                    </a:cubicBezTo>
                    <a:close/>
                  </a:path>
                </a:pathLst>
              </a:custGeom>
              <a:solidFill>
                <a:srgbClr val="5B9BD5">
                  <a:lumMod val="100000"/>
                </a:srgb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9" name="Freeform 97">
                <a:extLst>
                  <a:ext uri="{FF2B5EF4-FFF2-40B4-BE49-F238E27FC236}">
                    <a16:creationId xmlns:a16="http://schemas.microsoft.com/office/drawing/2014/main" id="{9EB8203E-F1D2-4D93-BED2-81BD07C7E736}"/>
                  </a:ext>
                </a:extLst>
              </p:cNvPr>
              <p:cNvSpPr>
                <a:spLocks/>
              </p:cNvSpPr>
              <p:nvPr/>
            </p:nvSpPr>
            <p:spPr bwMode="auto">
              <a:xfrm>
                <a:off x="6729408" y="2878138"/>
                <a:ext cx="7633663" cy="7677487"/>
              </a:xfrm>
              <a:custGeom>
                <a:avLst/>
                <a:gdLst>
                  <a:gd name="connsiteX0" fmla="*/ 408151 w 1122265"/>
                  <a:gd name="connsiteY0" fmla="*/ 618966 h 1128713"/>
                  <a:gd name="connsiteX1" fmla="*/ 324550 w 1122265"/>
                  <a:gd name="connsiteY1" fmla="*/ 638976 h 1128713"/>
                  <a:gd name="connsiteX2" fmla="*/ 30162 w 1122265"/>
                  <a:gd name="connsiteY2" fmla="*/ 806195 h 1128713"/>
                  <a:gd name="connsiteX3" fmla="*/ 30162 w 1122265"/>
                  <a:gd name="connsiteY3" fmla="*/ 1090612 h 1128713"/>
                  <a:gd name="connsiteX4" fmla="*/ 366708 w 1122265"/>
                  <a:gd name="connsiteY4" fmla="*/ 960552 h 1128713"/>
                  <a:gd name="connsiteX5" fmla="*/ 417440 w 1122265"/>
                  <a:gd name="connsiteY5" fmla="*/ 952691 h 1128713"/>
                  <a:gd name="connsiteX6" fmla="*/ 566778 w 1122265"/>
                  <a:gd name="connsiteY6" fmla="*/ 963411 h 1128713"/>
                  <a:gd name="connsiteX7" fmla="*/ 795429 w 1122265"/>
                  <a:gd name="connsiteY7" fmla="*/ 936970 h 1128713"/>
                  <a:gd name="connsiteX8" fmla="*/ 1046230 w 1122265"/>
                  <a:gd name="connsiteY8" fmla="*/ 770465 h 1128713"/>
                  <a:gd name="connsiteX9" fmla="*/ 1078384 w 1122265"/>
                  <a:gd name="connsiteY9" fmla="*/ 733305 h 1128713"/>
                  <a:gd name="connsiteX10" fmla="*/ 1073383 w 1122265"/>
                  <a:gd name="connsiteY10" fmla="*/ 658985 h 1128713"/>
                  <a:gd name="connsiteX11" fmla="*/ 1034798 w 1122265"/>
                  <a:gd name="connsiteY11" fmla="*/ 645407 h 1128713"/>
                  <a:gd name="connsiteX12" fmla="*/ 997642 w 1122265"/>
                  <a:gd name="connsiteY12" fmla="*/ 663272 h 1128713"/>
                  <a:gd name="connsiteX13" fmla="*/ 949768 w 1122265"/>
                  <a:gd name="connsiteY13" fmla="*/ 716869 h 1128713"/>
                  <a:gd name="connsiteX14" fmla="*/ 804003 w 1122265"/>
                  <a:gd name="connsiteY14" fmla="*/ 808339 h 1128713"/>
                  <a:gd name="connsiteX15" fmla="*/ 606792 w 1122265"/>
                  <a:gd name="connsiteY15" fmla="*/ 797620 h 1128713"/>
                  <a:gd name="connsiteX16" fmla="*/ 551772 w 1122265"/>
                  <a:gd name="connsiteY16" fmla="*/ 775467 h 1128713"/>
                  <a:gd name="connsiteX17" fmla="*/ 542483 w 1122265"/>
                  <a:gd name="connsiteY17" fmla="*/ 759031 h 1128713"/>
                  <a:gd name="connsiteX18" fmla="*/ 556060 w 1122265"/>
                  <a:gd name="connsiteY18" fmla="*/ 745453 h 1128713"/>
                  <a:gd name="connsiteX19" fmla="*/ 713972 w 1122265"/>
                  <a:gd name="connsiteY19" fmla="*/ 729732 h 1128713"/>
                  <a:gd name="connsiteX20" fmla="*/ 757558 w 1122265"/>
                  <a:gd name="connsiteY20" fmla="*/ 682567 h 1128713"/>
                  <a:gd name="connsiteX21" fmla="*/ 711828 w 1122265"/>
                  <a:gd name="connsiteY21" fmla="*/ 634688 h 1128713"/>
                  <a:gd name="connsiteX22" fmla="*/ 408151 w 1122265"/>
                  <a:gd name="connsiteY22" fmla="*/ 618966 h 1128713"/>
                  <a:gd name="connsiteX23" fmla="*/ 389667 w 1122265"/>
                  <a:gd name="connsiteY23" fmla="*/ 587375 h 1128713"/>
                  <a:gd name="connsiteX24" fmla="*/ 393235 w 1122265"/>
                  <a:gd name="connsiteY24" fmla="*/ 587375 h 1128713"/>
                  <a:gd name="connsiteX25" fmla="*/ 396090 w 1122265"/>
                  <a:gd name="connsiteY25" fmla="*/ 587375 h 1128713"/>
                  <a:gd name="connsiteX26" fmla="*/ 398944 w 1122265"/>
                  <a:gd name="connsiteY26" fmla="*/ 587375 h 1128713"/>
                  <a:gd name="connsiteX27" fmla="*/ 402513 w 1122265"/>
                  <a:gd name="connsiteY27" fmla="*/ 587375 h 1128713"/>
                  <a:gd name="connsiteX28" fmla="*/ 410363 w 1122265"/>
                  <a:gd name="connsiteY28" fmla="*/ 587375 h 1128713"/>
                  <a:gd name="connsiteX29" fmla="*/ 714389 w 1122265"/>
                  <a:gd name="connsiteY29" fmla="*/ 603087 h 1128713"/>
                  <a:gd name="connsiteX30" fmla="*/ 779333 w 1122265"/>
                  <a:gd name="connsiteY30" fmla="*/ 643794 h 1128713"/>
                  <a:gd name="connsiteX31" fmla="*/ 781474 w 1122265"/>
                  <a:gd name="connsiteY31" fmla="*/ 648079 h 1128713"/>
                  <a:gd name="connsiteX32" fmla="*/ 787897 w 1122265"/>
                  <a:gd name="connsiteY32" fmla="*/ 666648 h 1128713"/>
                  <a:gd name="connsiteX33" fmla="*/ 789324 w 1122265"/>
                  <a:gd name="connsiteY33" fmla="*/ 682359 h 1128713"/>
                  <a:gd name="connsiteX34" fmla="*/ 788611 w 1122265"/>
                  <a:gd name="connsiteY34" fmla="*/ 688073 h 1128713"/>
                  <a:gd name="connsiteX35" fmla="*/ 788611 w 1122265"/>
                  <a:gd name="connsiteY35" fmla="*/ 688787 h 1128713"/>
                  <a:gd name="connsiteX36" fmla="*/ 787897 w 1122265"/>
                  <a:gd name="connsiteY36" fmla="*/ 694500 h 1128713"/>
                  <a:gd name="connsiteX37" fmla="*/ 762918 w 1122265"/>
                  <a:gd name="connsiteY37" fmla="*/ 741635 h 1128713"/>
                  <a:gd name="connsiteX38" fmla="*/ 762205 w 1122265"/>
                  <a:gd name="connsiteY38" fmla="*/ 741635 h 1128713"/>
                  <a:gd name="connsiteX39" fmla="*/ 757923 w 1122265"/>
                  <a:gd name="connsiteY39" fmla="*/ 745206 h 1128713"/>
                  <a:gd name="connsiteX40" fmla="*/ 753641 w 1122265"/>
                  <a:gd name="connsiteY40" fmla="*/ 748063 h 1128713"/>
                  <a:gd name="connsiteX41" fmla="*/ 752927 w 1122265"/>
                  <a:gd name="connsiteY41" fmla="*/ 748777 h 1128713"/>
                  <a:gd name="connsiteX42" fmla="*/ 748645 w 1122265"/>
                  <a:gd name="connsiteY42" fmla="*/ 751633 h 1128713"/>
                  <a:gd name="connsiteX43" fmla="*/ 747218 w 1122265"/>
                  <a:gd name="connsiteY43" fmla="*/ 752348 h 1128713"/>
                  <a:gd name="connsiteX44" fmla="*/ 742222 w 1122265"/>
                  <a:gd name="connsiteY44" fmla="*/ 754490 h 1128713"/>
                  <a:gd name="connsiteX45" fmla="*/ 741508 w 1122265"/>
                  <a:gd name="connsiteY45" fmla="*/ 755204 h 1128713"/>
                  <a:gd name="connsiteX46" fmla="*/ 737226 w 1122265"/>
                  <a:gd name="connsiteY46" fmla="*/ 756633 h 1128713"/>
                  <a:gd name="connsiteX47" fmla="*/ 717957 w 1122265"/>
                  <a:gd name="connsiteY47" fmla="*/ 760918 h 1128713"/>
                  <a:gd name="connsiteX48" fmla="*/ 623752 w 1122265"/>
                  <a:gd name="connsiteY48" fmla="*/ 770202 h 1128713"/>
                  <a:gd name="connsiteX49" fmla="*/ 742222 w 1122265"/>
                  <a:gd name="connsiteY49" fmla="*/ 787342 h 1128713"/>
                  <a:gd name="connsiteX50" fmla="*/ 774337 w 1122265"/>
                  <a:gd name="connsiteY50" fmla="*/ 783057 h 1128713"/>
                  <a:gd name="connsiteX51" fmla="*/ 784329 w 1122265"/>
                  <a:gd name="connsiteY51" fmla="*/ 780914 h 1128713"/>
                  <a:gd name="connsiteX52" fmla="*/ 785756 w 1122265"/>
                  <a:gd name="connsiteY52" fmla="*/ 780200 h 1128713"/>
                  <a:gd name="connsiteX53" fmla="*/ 795747 w 1122265"/>
                  <a:gd name="connsiteY53" fmla="*/ 778058 h 1128713"/>
                  <a:gd name="connsiteX54" fmla="*/ 825722 w 1122265"/>
                  <a:gd name="connsiteY54" fmla="*/ 767345 h 1128713"/>
                  <a:gd name="connsiteX55" fmla="*/ 908508 w 1122265"/>
                  <a:gd name="connsiteY55" fmla="*/ 714497 h 1128713"/>
                  <a:gd name="connsiteX56" fmla="*/ 927064 w 1122265"/>
                  <a:gd name="connsiteY56" fmla="*/ 695928 h 1128713"/>
                  <a:gd name="connsiteX57" fmla="*/ 974166 w 1122265"/>
                  <a:gd name="connsiteY57" fmla="*/ 642366 h 1128713"/>
                  <a:gd name="connsiteX58" fmla="*/ 977021 w 1122265"/>
                  <a:gd name="connsiteY58" fmla="*/ 638795 h 1128713"/>
                  <a:gd name="connsiteX59" fmla="*/ 977734 w 1122265"/>
                  <a:gd name="connsiteY59" fmla="*/ 638795 h 1128713"/>
                  <a:gd name="connsiteX60" fmla="*/ 1032687 w 1122265"/>
                  <a:gd name="connsiteY60" fmla="*/ 613799 h 1128713"/>
                  <a:gd name="connsiteX61" fmla="*/ 1033401 w 1122265"/>
                  <a:gd name="connsiteY61" fmla="*/ 613799 h 1128713"/>
                  <a:gd name="connsiteX62" fmla="*/ 1037683 w 1122265"/>
                  <a:gd name="connsiteY62" fmla="*/ 613799 h 1128713"/>
                  <a:gd name="connsiteX63" fmla="*/ 1039111 w 1122265"/>
                  <a:gd name="connsiteY63" fmla="*/ 613799 h 1128713"/>
                  <a:gd name="connsiteX64" fmla="*/ 1078363 w 1122265"/>
                  <a:gd name="connsiteY64" fmla="*/ 624512 h 1128713"/>
                  <a:gd name="connsiteX65" fmla="*/ 1081931 w 1122265"/>
                  <a:gd name="connsiteY65" fmla="*/ 626654 h 1128713"/>
                  <a:gd name="connsiteX66" fmla="*/ 1084786 w 1122265"/>
                  <a:gd name="connsiteY66" fmla="*/ 628083 h 1128713"/>
                  <a:gd name="connsiteX67" fmla="*/ 1085499 w 1122265"/>
                  <a:gd name="connsiteY67" fmla="*/ 628797 h 1128713"/>
                  <a:gd name="connsiteX68" fmla="*/ 1088354 w 1122265"/>
                  <a:gd name="connsiteY68" fmla="*/ 630939 h 1128713"/>
                  <a:gd name="connsiteX69" fmla="*/ 1089068 w 1122265"/>
                  <a:gd name="connsiteY69" fmla="*/ 631653 h 1128713"/>
                  <a:gd name="connsiteX70" fmla="*/ 1091209 w 1122265"/>
                  <a:gd name="connsiteY70" fmla="*/ 633082 h 1128713"/>
                  <a:gd name="connsiteX71" fmla="*/ 1094063 w 1122265"/>
                  <a:gd name="connsiteY71" fmla="*/ 635224 h 1128713"/>
                  <a:gd name="connsiteX72" fmla="*/ 1094063 w 1122265"/>
                  <a:gd name="connsiteY72" fmla="*/ 635938 h 1128713"/>
                  <a:gd name="connsiteX73" fmla="*/ 1101914 w 1122265"/>
                  <a:gd name="connsiteY73" fmla="*/ 753062 h 1128713"/>
                  <a:gd name="connsiteX74" fmla="*/ 1070512 w 1122265"/>
                  <a:gd name="connsiteY74" fmla="*/ 790913 h 1128713"/>
                  <a:gd name="connsiteX75" fmla="*/ 964888 w 1122265"/>
                  <a:gd name="connsiteY75" fmla="*/ 887325 h 1128713"/>
                  <a:gd name="connsiteX76" fmla="*/ 955611 w 1122265"/>
                  <a:gd name="connsiteY76" fmla="*/ 893752 h 1128713"/>
                  <a:gd name="connsiteX77" fmla="*/ 947046 w 1122265"/>
                  <a:gd name="connsiteY77" fmla="*/ 899466 h 1128713"/>
                  <a:gd name="connsiteX78" fmla="*/ 805025 w 1122265"/>
                  <a:gd name="connsiteY78" fmla="*/ 966597 h 1128713"/>
                  <a:gd name="connsiteX79" fmla="*/ 791465 w 1122265"/>
                  <a:gd name="connsiteY79" fmla="*/ 970882 h 1128713"/>
                  <a:gd name="connsiteX80" fmla="*/ 787183 w 1122265"/>
                  <a:gd name="connsiteY80" fmla="*/ 971597 h 1128713"/>
                  <a:gd name="connsiteX81" fmla="*/ 778619 w 1122265"/>
                  <a:gd name="connsiteY81" fmla="*/ 974453 h 1128713"/>
                  <a:gd name="connsiteX82" fmla="*/ 772910 w 1122265"/>
                  <a:gd name="connsiteY82" fmla="*/ 975882 h 1128713"/>
                  <a:gd name="connsiteX83" fmla="*/ 765059 w 1122265"/>
                  <a:gd name="connsiteY83" fmla="*/ 977310 h 1128713"/>
                  <a:gd name="connsiteX84" fmla="*/ 758636 w 1122265"/>
                  <a:gd name="connsiteY84" fmla="*/ 979452 h 1128713"/>
                  <a:gd name="connsiteX85" fmla="*/ 752927 w 1122265"/>
                  <a:gd name="connsiteY85" fmla="*/ 980167 h 1128713"/>
                  <a:gd name="connsiteX86" fmla="*/ 723666 w 1122265"/>
                  <a:gd name="connsiteY86" fmla="*/ 986594 h 1128713"/>
                  <a:gd name="connsiteX87" fmla="*/ 720812 w 1122265"/>
                  <a:gd name="connsiteY87" fmla="*/ 986594 h 1128713"/>
                  <a:gd name="connsiteX88" fmla="*/ 710106 w 1122265"/>
                  <a:gd name="connsiteY88" fmla="*/ 988737 h 1128713"/>
                  <a:gd name="connsiteX89" fmla="*/ 708679 w 1122265"/>
                  <a:gd name="connsiteY89" fmla="*/ 988737 h 1128713"/>
                  <a:gd name="connsiteX90" fmla="*/ 649444 w 1122265"/>
                  <a:gd name="connsiteY90" fmla="*/ 995164 h 1128713"/>
                  <a:gd name="connsiteX91" fmla="*/ 647303 w 1122265"/>
                  <a:gd name="connsiteY91" fmla="*/ 995164 h 1128713"/>
                  <a:gd name="connsiteX92" fmla="*/ 636598 w 1122265"/>
                  <a:gd name="connsiteY92" fmla="*/ 995878 h 1128713"/>
                  <a:gd name="connsiteX93" fmla="*/ 634457 w 1122265"/>
                  <a:gd name="connsiteY93" fmla="*/ 995878 h 1128713"/>
                  <a:gd name="connsiteX94" fmla="*/ 620183 w 1122265"/>
                  <a:gd name="connsiteY94" fmla="*/ 995878 h 1128713"/>
                  <a:gd name="connsiteX95" fmla="*/ 619470 w 1122265"/>
                  <a:gd name="connsiteY95" fmla="*/ 995878 h 1128713"/>
                  <a:gd name="connsiteX96" fmla="*/ 611619 w 1122265"/>
                  <a:gd name="connsiteY96" fmla="*/ 995878 h 1128713"/>
                  <a:gd name="connsiteX97" fmla="*/ 605196 w 1122265"/>
                  <a:gd name="connsiteY97" fmla="*/ 995878 h 1128713"/>
                  <a:gd name="connsiteX98" fmla="*/ 598060 w 1122265"/>
                  <a:gd name="connsiteY98" fmla="*/ 995878 h 1128713"/>
                  <a:gd name="connsiteX99" fmla="*/ 591637 w 1122265"/>
                  <a:gd name="connsiteY99" fmla="*/ 995878 h 1128713"/>
                  <a:gd name="connsiteX100" fmla="*/ 583786 w 1122265"/>
                  <a:gd name="connsiteY100" fmla="*/ 995164 h 1128713"/>
                  <a:gd name="connsiteX101" fmla="*/ 578077 w 1122265"/>
                  <a:gd name="connsiteY101" fmla="*/ 995164 h 1128713"/>
                  <a:gd name="connsiteX102" fmla="*/ 565944 w 1122265"/>
                  <a:gd name="connsiteY102" fmla="*/ 994450 h 1128713"/>
                  <a:gd name="connsiteX103" fmla="*/ 565231 w 1122265"/>
                  <a:gd name="connsiteY103" fmla="*/ 994450 h 1128713"/>
                  <a:gd name="connsiteX104" fmla="*/ 484585 w 1122265"/>
                  <a:gd name="connsiteY104" fmla="*/ 988737 h 1128713"/>
                  <a:gd name="connsiteX105" fmla="*/ 416073 w 1122265"/>
                  <a:gd name="connsiteY105" fmla="*/ 983737 h 1128713"/>
                  <a:gd name="connsiteX106" fmla="*/ 410363 w 1122265"/>
                  <a:gd name="connsiteY106" fmla="*/ 983737 h 1128713"/>
                  <a:gd name="connsiteX107" fmla="*/ 406795 w 1122265"/>
                  <a:gd name="connsiteY107" fmla="*/ 983737 h 1128713"/>
                  <a:gd name="connsiteX108" fmla="*/ 392521 w 1122265"/>
                  <a:gd name="connsiteY108" fmla="*/ 985166 h 1128713"/>
                  <a:gd name="connsiteX109" fmla="*/ 388239 w 1122265"/>
                  <a:gd name="connsiteY109" fmla="*/ 985880 h 1128713"/>
                  <a:gd name="connsiteX110" fmla="*/ 388239 w 1122265"/>
                  <a:gd name="connsiteY110" fmla="*/ 986594 h 1128713"/>
                  <a:gd name="connsiteX111" fmla="*/ 383957 w 1122265"/>
                  <a:gd name="connsiteY111" fmla="*/ 987308 h 1128713"/>
                  <a:gd name="connsiteX112" fmla="*/ 383244 w 1122265"/>
                  <a:gd name="connsiteY112" fmla="*/ 988022 h 1128713"/>
                  <a:gd name="connsiteX113" fmla="*/ 378961 w 1122265"/>
                  <a:gd name="connsiteY113" fmla="*/ 989451 h 1128713"/>
                  <a:gd name="connsiteX114" fmla="*/ 21410 w 1122265"/>
                  <a:gd name="connsiteY114" fmla="*/ 1127999 h 1128713"/>
                  <a:gd name="connsiteX115" fmla="*/ 15701 w 1122265"/>
                  <a:gd name="connsiteY115" fmla="*/ 1128713 h 1128713"/>
                  <a:gd name="connsiteX116" fmla="*/ 7137 w 1122265"/>
                  <a:gd name="connsiteY116" fmla="*/ 1125856 h 1128713"/>
                  <a:gd name="connsiteX117" fmla="*/ 0 w 1122265"/>
                  <a:gd name="connsiteY117" fmla="*/ 1113001 h 1128713"/>
                  <a:gd name="connsiteX118" fmla="*/ 0 w 1122265"/>
                  <a:gd name="connsiteY118" fmla="*/ 796626 h 1128713"/>
                  <a:gd name="connsiteX119" fmla="*/ 7851 w 1122265"/>
                  <a:gd name="connsiteY119" fmla="*/ 783057 h 1128713"/>
                  <a:gd name="connsiteX120" fmla="*/ 309735 w 1122265"/>
                  <a:gd name="connsiteY120" fmla="*/ 611657 h 1128713"/>
                  <a:gd name="connsiteX121" fmla="*/ 315444 w 1122265"/>
                  <a:gd name="connsiteY121" fmla="*/ 608800 h 1128713"/>
                  <a:gd name="connsiteX122" fmla="*/ 317585 w 1122265"/>
                  <a:gd name="connsiteY122" fmla="*/ 607372 h 1128713"/>
                  <a:gd name="connsiteX123" fmla="*/ 320440 w 1122265"/>
                  <a:gd name="connsiteY123" fmla="*/ 605943 h 1128713"/>
                  <a:gd name="connsiteX124" fmla="*/ 324009 w 1122265"/>
                  <a:gd name="connsiteY124" fmla="*/ 604515 h 1128713"/>
                  <a:gd name="connsiteX125" fmla="*/ 326150 w 1122265"/>
                  <a:gd name="connsiteY125" fmla="*/ 603087 h 1128713"/>
                  <a:gd name="connsiteX126" fmla="*/ 329718 w 1122265"/>
                  <a:gd name="connsiteY126" fmla="*/ 601658 h 1128713"/>
                  <a:gd name="connsiteX127" fmla="*/ 331859 w 1122265"/>
                  <a:gd name="connsiteY127" fmla="*/ 600944 h 1128713"/>
                  <a:gd name="connsiteX128" fmla="*/ 336141 w 1122265"/>
                  <a:gd name="connsiteY128" fmla="*/ 599516 h 1128713"/>
                  <a:gd name="connsiteX129" fmla="*/ 337568 w 1122265"/>
                  <a:gd name="connsiteY129" fmla="*/ 598802 h 1128713"/>
                  <a:gd name="connsiteX130" fmla="*/ 341850 w 1122265"/>
                  <a:gd name="connsiteY130" fmla="*/ 597373 h 1128713"/>
                  <a:gd name="connsiteX131" fmla="*/ 342564 w 1122265"/>
                  <a:gd name="connsiteY131" fmla="*/ 596659 h 1128713"/>
                  <a:gd name="connsiteX132" fmla="*/ 347560 w 1122265"/>
                  <a:gd name="connsiteY132" fmla="*/ 595231 h 1128713"/>
                  <a:gd name="connsiteX133" fmla="*/ 348273 w 1122265"/>
                  <a:gd name="connsiteY133" fmla="*/ 595231 h 1128713"/>
                  <a:gd name="connsiteX134" fmla="*/ 381816 w 1122265"/>
                  <a:gd name="connsiteY134" fmla="*/ 588089 h 1128713"/>
                  <a:gd name="connsiteX135" fmla="*/ 383244 w 1122265"/>
                  <a:gd name="connsiteY135" fmla="*/ 588089 h 1128713"/>
                  <a:gd name="connsiteX136" fmla="*/ 386812 w 1122265"/>
                  <a:gd name="connsiteY136" fmla="*/ 588089 h 1128713"/>
                  <a:gd name="connsiteX137" fmla="*/ 389667 w 1122265"/>
                  <a:gd name="connsiteY137" fmla="*/ 587375 h 1128713"/>
                  <a:gd name="connsiteX138" fmla="*/ 637653 w 1122265"/>
                  <a:gd name="connsiteY138" fmla="*/ 0 h 1128713"/>
                  <a:gd name="connsiteX139" fmla="*/ 747520 w 1122265"/>
                  <a:gd name="connsiteY139" fmla="*/ 0 h 1128713"/>
                  <a:gd name="connsiteX140" fmla="*/ 783905 w 1122265"/>
                  <a:gd name="connsiteY140" fmla="*/ 15718 h 1128713"/>
                  <a:gd name="connsiteX141" fmla="*/ 788186 w 1122265"/>
                  <a:gd name="connsiteY141" fmla="*/ 32151 h 1128713"/>
                  <a:gd name="connsiteX142" fmla="*/ 857388 w 1122265"/>
                  <a:gd name="connsiteY142" fmla="*/ 90738 h 1128713"/>
                  <a:gd name="connsiteX143" fmla="*/ 791039 w 1122265"/>
                  <a:gd name="connsiteY143" fmla="*/ 169329 h 1128713"/>
                  <a:gd name="connsiteX144" fmla="*/ 790326 w 1122265"/>
                  <a:gd name="connsiteY144" fmla="*/ 170044 h 1128713"/>
                  <a:gd name="connsiteX145" fmla="*/ 783905 w 1122265"/>
                  <a:gd name="connsiteY145" fmla="*/ 181475 h 1128713"/>
                  <a:gd name="connsiteX146" fmla="*/ 787472 w 1122265"/>
                  <a:gd name="connsiteY146" fmla="*/ 187191 h 1128713"/>
                  <a:gd name="connsiteX147" fmla="*/ 1020049 w 1122265"/>
                  <a:gd name="connsiteY147" fmla="*/ 572291 h 1128713"/>
                  <a:gd name="connsiteX148" fmla="*/ 1020762 w 1122265"/>
                  <a:gd name="connsiteY148" fmla="*/ 584437 h 1128713"/>
                  <a:gd name="connsiteX149" fmla="*/ 1005067 w 1122265"/>
                  <a:gd name="connsiteY149" fmla="*/ 588009 h 1128713"/>
                  <a:gd name="connsiteX150" fmla="*/ 989371 w 1122265"/>
                  <a:gd name="connsiteY150" fmla="*/ 593725 h 1128713"/>
                  <a:gd name="connsiteX151" fmla="*/ 989371 w 1122265"/>
                  <a:gd name="connsiteY151" fmla="*/ 574434 h 1128713"/>
                  <a:gd name="connsiteX152" fmla="*/ 988658 w 1122265"/>
                  <a:gd name="connsiteY152" fmla="*/ 573005 h 1128713"/>
                  <a:gd name="connsiteX153" fmla="*/ 767496 w 1122265"/>
                  <a:gd name="connsiteY153" fmla="*/ 211483 h 1128713"/>
                  <a:gd name="connsiteX154" fmla="*/ 752514 w 1122265"/>
                  <a:gd name="connsiteY154" fmla="*/ 181475 h 1128713"/>
                  <a:gd name="connsiteX155" fmla="*/ 769636 w 1122265"/>
                  <a:gd name="connsiteY155" fmla="*/ 146466 h 1128713"/>
                  <a:gd name="connsiteX156" fmla="*/ 824570 w 1122265"/>
                  <a:gd name="connsiteY156" fmla="*/ 88594 h 1128713"/>
                  <a:gd name="connsiteX157" fmla="*/ 778198 w 1122265"/>
                  <a:gd name="connsiteY157" fmla="*/ 62873 h 1128713"/>
                  <a:gd name="connsiteX158" fmla="*/ 752514 w 1122265"/>
                  <a:gd name="connsiteY158" fmla="*/ 115030 h 1128713"/>
                  <a:gd name="connsiteX159" fmla="*/ 738246 w 1122265"/>
                  <a:gd name="connsiteY159" fmla="*/ 124318 h 1128713"/>
                  <a:gd name="connsiteX160" fmla="*/ 731825 w 1122265"/>
                  <a:gd name="connsiteY160" fmla="*/ 122889 h 1128713"/>
                  <a:gd name="connsiteX161" fmla="*/ 722550 w 1122265"/>
                  <a:gd name="connsiteY161" fmla="*/ 108599 h 1128713"/>
                  <a:gd name="connsiteX162" fmla="*/ 723977 w 1122265"/>
                  <a:gd name="connsiteY162" fmla="*/ 102169 h 1128713"/>
                  <a:gd name="connsiteX163" fmla="*/ 751801 w 1122265"/>
                  <a:gd name="connsiteY163" fmla="*/ 46440 h 1128713"/>
                  <a:gd name="connsiteX164" fmla="*/ 753228 w 1122265"/>
                  <a:gd name="connsiteY164" fmla="*/ 42868 h 1128713"/>
                  <a:gd name="connsiteX165" fmla="*/ 756795 w 1122265"/>
                  <a:gd name="connsiteY165" fmla="*/ 32866 h 1128713"/>
                  <a:gd name="connsiteX166" fmla="*/ 748234 w 1122265"/>
                  <a:gd name="connsiteY166" fmla="*/ 31437 h 1128713"/>
                  <a:gd name="connsiteX167" fmla="*/ 747520 w 1122265"/>
                  <a:gd name="connsiteY167" fmla="*/ 31437 h 1128713"/>
                  <a:gd name="connsiteX168" fmla="*/ 637653 w 1122265"/>
                  <a:gd name="connsiteY168" fmla="*/ 31437 h 1128713"/>
                  <a:gd name="connsiteX169" fmla="*/ 636226 w 1122265"/>
                  <a:gd name="connsiteY169" fmla="*/ 31437 h 1128713"/>
                  <a:gd name="connsiteX170" fmla="*/ 628378 w 1122265"/>
                  <a:gd name="connsiteY170" fmla="*/ 32866 h 1128713"/>
                  <a:gd name="connsiteX171" fmla="*/ 631945 w 1122265"/>
                  <a:gd name="connsiteY171" fmla="*/ 42868 h 1128713"/>
                  <a:gd name="connsiteX172" fmla="*/ 633372 w 1122265"/>
                  <a:gd name="connsiteY172" fmla="*/ 46440 h 1128713"/>
                  <a:gd name="connsiteX173" fmla="*/ 661196 w 1122265"/>
                  <a:gd name="connsiteY173" fmla="*/ 102169 h 1128713"/>
                  <a:gd name="connsiteX174" fmla="*/ 662623 w 1122265"/>
                  <a:gd name="connsiteY174" fmla="*/ 108599 h 1128713"/>
                  <a:gd name="connsiteX175" fmla="*/ 653348 w 1122265"/>
                  <a:gd name="connsiteY175" fmla="*/ 122889 h 1128713"/>
                  <a:gd name="connsiteX176" fmla="*/ 632659 w 1122265"/>
                  <a:gd name="connsiteY176" fmla="*/ 115030 h 1128713"/>
                  <a:gd name="connsiteX177" fmla="*/ 606975 w 1122265"/>
                  <a:gd name="connsiteY177" fmla="*/ 62873 h 1128713"/>
                  <a:gd name="connsiteX178" fmla="*/ 560603 w 1122265"/>
                  <a:gd name="connsiteY178" fmla="*/ 88594 h 1128713"/>
                  <a:gd name="connsiteX179" fmla="*/ 615537 w 1122265"/>
                  <a:gd name="connsiteY179" fmla="*/ 146466 h 1128713"/>
                  <a:gd name="connsiteX180" fmla="*/ 632659 w 1122265"/>
                  <a:gd name="connsiteY180" fmla="*/ 181475 h 1128713"/>
                  <a:gd name="connsiteX181" fmla="*/ 617677 w 1122265"/>
                  <a:gd name="connsiteY181" fmla="*/ 211483 h 1128713"/>
                  <a:gd name="connsiteX182" fmla="*/ 397228 w 1122265"/>
                  <a:gd name="connsiteY182" fmla="*/ 556572 h 1128713"/>
                  <a:gd name="connsiteX183" fmla="*/ 380820 w 1122265"/>
                  <a:gd name="connsiteY183" fmla="*/ 557287 h 1128713"/>
                  <a:gd name="connsiteX184" fmla="*/ 365124 w 1122265"/>
                  <a:gd name="connsiteY184" fmla="*/ 559430 h 1128713"/>
                  <a:gd name="connsiteX185" fmla="*/ 597701 w 1122265"/>
                  <a:gd name="connsiteY185" fmla="*/ 187191 h 1128713"/>
                  <a:gd name="connsiteX186" fmla="*/ 601268 w 1122265"/>
                  <a:gd name="connsiteY186" fmla="*/ 181475 h 1128713"/>
                  <a:gd name="connsiteX187" fmla="*/ 594847 w 1122265"/>
                  <a:gd name="connsiteY187" fmla="*/ 170044 h 1128713"/>
                  <a:gd name="connsiteX188" fmla="*/ 594134 w 1122265"/>
                  <a:gd name="connsiteY188" fmla="*/ 169329 h 1128713"/>
                  <a:gd name="connsiteX189" fmla="*/ 527785 w 1122265"/>
                  <a:gd name="connsiteY189" fmla="*/ 90738 h 1128713"/>
                  <a:gd name="connsiteX190" fmla="*/ 596988 w 1122265"/>
                  <a:gd name="connsiteY190" fmla="*/ 32151 h 1128713"/>
                  <a:gd name="connsiteX191" fmla="*/ 601268 w 1122265"/>
                  <a:gd name="connsiteY191" fmla="*/ 15718 h 1128713"/>
                  <a:gd name="connsiteX192" fmla="*/ 637653 w 1122265"/>
                  <a:gd name="connsiteY192" fmla="*/ 0 h 1128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122265" h="1128713">
                    <a:moveTo>
                      <a:pt x="408151" y="618966"/>
                    </a:moveTo>
                    <a:cubicBezTo>
                      <a:pt x="378855" y="617537"/>
                      <a:pt x="349559" y="624683"/>
                      <a:pt x="324550" y="638976"/>
                    </a:cubicBezTo>
                    <a:cubicBezTo>
                      <a:pt x="324550" y="638976"/>
                      <a:pt x="324550" y="638976"/>
                      <a:pt x="30162" y="806195"/>
                    </a:cubicBezTo>
                    <a:cubicBezTo>
                      <a:pt x="30162" y="806195"/>
                      <a:pt x="30162" y="806195"/>
                      <a:pt x="30162" y="1090612"/>
                    </a:cubicBezTo>
                    <a:cubicBezTo>
                      <a:pt x="30162" y="1090612"/>
                      <a:pt x="30162" y="1090612"/>
                      <a:pt x="366708" y="960552"/>
                    </a:cubicBezTo>
                    <a:cubicBezTo>
                      <a:pt x="383142" y="954121"/>
                      <a:pt x="400291" y="951262"/>
                      <a:pt x="417440" y="952691"/>
                    </a:cubicBezTo>
                    <a:cubicBezTo>
                      <a:pt x="417440" y="952691"/>
                      <a:pt x="417440" y="952691"/>
                      <a:pt x="566778" y="963411"/>
                    </a:cubicBezTo>
                    <a:cubicBezTo>
                      <a:pt x="643947" y="969128"/>
                      <a:pt x="721117" y="959838"/>
                      <a:pt x="795429" y="936970"/>
                    </a:cubicBezTo>
                    <a:cubicBezTo>
                      <a:pt x="893320" y="906242"/>
                      <a:pt x="979779" y="849072"/>
                      <a:pt x="1046230" y="770465"/>
                    </a:cubicBezTo>
                    <a:cubicBezTo>
                      <a:pt x="1046230" y="770465"/>
                      <a:pt x="1046230" y="770465"/>
                      <a:pt x="1078384" y="733305"/>
                    </a:cubicBezTo>
                    <a:cubicBezTo>
                      <a:pt x="1096962" y="711152"/>
                      <a:pt x="1094819" y="678279"/>
                      <a:pt x="1073383" y="658985"/>
                    </a:cubicBezTo>
                    <a:cubicBezTo>
                      <a:pt x="1062665" y="649695"/>
                      <a:pt x="1049088" y="644692"/>
                      <a:pt x="1034798" y="645407"/>
                    </a:cubicBezTo>
                    <a:cubicBezTo>
                      <a:pt x="1020507" y="646122"/>
                      <a:pt x="1006931" y="652553"/>
                      <a:pt x="997642" y="663272"/>
                    </a:cubicBezTo>
                    <a:cubicBezTo>
                      <a:pt x="997642" y="663272"/>
                      <a:pt x="997642" y="663272"/>
                      <a:pt x="949768" y="716869"/>
                    </a:cubicBezTo>
                    <a:cubicBezTo>
                      <a:pt x="911183" y="761175"/>
                      <a:pt x="860451" y="792618"/>
                      <a:pt x="804003" y="808339"/>
                    </a:cubicBezTo>
                    <a:cubicBezTo>
                      <a:pt x="738980" y="826919"/>
                      <a:pt x="668956" y="822632"/>
                      <a:pt x="606792" y="797620"/>
                    </a:cubicBezTo>
                    <a:cubicBezTo>
                      <a:pt x="606792" y="797620"/>
                      <a:pt x="606792" y="797620"/>
                      <a:pt x="551772" y="775467"/>
                    </a:cubicBezTo>
                    <a:cubicBezTo>
                      <a:pt x="545342" y="772609"/>
                      <a:pt x="541054" y="766177"/>
                      <a:pt x="542483" y="759031"/>
                    </a:cubicBezTo>
                    <a:cubicBezTo>
                      <a:pt x="543198" y="751885"/>
                      <a:pt x="548914" y="746168"/>
                      <a:pt x="556060" y="745453"/>
                    </a:cubicBezTo>
                    <a:cubicBezTo>
                      <a:pt x="556060" y="745453"/>
                      <a:pt x="556060" y="745453"/>
                      <a:pt x="713972" y="729732"/>
                    </a:cubicBezTo>
                    <a:cubicBezTo>
                      <a:pt x="738980" y="727588"/>
                      <a:pt x="757558" y="706864"/>
                      <a:pt x="757558" y="682567"/>
                    </a:cubicBezTo>
                    <a:cubicBezTo>
                      <a:pt x="757558" y="656841"/>
                      <a:pt x="737551" y="636117"/>
                      <a:pt x="711828" y="634688"/>
                    </a:cubicBezTo>
                    <a:cubicBezTo>
                      <a:pt x="711828" y="634688"/>
                      <a:pt x="711828" y="634688"/>
                      <a:pt x="408151" y="618966"/>
                    </a:cubicBezTo>
                    <a:close/>
                    <a:moveTo>
                      <a:pt x="389667" y="587375"/>
                    </a:moveTo>
                    <a:cubicBezTo>
                      <a:pt x="391094" y="587375"/>
                      <a:pt x="391808" y="587375"/>
                      <a:pt x="393235" y="587375"/>
                    </a:cubicBezTo>
                    <a:cubicBezTo>
                      <a:pt x="393949" y="587375"/>
                      <a:pt x="395376" y="587375"/>
                      <a:pt x="396090" y="587375"/>
                    </a:cubicBezTo>
                    <a:cubicBezTo>
                      <a:pt x="397517" y="587375"/>
                      <a:pt x="398231" y="587375"/>
                      <a:pt x="398944" y="587375"/>
                    </a:cubicBezTo>
                    <a:cubicBezTo>
                      <a:pt x="400372" y="587375"/>
                      <a:pt x="401085" y="587375"/>
                      <a:pt x="402513" y="587375"/>
                    </a:cubicBezTo>
                    <a:cubicBezTo>
                      <a:pt x="404654" y="587375"/>
                      <a:pt x="407508" y="587375"/>
                      <a:pt x="410363" y="587375"/>
                    </a:cubicBezTo>
                    <a:cubicBezTo>
                      <a:pt x="410363" y="587375"/>
                      <a:pt x="410363" y="587375"/>
                      <a:pt x="714389" y="603087"/>
                    </a:cubicBezTo>
                    <a:cubicBezTo>
                      <a:pt x="742222" y="604515"/>
                      <a:pt x="765773" y="620941"/>
                      <a:pt x="779333" y="643794"/>
                    </a:cubicBezTo>
                    <a:cubicBezTo>
                      <a:pt x="780047" y="645223"/>
                      <a:pt x="780760" y="646651"/>
                      <a:pt x="781474" y="648079"/>
                    </a:cubicBezTo>
                    <a:cubicBezTo>
                      <a:pt x="784329" y="653793"/>
                      <a:pt x="786470" y="660220"/>
                      <a:pt x="787897" y="666648"/>
                    </a:cubicBezTo>
                    <a:cubicBezTo>
                      <a:pt x="788611" y="671647"/>
                      <a:pt x="789324" y="676646"/>
                      <a:pt x="789324" y="682359"/>
                    </a:cubicBezTo>
                    <a:cubicBezTo>
                      <a:pt x="789324" y="684502"/>
                      <a:pt x="789324" y="685930"/>
                      <a:pt x="788611" y="688073"/>
                    </a:cubicBezTo>
                    <a:cubicBezTo>
                      <a:pt x="788611" y="688073"/>
                      <a:pt x="788611" y="688787"/>
                      <a:pt x="788611" y="688787"/>
                    </a:cubicBezTo>
                    <a:cubicBezTo>
                      <a:pt x="788611" y="690929"/>
                      <a:pt x="788611" y="692358"/>
                      <a:pt x="787897" y="694500"/>
                    </a:cubicBezTo>
                    <a:cubicBezTo>
                      <a:pt x="785042" y="713068"/>
                      <a:pt x="775765" y="729494"/>
                      <a:pt x="762918" y="741635"/>
                    </a:cubicBezTo>
                    <a:cubicBezTo>
                      <a:pt x="762918" y="741635"/>
                      <a:pt x="762205" y="741635"/>
                      <a:pt x="762205" y="741635"/>
                    </a:cubicBezTo>
                    <a:cubicBezTo>
                      <a:pt x="760777" y="743063"/>
                      <a:pt x="759350" y="743778"/>
                      <a:pt x="757923" y="745206"/>
                    </a:cubicBezTo>
                    <a:cubicBezTo>
                      <a:pt x="756495" y="746634"/>
                      <a:pt x="755068" y="747348"/>
                      <a:pt x="753641" y="748063"/>
                    </a:cubicBezTo>
                    <a:cubicBezTo>
                      <a:pt x="752927" y="748777"/>
                      <a:pt x="752927" y="748777"/>
                      <a:pt x="752927" y="748777"/>
                    </a:cubicBezTo>
                    <a:cubicBezTo>
                      <a:pt x="751500" y="749491"/>
                      <a:pt x="750072" y="750919"/>
                      <a:pt x="748645" y="751633"/>
                    </a:cubicBezTo>
                    <a:cubicBezTo>
                      <a:pt x="747931" y="751633"/>
                      <a:pt x="747218" y="751633"/>
                      <a:pt x="747218" y="752348"/>
                    </a:cubicBezTo>
                    <a:cubicBezTo>
                      <a:pt x="745790" y="753062"/>
                      <a:pt x="744363" y="753776"/>
                      <a:pt x="742222" y="754490"/>
                    </a:cubicBezTo>
                    <a:cubicBezTo>
                      <a:pt x="742222" y="754490"/>
                      <a:pt x="741508" y="754490"/>
                      <a:pt x="741508" y="755204"/>
                    </a:cubicBezTo>
                    <a:cubicBezTo>
                      <a:pt x="740081" y="755204"/>
                      <a:pt x="738653" y="755918"/>
                      <a:pt x="737226" y="756633"/>
                    </a:cubicBezTo>
                    <a:cubicBezTo>
                      <a:pt x="730803" y="758775"/>
                      <a:pt x="724380" y="760203"/>
                      <a:pt x="717957" y="760918"/>
                    </a:cubicBezTo>
                    <a:cubicBezTo>
                      <a:pt x="717957" y="760918"/>
                      <a:pt x="717957" y="760918"/>
                      <a:pt x="623752" y="770202"/>
                    </a:cubicBezTo>
                    <a:cubicBezTo>
                      <a:pt x="661577" y="784485"/>
                      <a:pt x="702256" y="790198"/>
                      <a:pt x="742222" y="787342"/>
                    </a:cubicBezTo>
                    <a:cubicBezTo>
                      <a:pt x="752927" y="786628"/>
                      <a:pt x="763632" y="785199"/>
                      <a:pt x="774337" y="783057"/>
                    </a:cubicBezTo>
                    <a:cubicBezTo>
                      <a:pt x="777906" y="782343"/>
                      <a:pt x="780760" y="781628"/>
                      <a:pt x="784329" y="780914"/>
                    </a:cubicBezTo>
                    <a:cubicBezTo>
                      <a:pt x="785042" y="780914"/>
                      <a:pt x="785042" y="780914"/>
                      <a:pt x="785756" y="780200"/>
                    </a:cubicBezTo>
                    <a:cubicBezTo>
                      <a:pt x="789324" y="779486"/>
                      <a:pt x="792179" y="778772"/>
                      <a:pt x="795747" y="778058"/>
                    </a:cubicBezTo>
                    <a:cubicBezTo>
                      <a:pt x="805739" y="775201"/>
                      <a:pt x="815730" y="771630"/>
                      <a:pt x="825722" y="767345"/>
                    </a:cubicBezTo>
                    <a:cubicBezTo>
                      <a:pt x="856410" y="755204"/>
                      <a:pt x="884243" y="737350"/>
                      <a:pt x="908508" y="714497"/>
                    </a:cubicBezTo>
                    <a:cubicBezTo>
                      <a:pt x="914931" y="708783"/>
                      <a:pt x="920641" y="702356"/>
                      <a:pt x="927064" y="695928"/>
                    </a:cubicBezTo>
                    <a:cubicBezTo>
                      <a:pt x="927064" y="695928"/>
                      <a:pt x="927064" y="695928"/>
                      <a:pt x="974166" y="642366"/>
                    </a:cubicBezTo>
                    <a:cubicBezTo>
                      <a:pt x="975593" y="640938"/>
                      <a:pt x="976307" y="640223"/>
                      <a:pt x="977021" y="638795"/>
                    </a:cubicBezTo>
                    <a:cubicBezTo>
                      <a:pt x="977734" y="638795"/>
                      <a:pt x="977734" y="638795"/>
                      <a:pt x="977734" y="638795"/>
                    </a:cubicBezTo>
                    <a:cubicBezTo>
                      <a:pt x="992722" y="623798"/>
                      <a:pt x="1011991" y="615228"/>
                      <a:pt x="1032687" y="613799"/>
                    </a:cubicBezTo>
                    <a:cubicBezTo>
                      <a:pt x="1033401" y="613799"/>
                      <a:pt x="1033401" y="613799"/>
                      <a:pt x="1033401" y="613799"/>
                    </a:cubicBezTo>
                    <a:cubicBezTo>
                      <a:pt x="1034828" y="613799"/>
                      <a:pt x="1036256" y="613799"/>
                      <a:pt x="1037683" y="613799"/>
                    </a:cubicBezTo>
                    <a:cubicBezTo>
                      <a:pt x="1037683" y="613799"/>
                      <a:pt x="1038397" y="613799"/>
                      <a:pt x="1039111" y="613799"/>
                    </a:cubicBezTo>
                    <a:cubicBezTo>
                      <a:pt x="1052670" y="613799"/>
                      <a:pt x="1066230" y="618084"/>
                      <a:pt x="1078363" y="624512"/>
                    </a:cubicBezTo>
                    <a:cubicBezTo>
                      <a:pt x="1079790" y="625226"/>
                      <a:pt x="1080504" y="625940"/>
                      <a:pt x="1081931" y="626654"/>
                    </a:cubicBezTo>
                    <a:cubicBezTo>
                      <a:pt x="1083358" y="627368"/>
                      <a:pt x="1084072" y="628083"/>
                      <a:pt x="1084786" y="628083"/>
                    </a:cubicBezTo>
                    <a:cubicBezTo>
                      <a:pt x="1085499" y="628797"/>
                      <a:pt x="1085499" y="628797"/>
                      <a:pt x="1085499" y="628797"/>
                    </a:cubicBezTo>
                    <a:cubicBezTo>
                      <a:pt x="1086213" y="629511"/>
                      <a:pt x="1087640" y="630225"/>
                      <a:pt x="1088354" y="630939"/>
                    </a:cubicBezTo>
                    <a:cubicBezTo>
                      <a:pt x="1088354" y="630939"/>
                      <a:pt x="1089068" y="631653"/>
                      <a:pt x="1089068" y="631653"/>
                    </a:cubicBezTo>
                    <a:cubicBezTo>
                      <a:pt x="1089781" y="632368"/>
                      <a:pt x="1090495" y="632368"/>
                      <a:pt x="1091209" y="633082"/>
                    </a:cubicBezTo>
                    <a:cubicBezTo>
                      <a:pt x="1091922" y="633796"/>
                      <a:pt x="1092636" y="634510"/>
                      <a:pt x="1094063" y="635224"/>
                    </a:cubicBezTo>
                    <a:cubicBezTo>
                      <a:pt x="1094063" y="635224"/>
                      <a:pt x="1094063" y="635938"/>
                      <a:pt x="1094063" y="635938"/>
                    </a:cubicBezTo>
                    <a:cubicBezTo>
                      <a:pt x="1128320" y="666648"/>
                      <a:pt x="1131888" y="718068"/>
                      <a:pt x="1101914" y="753062"/>
                    </a:cubicBezTo>
                    <a:cubicBezTo>
                      <a:pt x="1101914" y="753062"/>
                      <a:pt x="1101914" y="753062"/>
                      <a:pt x="1070512" y="790913"/>
                    </a:cubicBezTo>
                    <a:cubicBezTo>
                      <a:pt x="1039111" y="827335"/>
                      <a:pt x="1003427" y="860187"/>
                      <a:pt x="964888" y="887325"/>
                    </a:cubicBezTo>
                    <a:cubicBezTo>
                      <a:pt x="962034" y="889467"/>
                      <a:pt x="958465" y="891610"/>
                      <a:pt x="955611" y="893752"/>
                    </a:cubicBezTo>
                    <a:cubicBezTo>
                      <a:pt x="952756" y="895895"/>
                      <a:pt x="949901" y="898037"/>
                      <a:pt x="947046" y="899466"/>
                    </a:cubicBezTo>
                    <a:cubicBezTo>
                      <a:pt x="903512" y="928032"/>
                      <a:pt x="855696" y="950886"/>
                      <a:pt x="805025" y="966597"/>
                    </a:cubicBezTo>
                    <a:cubicBezTo>
                      <a:pt x="800743" y="968026"/>
                      <a:pt x="796461" y="969454"/>
                      <a:pt x="791465" y="970882"/>
                    </a:cubicBezTo>
                    <a:cubicBezTo>
                      <a:pt x="790038" y="970882"/>
                      <a:pt x="788611" y="971597"/>
                      <a:pt x="787183" y="971597"/>
                    </a:cubicBezTo>
                    <a:cubicBezTo>
                      <a:pt x="784329" y="972311"/>
                      <a:pt x="781474" y="973739"/>
                      <a:pt x="778619" y="974453"/>
                    </a:cubicBezTo>
                    <a:cubicBezTo>
                      <a:pt x="776478" y="974453"/>
                      <a:pt x="774337" y="975167"/>
                      <a:pt x="772910" y="975882"/>
                    </a:cubicBezTo>
                    <a:cubicBezTo>
                      <a:pt x="770055" y="976596"/>
                      <a:pt x="767914" y="976596"/>
                      <a:pt x="765059" y="977310"/>
                    </a:cubicBezTo>
                    <a:cubicBezTo>
                      <a:pt x="762918" y="978024"/>
                      <a:pt x="760777" y="978738"/>
                      <a:pt x="758636" y="979452"/>
                    </a:cubicBezTo>
                    <a:cubicBezTo>
                      <a:pt x="756495" y="979452"/>
                      <a:pt x="755068" y="980167"/>
                      <a:pt x="752927" y="980167"/>
                    </a:cubicBezTo>
                    <a:cubicBezTo>
                      <a:pt x="742936" y="982309"/>
                      <a:pt x="732944" y="984452"/>
                      <a:pt x="723666" y="986594"/>
                    </a:cubicBezTo>
                    <a:cubicBezTo>
                      <a:pt x="722239" y="986594"/>
                      <a:pt x="721525" y="986594"/>
                      <a:pt x="720812" y="986594"/>
                    </a:cubicBezTo>
                    <a:cubicBezTo>
                      <a:pt x="717243" y="987308"/>
                      <a:pt x="713675" y="988022"/>
                      <a:pt x="710106" y="988737"/>
                    </a:cubicBezTo>
                    <a:cubicBezTo>
                      <a:pt x="709393" y="988737"/>
                      <a:pt x="709393" y="988737"/>
                      <a:pt x="708679" y="988737"/>
                    </a:cubicBezTo>
                    <a:cubicBezTo>
                      <a:pt x="688696" y="991593"/>
                      <a:pt x="669427" y="993736"/>
                      <a:pt x="649444" y="995164"/>
                    </a:cubicBezTo>
                    <a:cubicBezTo>
                      <a:pt x="648730" y="995164"/>
                      <a:pt x="648017" y="995164"/>
                      <a:pt x="647303" y="995164"/>
                    </a:cubicBezTo>
                    <a:cubicBezTo>
                      <a:pt x="643735" y="995164"/>
                      <a:pt x="640166" y="995164"/>
                      <a:pt x="636598" y="995878"/>
                    </a:cubicBezTo>
                    <a:cubicBezTo>
                      <a:pt x="635884" y="995878"/>
                      <a:pt x="635171" y="995878"/>
                      <a:pt x="634457" y="995878"/>
                    </a:cubicBezTo>
                    <a:cubicBezTo>
                      <a:pt x="629461" y="995878"/>
                      <a:pt x="625179" y="995878"/>
                      <a:pt x="620183" y="995878"/>
                    </a:cubicBezTo>
                    <a:cubicBezTo>
                      <a:pt x="620183" y="995878"/>
                      <a:pt x="619470" y="995878"/>
                      <a:pt x="619470" y="995878"/>
                    </a:cubicBezTo>
                    <a:cubicBezTo>
                      <a:pt x="616615" y="995878"/>
                      <a:pt x="613760" y="995878"/>
                      <a:pt x="611619" y="995878"/>
                    </a:cubicBezTo>
                    <a:cubicBezTo>
                      <a:pt x="609478" y="995878"/>
                      <a:pt x="607337" y="995878"/>
                      <a:pt x="605196" y="995878"/>
                    </a:cubicBezTo>
                    <a:cubicBezTo>
                      <a:pt x="603055" y="995878"/>
                      <a:pt x="600201" y="995878"/>
                      <a:pt x="598060" y="995878"/>
                    </a:cubicBezTo>
                    <a:cubicBezTo>
                      <a:pt x="595919" y="995878"/>
                      <a:pt x="593778" y="995878"/>
                      <a:pt x="591637" y="995878"/>
                    </a:cubicBezTo>
                    <a:cubicBezTo>
                      <a:pt x="588782" y="995878"/>
                      <a:pt x="586641" y="995878"/>
                      <a:pt x="583786" y="995164"/>
                    </a:cubicBezTo>
                    <a:cubicBezTo>
                      <a:pt x="581645" y="995164"/>
                      <a:pt x="580218" y="995164"/>
                      <a:pt x="578077" y="995164"/>
                    </a:cubicBezTo>
                    <a:cubicBezTo>
                      <a:pt x="574508" y="995164"/>
                      <a:pt x="570226" y="994450"/>
                      <a:pt x="565944" y="994450"/>
                    </a:cubicBezTo>
                    <a:cubicBezTo>
                      <a:pt x="565944" y="994450"/>
                      <a:pt x="565231" y="994450"/>
                      <a:pt x="565231" y="994450"/>
                    </a:cubicBezTo>
                    <a:cubicBezTo>
                      <a:pt x="565231" y="994450"/>
                      <a:pt x="565231" y="994450"/>
                      <a:pt x="484585" y="988737"/>
                    </a:cubicBezTo>
                    <a:cubicBezTo>
                      <a:pt x="484585" y="988737"/>
                      <a:pt x="484585" y="988737"/>
                      <a:pt x="416073" y="983737"/>
                    </a:cubicBezTo>
                    <a:cubicBezTo>
                      <a:pt x="414645" y="983737"/>
                      <a:pt x="412504" y="983737"/>
                      <a:pt x="410363" y="983737"/>
                    </a:cubicBezTo>
                    <a:cubicBezTo>
                      <a:pt x="409649" y="983737"/>
                      <a:pt x="408222" y="983737"/>
                      <a:pt x="406795" y="983737"/>
                    </a:cubicBezTo>
                    <a:cubicBezTo>
                      <a:pt x="401799" y="983737"/>
                      <a:pt x="397517" y="984452"/>
                      <a:pt x="392521" y="985166"/>
                    </a:cubicBezTo>
                    <a:cubicBezTo>
                      <a:pt x="391094" y="985880"/>
                      <a:pt x="389667" y="985880"/>
                      <a:pt x="388239" y="985880"/>
                    </a:cubicBezTo>
                    <a:cubicBezTo>
                      <a:pt x="388239" y="986594"/>
                      <a:pt x="388239" y="986594"/>
                      <a:pt x="388239" y="986594"/>
                    </a:cubicBezTo>
                    <a:cubicBezTo>
                      <a:pt x="386812" y="986594"/>
                      <a:pt x="385385" y="987308"/>
                      <a:pt x="383957" y="987308"/>
                    </a:cubicBezTo>
                    <a:cubicBezTo>
                      <a:pt x="383957" y="987308"/>
                      <a:pt x="383957" y="987308"/>
                      <a:pt x="383244" y="988022"/>
                    </a:cubicBezTo>
                    <a:cubicBezTo>
                      <a:pt x="381816" y="988022"/>
                      <a:pt x="380389" y="988737"/>
                      <a:pt x="378961" y="989451"/>
                    </a:cubicBezTo>
                    <a:cubicBezTo>
                      <a:pt x="378961" y="989451"/>
                      <a:pt x="378961" y="989451"/>
                      <a:pt x="21410" y="1127999"/>
                    </a:cubicBezTo>
                    <a:cubicBezTo>
                      <a:pt x="19983" y="1128713"/>
                      <a:pt x="17842" y="1128713"/>
                      <a:pt x="15701" y="1128713"/>
                    </a:cubicBezTo>
                    <a:cubicBezTo>
                      <a:pt x="12846" y="1128713"/>
                      <a:pt x="9992" y="1127999"/>
                      <a:pt x="7137" y="1125856"/>
                    </a:cubicBezTo>
                    <a:cubicBezTo>
                      <a:pt x="2855" y="1123000"/>
                      <a:pt x="0" y="1118001"/>
                      <a:pt x="0" y="1113001"/>
                    </a:cubicBezTo>
                    <a:cubicBezTo>
                      <a:pt x="0" y="1113001"/>
                      <a:pt x="0" y="1113001"/>
                      <a:pt x="0" y="796626"/>
                    </a:cubicBezTo>
                    <a:cubicBezTo>
                      <a:pt x="0" y="790913"/>
                      <a:pt x="3569" y="785913"/>
                      <a:pt x="7851" y="783057"/>
                    </a:cubicBezTo>
                    <a:cubicBezTo>
                      <a:pt x="7851" y="783057"/>
                      <a:pt x="7851" y="783057"/>
                      <a:pt x="309735" y="611657"/>
                    </a:cubicBezTo>
                    <a:cubicBezTo>
                      <a:pt x="311162" y="610228"/>
                      <a:pt x="313303" y="609514"/>
                      <a:pt x="315444" y="608800"/>
                    </a:cubicBezTo>
                    <a:cubicBezTo>
                      <a:pt x="316158" y="608086"/>
                      <a:pt x="316872" y="608086"/>
                      <a:pt x="317585" y="607372"/>
                    </a:cubicBezTo>
                    <a:cubicBezTo>
                      <a:pt x="318299" y="606658"/>
                      <a:pt x="319726" y="605943"/>
                      <a:pt x="320440" y="605943"/>
                    </a:cubicBezTo>
                    <a:cubicBezTo>
                      <a:pt x="321868" y="605229"/>
                      <a:pt x="322581" y="604515"/>
                      <a:pt x="324009" y="604515"/>
                    </a:cubicBezTo>
                    <a:cubicBezTo>
                      <a:pt x="324722" y="603801"/>
                      <a:pt x="325436" y="603801"/>
                      <a:pt x="326150" y="603087"/>
                    </a:cubicBezTo>
                    <a:cubicBezTo>
                      <a:pt x="327577" y="602373"/>
                      <a:pt x="329004" y="602373"/>
                      <a:pt x="329718" y="601658"/>
                    </a:cubicBezTo>
                    <a:cubicBezTo>
                      <a:pt x="330432" y="601658"/>
                      <a:pt x="331145" y="600944"/>
                      <a:pt x="331859" y="600944"/>
                    </a:cubicBezTo>
                    <a:cubicBezTo>
                      <a:pt x="333286" y="600230"/>
                      <a:pt x="334714" y="599516"/>
                      <a:pt x="336141" y="599516"/>
                    </a:cubicBezTo>
                    <a:cubicBezTo>
                      <a:pt x="336141" y="598802"/>
                      <a:pt x="336855" y="598802"/>
                      <a:pt x="337568" y="598802"/>
                    </a:cubicBezTo>
                    <a:cubicBezTo>
                      <a:pt x="338996" y="598088"/>
                      <a:pt x="340423" y="597373"/>
                      <a:pt x="341850" y="597373"/>
                    </a:cubicBezTo>
                    <a:cubicBezTo>
                      <a:pt x="342564" y="596659"/>
                      <a:pt x="342564" y="596659"/>
                      <a:pt x="342564" y="596659"/>
                    </a:cubicBezTo>
                    <a:cubicBezTo>
                      <a:pt x="344705" y="595945"/>
                      <a:pt x="346132" y="595945"/>
                      <a:pt x="347560" y="595231"/>
                    </a:cubicBezTo>
                    <a:cubicBezTo>
                      <a:pt x="348273" y="595231"/>
                      <a:pt x="348273" y="595231"/>
                      <a:pt x="348273" y="595231"/>
                    </a:cubicBezTo>
                    <a:cubicBezTo>
                      <a:pt x="359692" y="591660"/>
                      <a:pt x="370397" y="589518"/>
                      <a:pt x="381816" y="588089"/>
                    </a:cubicBezTo>
                    <a:cubicBezTo>
                      <a:pt x="382530" y="588089"/>
                      <a:pt x="383244" y="588089"/>
                      <a:pt x="383244" y="588089"/>
                    </a:cubicBezTo>
                    <a:cubicBezTo>
                      <a:pt x="384671" y="588089"/>
                      <a:pt x="386098" y="588089"/>
                      <a:pt x="386812" y="588089"/>
                    </a:cubicBezTo>
                    <a:cubicBezTo>
                      <a:pt x="388239" y="588089"/>
                      <a:pt x="388953" y="588089"/>
                      <a:pt x="389667" y="587375"/>
                    </a:cubicBezTo>
                    <a:close/>
                    <a:moveTo>
                      <a:pt x="637653" y="0"/>
                    </a:moveTo>
                    <a:cubicBezTo>
                      <a:pt x="637653" y="0"/>
                      <a:pt x="637653" y="0"/>
                      <a:pt x="747520" y="0"/>
                    </a:cubicBezTo>
                    <a:cubicBezTo>
                      <a:pt x="751801" y="0"/>
                      <a:pt x="773204" y="0"/>
                      <a:pt x="783905" y="15718"/>
                    </a:cubicBezTo>
                    <a:cubicBezTo>
                      <a:pt x="786759" y="20720"/>
                      <a:pt x="788186" y="26435"/>
                      <a:pt x="788186" y="32151"/>
                    </a:cubicBezTo>
                    <a:cubicBezTo>
                      <a:pt x="861668" y="65017"/>
                      <a:pt x="858815" y="82878"/>
                      <a:pt x="857388" y="90738"/>
                    </a:cubicBezTo>
                    <a:cubicBezTo>
                      <a:pt x="855248" y="103598"/>
                      <a:pt x="833131" y="130034"/>
                      <a:pt x="791039" y="169329"/>
                    </a:cubicBezTo>
                    <a:cubicBezTo>
                      <a:pt x="791039" y="169329"/>
                      <a:pt x="791039" y="169329"/>
                      <a:pt x="790326" y="170044"/>
                    </a:cubicBezTo>
                    <a:cubicBezTo>
                      <a:pt x="788186" y="172187"/>
                      <a:pt x="783192" y="177903"/>
                      <a:pt x="783905" y="181475"/>
                    </a:cubicBezTo>
                    <a:cubicBezTo>
                      <a:pt x="783905" y="182904"/>
                      <a:pt x="785332" y="185048"/>
                      <a:pt x="787472" y="187191"/>
                    </a:cubicBezTo>
                    <a:cubicBezTo>
                      <a:pt x="790326" y="189335"/>
                      <a:pt x="1020049" y="389386"/>
                      <a:pt x="1020049" y="572291"/>
                    </a:cubicBezTo>
                    <a:cubicBezTo>
                      <a:pt x="1020762" y="573720"/>
                      <a:pt x="1020762" y="578006"/>
                      <a:pt x="1020762" y="584437"/>
                    </a:cubicBezTo>
                    <a:cubicBezTo>
                      <a:pt x="1015055" y="585151"/>
                      <a:pt x="1010061" y="586580"/>
                      <a:pt x="1005067" y="588009"/>
                    </a:cubicBezTo>
                    <a:cubicBezTo>
                      <a:pt x="999359" y="589438"/>
                      <a:pt x="994365" y="591582"/>
                      <a:pt x="989371" y="593725"/>
                    </a:cubicBezTo>
                    <a:cubicBezTo>
                      <a:pt x="989371" y="582293"/>
                      <a:pt x="989371" y="574434"/>
                      <a:pt x="989371" y="574434"/>
                    </a:cubicBezTo>
                    <a:cubicBezTo>
                      <a:pt x="989371" y="574434"/>
                      <a:pt x="989371" y="574434"/>
                      <a:pt x="988658" y="573005"/>
                    </a:cubicBezTo>
                    <a:cubicBezTo>
                      <a:pt x="988658" y="426539"/>
                      <a:pt x="814582" y="250779"/>
                      <a:pt x="767496" y="211483"/>
                    </a:cubicBezTo>
                    <a:cubicBezTo>
                      <a:pt x="755368" y="200766"/>
                      <a:pt x="752514" y="189335"/>
                      <a:pt x="752514" y="181475"/>
                    </a:cubicBezTo>
                    <a:cubicBezTo>
                      <a:pt x="751801" y="162899"/>
                      <a:pt x="766783" y="148610"/>
                      <a:pt x="769636" y="146466"/>
                    </a:cubicBezTo>
                    <a:cubicBezTo>
                      <a:pt x="791039" y="125747"/>
                      <a:pt x="816009" y="100026"/>
                      <a:pt x="824570" y="88594"/>
                    </a:cubicBezTo>
                    <a:cubicBezTo>
                      <a:pt x="816723" y="82164"/>
                      <a:pt x="798173" y="71447"/>
                      <a:pt x="778198" y="62873"/>
                    </a:cubicBezTo>
                    <a:cubicBezTo>
                      <a:pt x="761075" y="95739"/>
                      <a:pt x="752514" y="115030"/>
                      <a:pt x="752514" y="115030"/>
                    </a:cubicBezTo>
                    <a:cubicBezTo>
                      <a:pt x="749661" y="120745"/>
                      <a:pt x="743953" y="124318"/>
                      <a:pt x="738246" y="124318"/>
                    </a:cubicBezTo>
                    <a:cubicBezTo>
                      <a:pt x="736105" y="124318"/>
                      <a:pt x="733965" y="123603"/>
                      <a:pt x="731825" y="122889"/>
                    </a:cubicBezTo>
                    <a:cubicBezTo>
                      <a:pt x="726118" y="120031"/>
                      <a:pt x="722550" y="114315"/>
                      <a:pt x="722550" y="108599"/>
                    </a:cubicBezTo>
                    <a:cubicBezTo>
                      <a:pt x="722550" y="106456"/>
                      <a:pt x="723264" y="104313"/>
                      <a:pt x="723977" y="102169"/>
                    </a:cubicBezTo>
                    <a:cubicBezTo>
                      <a:pt x="723977" y="101455"/>
                      <a:pt x="733252" y="80735"/>
                      <a:pt x="751801" y="46440"/>
                    </a:cubicBezTo>
                    <a:cubicBezTo>
                      <a:pt x="752514" y="45012"/>
                      <a:pt x="752514" y="44297"/>
                      <a:pt x="753228" y="42868"/>
                    </a:cubicBezTo>
                    <a:cubicBezTo>
                      <a:pt x="756795" y="37152"/>
                      <a:pt x="756795" y="33580"/>
                      <a:pt x="756795" y="32866"/>
                    </a:cubicBezTo>
                    <a:cubicBezTo>
                      <a:pt x="755368" y="32151"/>
                      <a:pt x="751087" y="31437"/>
                      <a:pt x="748234" y="31437"/>
                    </a:cubicBezTo>
                    <a:cubicBezTo>
                      <a:pt x="748234" y="31437"/>
                      <a:pt x="748234" y="31437"/>
                      <a:pt x="747520" y="31437"/>
                    </a:cubicBezTo>
                    <a:cubicBezTo>
                      <a:pt x="747520" y="31437"/>
                      <a:pt x="747520" y="31437"/>
                      <a:pt x="637653" y="31437"/>
                    </a:cubicBezTo>
                    <a:cubicBezTo>
                      <a:pt x="636939" y="31437"/>
                      <a:pt x="636939" y="31437"/>
                      <a:pt x="636226" y="31437"/>
                    </a:cubicBezTo>
                    <a:cubicBezTo>
                      <a:pt x="634086" y="31437"/>
                      <a:pt x="629805" y="32151"/>
                      <a:pt x="628378" y="32866"/>
                    </a:cubicBezTo>
                    <a:cubicBezTo>
                      <a:pt x="628378" y="33580"/>
                      <a:pt x="628378" y="37152"/>
                      <a:pt x="631945" y="42868"/>
                    </a:cubicBezTo>
                    <a:cubicBezTo>
                      <a:pt x="632659" y="44297"/>
                      <a:pt x="632659" y="45012"/>
                      <a:pt x="633372" y="46440"/>
                    </a:cubicBezTo>
                    <a:cubicBezTo>
                      <a:pt x="651921" y="80735"/>
                      <a:pt x="661196" y="101455"/>
                      <a:pt x="661196" y="102169"/>
                    </a:cubicBezTo>
                    <a:cubicBezTo>
                      <a:pt x="661909" y="104313"/>
                      <a:pt x="662623" y="106456"/>
                      <a:pt x="662623" y="108599"/>
                    </a:cubicBezTo>
                    <a:cubicBezTo>
                      <a:pt x="662623" y="114315"/>
                      <a:pt x="659056" y="120031"/>
                      <a:pt x="653348" y="122889"/>
                    </a:cubicBezTo>
                    <a:cubicBezTo>
                      <a:pt x="645500" y="126461"/>
                      <a:pt x="636226" y="122889"/>
                      <a:pt x="632659" y="115030"/>
                    </a:cubicBezTo>
                    <a:cubicBezTo>
                      <a:pt x="632659" y="115030"/>
                      <a:pt x="624098" y="95739"/>
                      <a:pt x="606975" y="62873"/>
                    </a:cubicBezTo>
                    <a:cubicBezTo>
                      <a:pt x="587000" y="71447"/>
                      <a:pt x="568450" y="82164"/>
                      <a:pt x="560603" y="88594"/>
                    </a:cubicBezTo>
                    <a:cubicBezTo>
                      <a:pt x="569164" y="100026"/>
                      <a:pt x="594134" y="125747"/>
                      <a:pt x="615537" y="146466"/>
                    </a:cubicBezTo>
                    <a:cubicBezTo>
                      <a:pt x="618390" y="148610"/>
                      <a:pt x="633372" y="162899"/>
                      <a:pt x="632659" y="181475"/>
                    </a:cubicBezTo>
                    <a:cubicBezTo>
                      <a:pt x="632659" y="189335"/>
                      <a:pt x="629805" y="200766"/>
                      <a:pt x="617677" y="211483"/>
                    </a:cubicBezTo>
                    <a:cubicBezTo>
                      <a:pt x="572731" y="249350"/>
                      <a:pt x="408643" y="413678"/>
                      <a:pt x="397228" y="556572"/>
                    </a:cubicBezTo>
                    <a:cubicBezTo>
                      <a:pt x="391521" y="556572"/>
                      <a:pt x="386527" y="557287"/>
                      <a:pt x="380820" y="557287"/>
                    </a:cubicBezTo>
                    <a:cubicBezTo>
                      <a:pt x="375826" y="558001"/>
                      <a:pt x="370118" y="558716"/>
                      <a:pt x="365124" y="559430"/>
                    </a:cubicBezTo>
                    <a:cubicBezTo>
                      <a:pt x="375826" y="380098"/>
                      <a:pt x="595561" y="189335"/>
                      <a:pt x="597701" y="187191"/>
                    </a:cubicBezTo>
                    <a:cubicBezTo>
                      <a:pt x="599841" y="185048"/>
                      <a:pt x="601268" y="182904"/>
                      <a:pt x="601268" y="181475"/>
                    </a:cubicBezTo>
                    <a:cubicBezTo>
                      <a:pt x="601981" y="177903"/>
                      <a:pt x="596988" y="172187"/>
                      <a:pt x="594847" y="170044"/>
                    </a:cubicBezTo>
                    <a:cubicBezTo>
                      <a:pt x="594847" y="170044"/>
                      <a:pt x="594847" y="170044"/>
                      <a:pt x="594134" y="169329"/>
                    </a:cubicBezTo>
                    <a:cubicBezTo>
                      <a:pt x="552042" y="130034"/>
                      <a:pt x="529926" y="103598"/>
                      <a:pt x="527785" y="90738"/>
                    </a:cubicBezTo>
                    <a:cubicBezTo>
                      <a:pt x="526358" y="82878"/>
                      <a:pt x="523505" y="65017"/>
                      <a:pt x="596988" y="32151"/>
                    </a:cubicBezTo>
                    <a:cubicBezTo>
                      <a:pt x="596988" y="26435"/>
                      <a:pt x="598414" y="20720"/>
                      <a:pt x="601268" y="15718"/>
                    </a:cubicBezTo>
                    <a:cubicBezTo>
                      <a:pt x="611969" y="0"/>
                      <a:pt x="633372" y="0"/>
                      <a:pt x="637653" y="0"/>
                    </a:cubicBezTo>
                    <a:close/>
                  </a:path>
                </a:pathLst>
              </a:custGeom>
              <a:solidFill>
                <a:srgbClr val="053391">
                  <a:lumMod val="100000"/>
                </a:srgbClr>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grpSp>
        <p:nvGrpSpPr>
          <p:cNvPr id="60" name="bcgIcons_VennDiagramm">
            <a:extLst>
              <a:ext uri="{FF2B5EF4-FFF2-40B4-BE49-F238E27FC236}">
                <a16:creationId xmlns:a16="http://schemas.microsoft.com/office/drawing/2014/main" id="{E5D95BCA-6A5D-4234-A1C1-EFE8EA54DECE}"/>
              </a:ext>
            </a:extLst>
          </p:cNvPr>
          <p:cNvGrpSpPr>
            <a:grpSpLocks noChangeAspect="1"/>
          </p:cNvGrpSpPr>
          <p:nvPr/>
        </p:nvGrpSpPr>
        <p:grpSpPr bwMode="auto">
          <a:xfrm>
            <a:off x="5715068" y="1611555"/>
            <a:ext cx="768354" cy="769065"/>
            <a:chOff x="1682" y="0"/>
            <a:chExt cx="4316" cy="4320"/>
          </a:xfrm>
        </p:grpSpPr>
        <p:sp>
          <p:nvSpPr>
            <p:cNvPr id="61" name="AutoShape 13">
              <a:extLst>
                <a:ext uri="{FF2B5EF4-FFF2-40B4-BE49-F238E27FC236}">
                  <a16:creationId xmlns:a16="http://schemas.microsoft.com/office/drawing/2014/main" id="{190F93C8-6172-45E2-924C-FD410D1CE439}"/>
                </a:ext>
              </a:extLst>
            </p:cNvPr>
            <p:cNvSpPr>
              <a:spLocks noChangeAspect="1" noChangeArrowheads="1" noTextEdit="1"/>
            </p:cNvSpPr>
            <p:nvPr/>
          </p:nvSpPr>
          <p:spPr bwMode="auto">
            <a:xfrm>
              <a:off x="1682" y="0"/>
              <a:ext cx="4316"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dirty="0"/>
            </a:p>
          </p:txBody>
        </p:sp>
        <p:sp>
          <p:nvSpPr>
            <p:cNvPr id="62" name="Freeform 15">
              <a:extLst>
                <a:ext uri="{FF2B5EF4-FFF2-40B4-BE49-F238E27FC236}">
                  <a16:creationId xmlns:a16="http://schemas.microsoft.com/office/drawing/2014/main" id="{0BB4D794-4D61-42A4-8E6B-71C487A94DEF}"/>
                </a:ext>
              </a:extLst>
            </p:cNvPr>
            <p:cNvSpPr>
              <a:spLocks/>
            </p:cNvSpPr>
            <p:nvPr/>
          </p:nvSpPr>
          <p:spPr bwMode="auto">
            <a:xfrm>
              <a:off x="3649" y="1573"/>
              <a:ext cx="378" cy="1178"/>
            </a:xfrm>
            <a:custGeom>
              <a:avLst/>
              <a:gdLst>
                <a:gd name="T0" fmla="*/ 101 w 202"/>
                <a:gd name="T1" fmla="*/ 628 h 628"/>
                <a:gd name="T2" fmla="*/ 0 w 202"/>
                <a:gd name="T3" fmla="*/ 314 h 628"/>
                <a:gd name="T4" fmla="*/ 101 w 202"/>
                <a:gd name="T5" fmla="*/ 0 h 628"/>
                <a:gd name="T6" fmla="*/ 202 w 202"/>
                <a:gd name="T7" fmla="*/ 314 h 628"/>
                <a:gd name="T8" fmla="*/ 101 w 202"/>
                <a:gd name="T9" fmla="*/ 628 h 628"/>
              </a:gdLst>
              <a:ahLst/>
              <a:cxnLst>
                <a:cxn ang="0">
                  <a:pos x="T0" y="T1"/>
                </a:cxn>
                <a:cxn ang="0">
                  <a:pos x="T2" y="T3"/>
                </a:cxn>
                <a:cxn ang="0">
                  <a:pos x="T4" y="T5"/>
                </a:cxn>
                <a:cxn ang="0">
                  <a:pos x="T6" y="T7"/>
                </a:cxn>
                <a:cxn ang="0">
                  <a:pos x="T8" y="T9"/>
                </a:cxn>
              </a:cxnLst>
              <a:rect l="0" t="0" r="r" b="b"/>
              <a:pathLst>
                <a:path w="202" h="628">
                  <a:moveTo>
                    <a:pt x="101" y="628"/>
                  </a:moveTo>
                  <a:cubicBezTo>
                    <a:pt x="36" y="537"/>
                    <a:pt x="0" y="428"/>
                    <a:pt x="0" y="314"/>
                  </a:cubicBezTo>
                  <a:cubicBezTo>
                    <a:pt x="0" y="200"/>
                    <a:pt x="36" y="91"/>
                    <a:pt x="101" y="0"/>
                  </a:cubicBezTo>
                  <a:cubicBezTo>
                    <a:pt x="166" y="91"/>
                    <a:pt x="202" y="200"/>
                    <a:pt x="202" y="314"/>
                  </a:cubicBezTo>
                  <a:cubicBezTo>
                    <a:pt x="202" y="428"/>
                    <a:pt x="166" y="537"/>
                    <a:pt x="101" y="628"/>
                  </a:cubicBezTo>
                  <a:close/>
                </a:path>
              </a:pathLst>
            </a:custGeom>
            <a:solidFill>
              <a:srgbClr val="5B9BD5">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dirty="0"/>
            </a:p>
          </p:txBody>
        </p:sp>
        <p:sp>
          <p:nvSpPr>
            <p:cNvPr id="63" name="Freeform 16">
              <a:extLst>
                <a:ext uri="{FF2B5EF4-FFF2-40B4-BE49-F238E27FC236}">
                  <a16:creationId xmlns:a16="http://schemas.microsoft.com/office/drawing/2014/main" id="{E74BCD3C-9060-4C44-A3DE-B3D99900B14D}"/>
                </a:ext>
              </a:extLst>
            </p:cNvPr>
            <p:cNvSpPr>
              <a:spLocks noEditPoints="1"/>
            </p:cNvSpPr>
            <p:nvPr/>
          </p:nvSpPr>
          <p:spPr bwMode="auto">
            <a:xfrm>
              <a:off x="1847" y="988"/>
              <a:ext cx="3982" cy="2348"/>
            </a:xfrm>
            <a:custGeom>
              <a:avLst/>
              <a:gdLst>
                <a:gd name="T0" fmla="*/ 1063 w 2126"/>
                <a:gd name="T1" fmla="*/ 178 h 1252"/>
                <a:gd name="T2" fmla="*/ 0 w 2126"/>
                <a:gd name="T3" fmla="*/ 626 h 1252"/>
                <a:gd name="T4" fmla="*/ 1063 w 2126"/>
                <a:gd name="T5" fmla="*/ 1074 h 1252"/>
                <a:gd name="T6" fmla="*/ 2126 w 2126"/>
                <a:gd name="T7" fmla="*/ 626 h 1252"/>
                <a:gd name="T8" fmla="*/ 1208 w 2126"/>
                <a:gd name="T9" fmla="*/ 640 h 1252"/>
                <a:gd name="T10" fmla="*/ 1207 w 2126"/>
                <a:gd name="T11" fmla="*/ 655 h 1252"/>
                <a:gd name="T12" fmla="*/ 1206 w 2126"/>
                <a:gd name="T13" fmla="*/ 669 h 1252"/>
                <a:gd name="T14" fmla="*/ 1205 w 2126"/>
                <a:gd name="T15" fmla="*/ 683 h 1252"/>
                <a:gd name="T16" fmla="*/ 1203 w 2126"/>
                <a:gd name="T17" fmla="*/ 698 h 1252"/>
                <a:gd name="T18" fmla="*/ 1201 w 2126"/>
                <a:gd name="T19" fmla="*/ 714 h 1252"/>
                <a:gd name="T20" fmla="*/ 1063 w 2126"/>
                <a:gd name="T21" fmla="*/ 1010 h 1252"/>
                <a:gd name="T22" fmla="*/ 925 w 2126"/>
                <a:gd name="T23" fmla="*/ 714 h 1252"/>
                <a:gd name="T24" fmla="*/ 923 w 2126"/>
                <a:gd name="T25" fmla="*/ 698 h 1252"/>
                <a:gd name="T26" fmla="*/ 921 w 2126"/>
                <a:gd name="T27" fmla="*/ 683 h 1252"/>
                <a:gd name="T28" fmla="*/ 920 w 2126"/>
                <a:gd name="T29" fmla="*/ 669 h 1252"/>
                <a:gd name="T30" fmla="*/ 919 w 2126"/>
                <a:gd name="T31" fmla="*/ 655 h 1252"/>
                <a:gd name="T32" fmla="*/ 918 w 2126"/>
                <a:gd name="T33" fmla="*/ 640 h 1252"/>
                <a:gd name="T34" fmla="*/ 918 w 2126"/>
                <a:gd name="T35" fmla="*/ 612 h 1252"/>
                <a:gd name="T36" fmla="*/ 919 w 2126"/>
                <a:gd name="T37" fmla="*/ 597 h 1252"/>
                <a:gd name="T38" fmla="*/ 920 w 2126"/>
                <a:gd name="T39" fmla="*/ 583 h 1252"/>
                <a:gd name="T40" fmla="*/ 921 w 2126"/>
                <a:gd name="T41" fmla="*/ 569 h 1252"/>
                <a:gd name="T42" fmla="*/ 923 w 2126"/>
                <a:gd name="T43" fmla="*/ 554 h 1252"/>
                <a:gd name="T44" fmla="*/ 925 w 2126"/>
                <a:gd name="T45" fmla="*/ 538 h 1252"/>
                <a:gd name="T46" fmla="*/ 1063 w 2126"/>
                <a:gd name="T47" fmla="*/ 242 h 1252"/>
                <a:gd name="T48" fmla="*/ 1201 w 2126"/>
                <a:gd name="T49" fmla="*/ 538 h 1252"/>
                <a:gd name="T50" fmla="*/ 1203 w 2126"/>
                <a:gd name="T51" fmla="*/ 554 h 1252"/>
                <a:gd name="T52" fmla="*/ 1205 w 2126"/>
                <a:gd name="T53" fmla="*/ 569 h 1252"/>
                <a:gd name="T54" fmla="*/ 1206 w 2126"/>
                <a:gd name="T55" fmla="*/ 583 h 1252"/>
                <a:gd name="T56" fmla="*/ 1207 w 2126"/>
                <a:gd name="T57" fmla="*/ 597 h 1252"/>
                <a:gd name="T58" fmla="*/ 1208 w 2126"/>
                <a:gd name="T59" fmla="*/ 612 h 1252"/>
                <a:gd name="T60" fmla="*/ 1208 w 2126"/>
                <a:gd name="T61" fmla="*/ 640 h 1252"/>
                <a:gd name="T62" fmla="*/ 626 w 2126"/>
                <a:gd name="T63" fmla="*/ 44 h 1252"/>
                <a:gd name="T64" fmla="*/ 882 w 2126"/>
                <a:gd name="T65" fmla="*/ 530 h 1252"/>
                <a:gd name="T66" fmla="*/ 880 w 2126"/>
                <a:gd name="T67" fmla="*/ 545 h 1252"/>
                <a:gd name="T68" fmla="*/ 878 w 2126"/>
                <a:gd name="T69" fmla="*/ 559 h 1252"/>
                <a:gd name="T70" fmla="*/ 876 w 2126"/>
                <a:gd name="T71" fmla="*/ 574 h 1252"/>
                <a:gd name="T72" fmla="*/ 875 w 2126"/>
                <a:gd name="T73" fmla="*/ 590 h 1252"/>
                <a:gd name="T74" fmla="*/ 875 w 2126"/>
                <a:gd name="T75" fmla="*/ 606 h 1252"/>
                <a:gd name="T76" fmla="*/ 874 w 2126"/>
                <a:gd name="T77" fmla="*/ 626 h 1252"/>
                <a:gd name="T78" fmla="*/ 875 w 2126"/>
                <a:gd name="T79" fmla="*/ 646 h 1252"/>
                <a:gd name="T80" fmla="*/ 875 w 2126"/>
                <a:gd name="T81" fmla="*/ 662 h 1252"/>
                <a:gd name="T82" fmla="*/ 876 w 2126"/>
                <a:gd name="T83" fmla="*/ 678 h 1252"/>
                <a:gd name="T84" fmla="*/ 878 w 2126"/>
                <a:gd name="T85" fmla="*/ 693 h 1252"/>
                <a:gd name="T86" fmla="*/ 880 w 2126"/>
                <a:gd name="T87" fmla="*/ 707 h 1252"/>
                <a:gd name="T88" fmla="*/ 882 w 2126"/>
                <a:gd name="T89" fmla="*/ 722 h 1252"/>
                <a:gd name="T90" fmla="*/ 626 w 2126"/>
                <a:gd name="T91" fmla="*/ 1208 h 1252"/>
                <a:gd name="T92" fmla="*/ 1500 w 2126"/>
                <a:gd name="T93" fmla="*/ 1208 h 1252"/>
                <a:gd name="T94" fmla="*/ 1244 w 2126"/>
                <a:gd name="T95" fmla="*/ 722 h 1252"/>
                <a:gd name="T96" fmla="*/ 1246 w 2126"/>
                <a:gd name="T97" fmla="*/ 707 h 1252"/>
                <a:gd name="T98" fmla="*/ 1248 w 2126"/>
                <a:gd name="T99" fmla="*/ 693 h 1252"/>
                <a:gd name="T100" fmla="*/ 1250 w 2126"/>
                <a:gd name="T101" fmla="*/ 678 h 1252"/>
                <a:gd name="T102" fmla="*/ 1251 w 2126"/>
                <a:gd name="T103" fmla="*/ 662 h 1252"/>
                <a:gd name="T104" fmla="*/ 1251 w 2126"/>
                <a:gd name="T105" fmla="*/ 646 h 1252"/>
                <a:gd name="T106" fmla="*/ 1252 w 2126"/>
                <a:gd name="T107" fmla="*/ 626 h 1252"/>
                <a:gd name="T108" fmla="*/ 1251 w 2126"/>
                <a:gd name="T109" fmla="*/ 606 h 1252"/>
                <a:gd name="T110" fmla="*/ 1251 w 2126"/>
                <a:gd name="T111" fmla="*/ 590 h 1252"/>
                <a:gd name="T112" fmla="*/ 1250 w 2126"/>
                <a:gd name="T113" fmla="*/ 574 h 1252"/>
                <a:gd name="T114" fmla="*/ 1248 w 2126"/>
                <a:gd name="T115" fmla="*/ 559 h 1252"/>
                <a:gd name="T116" fmla="*/ 1246 w 2126"/>
                <a:gd name="T117" fmla="*/ 545 h 1252"/>
                <a:gd name="T118" fmla="*/ 1244 w 2126"/>
                <a:gd name="T119" fmla="*/ 530 h 1252"/>
                <a:gd name="T120" fmla="*/ 1500 w 2126"/>
                <a:gd name="T121" fmla="*/ 44 h 1252"/>
                <a:gd name="T122" fmla="*/ 1500 w 2126"/>
                <a:gd name="T123" fmla="*/ 1208 h 1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26" h="1252">
                  <a:moveTo>
                    <a:pt x="1500" y="0"/>
                  </a:moveTo>
                  <a:cubicBezTo>
                    <a:pt x="1330" y="0"/>
                    <a:pt x="1176" y="68"/>
                    <a:pt x="1063" y="178"/>
                  </a:cubicBezTo>
                  <a:cubicBezTo>
                    <a:pt x="950" y="68"/>
                    <a:pt x="796" y="0"/>
                    <a:pt x="626" y="0"/>
                  </a:cubicBezTo>
                  <a:cubicBezTo>
                    <a:pt x="281" y="0"/>
                    <a:pt x="0" y="281"/>
                    <a:pt x="0" y="626"/>
                  </a:cubicBezTo>
                  <a:cubicBezTo>
                    <a:pt x="0" y="971"/>
                    <a:pt x="281" y="1252"/>
                    <a:pt x="626" y="1252"/>
                  </a:cubicBezTo>
                  <a:cubicBezTo>
                    <a:pt x="796" y="1252"/>
                    <a:pt x="950" y="1184"/>
                    <a:pt x="1063" y="1074"/>
                  </a:cubicBezTo>
                  <a:cubicBezTo>
                    <a:pt x="1176" y="1184"/>
                    <a:pt x="1330" y="1252"/>
                    <a:pt x="1500" y="1252"/>
                  </a:cubicBezTo>
                  <a:cubicBezTo>
                    <a:pt x="1845" y="1252"/>
                    <a:pt x="2126" y="971"/>
                    <a:pt x="2126" y="626"/>
                  </a:cubicBezTo>
                  <a:cubicBezTo>
                    <a:pt x="2126" y="281"/>
                    <a:pt x="1845" y="0"/>
                    <a:pt x="1500" y="0"/>
                  </a:cubicBezTo>
                  <a:close/>
                  <a:moveTo>
                    <a:pt x="1208" y="640"/>
                  </a:moveTo>
                  <a:cubicBezTo>
                    <a:pt x="1208" y="642"/>
                    <a:pt x="1207" y="643"/>
                    <a:pt x="1207" y="645"/>
                  </a:cubicBezTo>
                  <a:cubicBezTo>
                    <a:pt x="1207" y="648"/>
                    <a:pt x="1207" y="651"/>
                    <a:pt x="1207" y="655"/>
                  </a:cubicBezTo>
                  <a:cubicBezTo>
                    <a:pt x="1207" y="656"/>
                    <a:pt x="1207" y="658"/>
                    <a:pt x="1207" y="659"/>
                  </a:cubicBezTo>
                  <a:cubicBezTo>
                    <a:pt x="1207" y="663"/>
                    <a:pt x="1206" y="666"/>
                    <a:pt x="1206" y="669"/>
                  </a:cubicBezTo>
                  <a:cubicBezTo>
                    <a:pt x="1206" y="670"/>
                    <a:pt x="1206" y="672"/>
                    <a:pt x="1206" y="674"/>
                  </a:cubicBezTo>
                  <a:cubicBezTo>
                    <a:pt x="1206" y="677"/>
                    <a:pt x="1205" y="680"/>
                    <a:pt x="1205" y="683"/>
                  </a:cubicBezTo>
                  <a:cubicBezTo>
                    <a:pt x="1205" y="685"/>
                    <a:pt x="1205" y="686"/>
                    <a:pt x="1205" y="687"/>
                  </a:cubicBezTo>
                  <a:cubicBezTo>
                    <a:pt x="1204" y="691"/>
                    <a:pt x="1204" y="695"/>
                    <a:pt x="1203" y="698"/>
                  </a:cubicBezTo>
                  <a:cubicBezTo>
                    <a:pt x="1203" y="699"/>
                    <a:pt x="1203" y="700"/>
                    <a:pt x="1203" y="701"/>
                  </a:cubicBezTo>
                  <a:cubicBezTo>
                    <a:pt x="1202" y="706"/>
                    <a:pt x="1202" y="710"/>
                    <a:pt x="1201" y="714"/>
                  </a:cubicBezTo>
                  <a:cubicBezTo>
                    <a:pt x="1201" y="714"/>
                    <a:pt x="1201" y="715"/>
                    <a:pt x="1201" y="715"/>
                  </a:cubicBezTo>
                  <a:cubicBezTo>
                    <a:pt x="1184" y="827"/>
                    <a:pt x="1135" y="928"/>
                    <a:pt x="1063" y="1010"/>
                  </a:cubicBezTo>
                  <a:cubicBezTo>
                    <a:pt x="991" y="928"/>
                    <a:pt x="942" y="827"/>
                    <a:pt x="925" y="715"/>
                  </a:cubicBezTo>
                  <a:cubicBezTo>
                    <a:pt x="925" y="715"/>
                    <a:pt x="925" y="714"/>
                    <a:pt x="925" y="714"/>
                  </a:cubicBezTo>
                  <a:cubicBezTo>
                    <a:pt x="924" y="710"/>
                    <a:pt x="924" y="706"/>
                    <a:pt x="923" y="701"/>
                  </a:cubicBezTo>
                  <a:cubicBezTo>
                    <a:pt x="923" y="700"/>
                    <a:pt x="923" y="699"/>
                    <a:pt x="923" y="698"/>
                  </a:cubicBezTo>
                  <a:cubicBezTo>
                    <a:pt x="922" y="695"/>
                    <a:pt x="922" y="691"/>
                    <a:pt x="921" y="687"/>
                  </a:cubicBezTo>
                  <a:cubicBezTo>
                    <a:pt x="921" y="686"/>
                    <a:pt x="921" y="685"/>
                    <a:pt x="921" y="683"/>
                  </a:cubicBezTo>
                  <a:cubicBezTo>
                    <a:pt x="921" y="680"/>
                    <a:pt x="920" y="677"/>
                    <a:pt x="920" y="674"/>
                  </a:cubicBezTo>
                  <a:cubicBezTo>
                    <a:pt x="920" y="672"/>
                    <a:pt x="920" y="670"/>
                    <a:pt x="920" y="669"/>
                  </a:cubicBezTo>
                  <a:cubicBezTo>
                    <a:pt x="920" y="666"/>
                    <a:pt x="919" y="663"/>
                    <a:pt x="919" y="659"/>
                  </a:cubicBezTo>
                  <a:cubicBezTo>
                    <a:pt x="919" y="658"/>
                    <a:pt x="919" y="656"/>
                    <a:pt x="919" y="655"/>
                  </a:cubicBezTo>
                  <a:cubicBezTo>
                    <a:pt x="919" y="651"/>
                    <a:pt x="919" y="648"/>
                    <a:pt x="919" y="645"/>
                  </a:cubicBezTo>
                  <a:cubicBezTo>
                    <a:pt x="919" y="643"/>
                    <a:pt x="918" y="642"/>
                    <a:pt x="918" y="640"/>
                  </a:cubicBezTo>
                  <a:cubicBezTo>
                    <a:pt x="918" y="636"/>
                    <a:pt x="918" y="631"/>
                    <a:pt x="918" y="626"/>
                  </a:cubicBezTo>
                  <a:cubicBezTo>
                    <a:pt x="918" y="621"/>
                    <a:pt x="918" y="616"/>
                    <a:pt x="918" y="612"/>
                  </a:cubicBezTo>
                  <a:cubicBezTo>
                    <a:pt x="918" y="610"/>
                    <a:pt x="919" y="609"/>
                    <a:pt x="919" y="607"/>
                  </a:cubicBezTo>
                  <a:cubicBezTo>
                    <a:pt x="919" y="604"/>
                    <a:pt x="919" y="601"/>
                    <a:pt x="919" y="597"/>
                  </a:cubicBezTo>
                  <a:cubicBezTo>
                    <a:pt x="919" y="596"/>
                    <a:pt x="919" y="594"/>
                    <a:pt x="919" y="593"/>
                  </a:cubicBezTo>
                  <a:cubicBezTo>
                    <a:pt x="919" y="589"/>
                    <a:pt x="920" y="586"/>
                    <a:pt x="920" y="583"/>
                  </a:cubicBezTo>
                  <a:cubicBezTo>
                    <a:pt x="920" y="582"/>
                    <a:pt x="920" y="580"/>
                    <a:pt x="920" y="578"/>
                  </a:cubicBezTo>
                  <a:cubicBezTo>
                    <a:pt x="920" y="575"/>
                    <a:pt x="921" y="572"/>
                    <a:pt x="921" y="569"/>
                  </a:cubicBezTo>
                  <a:cubicBezTo>
                    <a:pt x="921" y="567"/>
                    <a:pt x="921" y="566"/>
                    <a:pt x="921" y="565"/>
                  </a:cubicBezTo>
                  <a:cubicBezTo>
                    <a:pt x="922" y="561"/>
                    <a:pt x="922" y="557"/>
                    <a:pt x="923" y="554"/>
                  </a:cubicBezTo>
                  <a:cubicBezTo>
                    <a:pt x="923" y="553"/>
                    <a:pt x="923" y="552"/>
                    <a:pt x="923" y="551"/>
                  </a:cubicBezTo>
                  <a:cubicBezTo>
                    <a:pt x="924" y="546"/>
                    <a:pt x="924" y="542"/>
                    <a:pt x="925" y="538"/>
                  </a:cubicBezTo>
                  <a:cubicBezTo>
                    <a:pt x="925" y="538"/>
                    <a:pt x="925" y="537"/>
                    <a:pt x="925" y="537"/>
                  </a:cubicBezTo>
                  <a:cubicBezTo>
                    <a:pt x="942" y="425"/>
                    <a:pt x="991" y="324"/>
                    <a:pt x="1063" y="242"/>
                  </a:cubicBezTo>
                  <a:cubicBezTo>
                    <a:pt x="1135" y="324"/>
                    <a:pt x="1184" y="425"/>
                    <a:pt x="1201" y="537"/>
                  </a:cubicBezTo>
                  <a:cubicBezTo>
                    <a:pt x="1201" y="537"/>
                    <a:pt x="1201" y="538"/>
                    <a:pt x="1201" y="538"/>
                  </a:cubicBezTo>
                  <a:cubicBezTo>
                    <a:pt x="1202" y="542"/>
                    <a:pt x="1202" y="546"/>
                    <a:pt x="1203" y="551"/>
                  </a:cubicBezTo>
                  <a:cubicBezTo>
                    <a:pt x="1203" y="552"/>
                    <a:pt x="1203" y="553"/>
                    <a:pt x="1203" y="554"/>
                  </a:cubicBezTo>
                  <a:cubicBezTo>
                    <a:pt x="1204" y="557"/>
                    <a:pt x="1204" y="561"/>
                    <a:pt x="1205" y="565"/>
                  </a:cubicBezTo>
                  <a:cubicBezTo>
                    <a:pt x="1205" y="566"/>
                    <a:pt x="1205" y="567"/>
                    <a:pt x="1205" y="569"/>
                  </a:cubicBezTo>
                  <a:cubicBezTo>
                    <a:pt x="1205" y="572"/>
                    <a:pt x="1206" y="575"/>
                    <a:pt x="1206" y="578"/>
                  </a:cubicBezTo>
                  <a:cubicBezTo>
                    <a:pt x="1206" y="580"/>
                    <a:pt x="1206" y="582"/>
                    <a:pt x="1206" y="583"/>
                  </a:cubicBezTo>
                  <a:cubicBezTo>
                    <a:pt x="1206" y="586"/>
                    <a:pt x="1207" y="589"/>
                    <a:pt x="1207" y="593"/>
                  </a:cubicBezTo>
                  <a:cubicBezTo>
                    <a:pt x="1207" y="594"/>
                    <a:pt x="1207" y="596"/>
                    <a:pt x="1207" y="597"/>
                  </a:cubicBezTo>
                  <a:cubicBezTo>
                    <a:pt x="1207" y="601"/>
                    <a:pt x="1207" y="604"/>
                    <a:pt x="1207" y="607"/>
                  </a:cubicBezTo>
                  <a:cubicBezTo>
                    <a:pt x="1207" y="609"/>
                    <a:pt x="1208" y="610"/>
                    <a:pt x="1208" y="612"/>
                  </a:cubicBezTo>
                  <a:cubicBezTo>
                    <a:pt x="1208" y="616"/>
                    <a:pt x="1208" y="621"/>
                    <a:pt x="1208" y="626"/>
                  </a:cubicBezTo>
                  <a:cubicBezTo>
                    <a:pt x="1208" y="631"/>
                    <a:pt x="1208" y="636"/>
                    <a:pt x="1208" y="640"/>
                  </a:cubicBezTo>
                  <a:close/>
                  <a:moveTo>
                    <a:pt x="44" y="626"/>
                  </a:moveTo>
                  <a:cubicBezTo>
                    <a:pt x="44" y="305"/>
                    <a:pt x="305" y="44"/>
                    <a:pt x="626" y="44"/>
                  </a:cubicBezTo>
                  <a:cubicBezTo>
                    <a:pt x="784" y="44"/>
                    <a:pt x="927" y="107"/>
                    <a:pt x="1032" y="210"/>
                  </a:cubicBezTo>
                  <a:cubicBezTo>
                    <a:pt x="952" y="301"/>
                    <a:pt x="900" y="411"/>
                    <a:pt x="882" y="530"/>
                  </a:cubicBezTo>
                  <a:cubicBezTo>
                    <a:pt x="882" y="530"/>
                    <a:pt x="881" y="531"/>
                    <a:pt x="881" y="531"/>
                  </a:cubicBezTo>
                  <a:cubicBezTo>
                    <a:pt x="881" y="536"/>
                    <a:pt x="880" y="540"/>
                    <a:pt x="880" y="545"/>
                  </a:cubicBezTo>
                  <a:cubicBezTo>
                    <a:pt x="879" y="545"/>
                    <a:pt x="879" y="546"/>
                    <a:pt x="879" y="547"/>
                  </a:cubicBezTo>
                  <a:cubicBezTo>
                    <a:pt x="879" y="551"/>
                    <a:pt x="878" y="555"/>
                    <a:pt x="878" y="559"/>
                  </a:cubicBezTo>
                  <a:cubicBezTo>
                    <a:pt x="878" y="561"/>
                    <a:pt x="878" y="562"/>
                    <a:pt x="877" y="563"/>
                  </a:cubicBezTo>
                  <a:cubicBezTo>
                    <a:pt x="877" y="567"/>
                    <a:pt x="877" y="571"/>
                    <a:pt x="876" y="574"/>
                  </a:cubicBezTo>
                  <a:cubicBezTo>
                    <a:pt x="876" y="576"/>
                    <a:pt x="876" y="577"/>
                    <a:pt x="876" y="579"/>
                  </a:cubicBezTo>
                  <a:cubicBezTo>
                    <a:pt x="876" y="582"/>
                    <a:pt x="876" y="586"/>
                    <a:pt x="875" y="590"/>
                  </a:cubicBezTo>
                  <a:cubicBezTo>
                    <a:pt x="875" y="591"/>
                    <a:pt x="875" y="593"/>
                    <a:pt x="875" y="595"/>
                  </a:cubicBezTo>
                  <a:cubicBezTo>
                    <a:pt x="875" y="598"/>
                    <a:pt x="875" y="602"/>
                    <a:pt x="875" y="606"/>
                  </a:cubicBezTo>
                  <a:cubicBezTo>
                    <a:pt x="875" y="607"/>
                    <a:pt x="874" y="609"/>
                    <a:pt x="874" y="610"/>
                  </a:cubicBezTo>
                  <a:cubicBezTo>
                    <a:pt x="874" y="616"/>
                    <a:pt x="874" y="621"/>
                    <a:pt x="874" y="626"/>
                  </a:cubicBezTo>
                  <a:cubicBezTo>
                    <a:pt x="874" y="631"/>
                    <a:pt x="874" y="636"/>
                    <a:pt x="874" y="642"/>
                  </a:cubicBezTo>
                  <a:cubicBezTo>
                    <a:pt x="874" y="643"/>
                    <a:pt x="875" y="645"/>
                    <a:pt x="875" y="646"/>
                  </a:cubicBezTo>
                  <a:cubicBezTo>
                    <a:pt x="875" y="650"/>
                    <a:pt x="875" y="654"/>
                    <a:pt x="875" y="657"/>
                  </a:cubicBezTo>
                  <a:cubicBezTo>
                    <a:pt x="875" y="659"/>
                    <a:pt x="875" y="661"/>
                    <a:pt x="875" y="662"/>
                  </a:cubicBezTo>
                  <a:cubicBezTo>
                    <a:pt x="876" y="666"/>
                    <a:pt x="876" y="670"/>
                    <a:pt x="876" y="673"/>
                  </a:cubicBezTo>
                  <a:cubicBezTo>
                    <a:pt x="876" y="675"/>
                    <a:pt x="876" y="676"/>
                    <a:pt x="876" y="678"/>
                  </a:cubicBezTo>
                  <a:cubicBezTo>
                    <a:pt x="877" y="681"/>
                    <a:pt x="877" y="685"/>
                    <a:pt x="877" y="689"/>
                  </a:cubicBezTo>
                  <a:cubicBezTo>
                    <a:pt x="878" y="690"/>
                    <a:pt x="878" y="691"/>
                    <a:pt x="878" y="693"/>
                  </a:cubicBezTo>
                  <a:cubicBezTo>
                    <a:pt x="878" y="697"/>
                    <a:pt x="879" y="701"/>
                    <a:pt x="879" y="705"/>
                  </a:cubicBezTo>
                  <a:cubicBezTo>
                    <a:pt x="879" y="706"/>
                    <a:pt x="879" y="707"/>
                    <a:pt x="880" y="707"/>
                  </a:cubicBezTo>
                  <a:cubicBezTo>
                    <a:pt x="880" y="712"/>
                    <a:pt x="881" y="716"/>
                    <a:pt x="881" y="721"/>
                  </a:cubicBezTo>
                  <a:cubicBezTo>
                    <a:pt x="881" y="721"/>
                    <a:pt x="882" y="722"/>
                    <a:pt x="882" y="722"/>
                  </a:cubicBezTo>
                  <a:cubicBezTo>
                    <a:pt x="900" y="841"/>
                    <a:pt x="952" y="951"/>
                    <a:pt x="1032" y="1042"/>
                  </a:cubicBezTo>
                  <a:cubicBezTo>
                    <a:pt x="927" y="1145"/>
                    <a:pt x="784" y="1208"/>
                    <a:pt x="626" y="1208"/>
                  </a:cubicBezTo>
                  <a:cubicBezTo>
                    <a:pt x="305" y="1208"/>
                    <a:pt x="44" y="947"/>
                    <a:pt x="44" y="626"/>
                  </a:cubicBezTo>
                  <a:close/>
                  <a:moveTo>
                    <a:pt x="1500" y="1208"/>
                  </a:moveTo>
                  <a:cubicBezTo>
                    <a:pt x="1342" y="1208"/>
                    <a:pt x="1199" y="1145"/>
                    <a:pt x="1094" y="1042"/>
                  </a:cubicBezTo>
                  <a:cubicBezTo>
                    <a:pt x="1174" y="951"/>
                    <a:pt x="1226" y="841"/>
                    <a:pt x="1244" y="722"/>
                  </a:cubicBezTo>
                  <a:cubicBezTo>
                    <a:pt x="1244" y="722"/>
                    <a:pt x="1245" y="721"/>
                    <a:pt x="1245" y="721"/>
                  </a:cubicBezTo>
                  <a:cubicBezTo>
                    <a:pt x="1245" y="716"/>
                    <a:pt x="1246" y="712"/>
                    <a:pt x="1246" y="707"/>
                  </a:cubicBezTo>
                  <a:cubicBezTo>
                    <a:pt x="1247" y="707"/>
                    <a:pt x="1247" y="706"/>
                    <a:pt x="1247" y="705"/>
                  </a:cubicBezTo>
                  <a:cubicBezTo>
                    <a:pt x="1247" y="701"/>
                    <a:pt x="1248" y="697"/>
                    <a:pt x="1248" y="693"/>
                  </a:cubicBezTo>
                  <a:cubicBezTo>
                    <a:pt x="1248" y="691"/>
                    <a:pt x="1248" y="690"/>
                    <a:pt x="1249" y="689"/>
                  </a:cubicBezTo>
                  <a:cubicBezTo>
                    <a:pt x="1249" y="685"/>
                    <a:pt x="1249" y="681"/>
                    <a:pt x="1250" y="678"/>
                  </a:cubicBezTo>
                  <a:cubicBezTo>
                    <a:pt x="1250" y="676"/>
                    <a:pt x="1250" y="675"/>
                    <a:pt x="1250" y="673"/>
                  </a:cubicBezTo>
                  <a:cubicBezTo>
                    <a:pt x="1250" y="670"/>
                    <a:pt x="1250" y="666"/>
                    <a:pt x="1251" y="662"/>
                  </a:cubicBezTo>
                  <a:cubicBezTo>
                    <a:pt x="1251" y="661"/>
                    <a:pt x="1251" y="659"/>
                    <a:pt x="1251" y="657"/>
                  </a:cubicBezTo>
                  <a:cubicBezTo>
                    <a:pt x="1251" y="654"/>
                    <a:pt x="1251" y="650"/>
                    <a:pt x="1251" y="646"/>
                  </a:cubicBezTo>
                  <a:cubicBezTo>
                    <a:pt x="1251" y="645"/>
                    <a:pt x="1252" y="643"/>
                    <a:pt x="1252" y="642"/>
                  </a:cubicBezTo>
                  <a:cubicBezTo>
                    <a:pt x="1252" y="636"/>
                    <a:pt x="1252" y="631"/>
                    <a:pt x="1252" y="626"/>
                  </a:cubicBezTo>
                  <a:cubicBezTo>
                    <a:pt x="1252" y="621"/>
                    <a:pt x="1252" y="616"/>
                    <a:pt x="1252" y="610"/>
                  </a:cubicBezTo>
                  <a:cubicBezTo>
                    <a:pt x="1252" y="609"/>
                    <a:pt x="1251" y="607"/>
                    <a:pt x="1251" y="606"/>
                  </a:cubicBezTo>
                  <a:cubicBezTo>
                    <a:pt x="1251" y="602"/>
                    <a:pt x="1251" y="598"/>
                    <a:pt x="1251" y="595"/>
                  </a:cubicBezTo>
                  <a:cubicBezTo>
                    <a:pt x="1251" y="593"/>
                    <a:pt x="1251" y="591"/>
                    <a:pt x="1251" y="590"/>
                  </a:cubicBezTo>
                  <a:cubicBezTo>
                    <a:pt x="1250" y="586"/>
                    <a:pt x="1250" y="582"/>
                    <a:pt x="1250" y="579"/>
                  </a:cubicBezTo>
                  <a:cubicBezTo>
                    <a:pt x="1250" y="577"/>
                    <a:pt x="1250" y="576"/>
                    <a:pt x="1250" y="574"/>
                  </a:cubicBezTo>
                  <a:cubicBezTo>
                    <a:pt x="1249" y="571"/>
                    <a:pt x="1249" y="567"/>
                    <a:pt x="1249" y="563"/>
                  </a:cubicBezTo>
                  <a:cubicBezTo>
                    <a:pt x="1248" y="562"/>
                    <a:pt x="1248" y="561"/>
                    <a:pt x="1248" y="559"/>
                  </a:cubicBezTo>
                  <a:cubicBezTo>
                    <a:pt x="1248" y="555"/>
                    <a:pt x="1247" y="551"/>
                    <a:pt x="1247" y="547"/>
                  </a:cubicBezTo>
                  <a:cubicBezTo>
                    <a:pt x="1247" y="546"/>
                    <a:pt x="1247" y="545"/>
                    <a:pt x="1246" y="545"/>
                  </a:cubicBezTo>
                  <a:cubicBezTo>
                    <a:pt x="1246" y="540"/>
                    <a:pt x="1245" y="536"/>
                    <a:pt x="1245" y="531"/>
                  </a:cubicBezTo>
                  <a:cubicBezTo>
                    <a:pt x="1245" y="531"/>
                    <a:pt x="1244" y="530"/>
                    <a:pt x="1244" y="530"/>
                  </a:cubicBezTo>
                  <a:cubicBezTo>
                    <a:pt x="1226" y="411"/>
                    <a:pt x="1174" y="301"/>
                    <a:pt x="1094" y="210"/>
                  </a:cubicBezTo>
                  <a:cubicBezTo>
                    <a:pt x="1199" y="107"/>
                    <a:pt x="1342" y="44"/>
                    <a:pt x="1500" y="44"/>
                  </a:cubicBezTo>
                  <a:cubicBezTo>
                    <a:pt x="1821" y="44"/>
                    <a:pt x="2082" y="305"/>
                    <a:pt x="2082" y="626"/>
                  </a:cubicBezTo>
                  <a:cubicBezTo>
                    <a:pt x="2082" y="947"/>
                    <a:pt x="1821" y="1208"/>
                    <a:pt x="1500" y="1208"/>
                  </a:cubicBezTo>
                  <a:close/>
                </a:path>
              </a:pathLst>
            </a:custGeom>
            <a:solidFill>
              <a:srgbClr val="053391">
                <a:lumMod val="10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dirty="0"/>
            </a:p>
          </p:txBody>
        </p:sp>
      </p:grpSp>
      <p:sp>
        <p:nvSpPr>
          <p:cNvPr id="64" name="Pfeil: nach rechts 63">
            <a:extLst>
              <a:ext uri="{FF2B5EF4-FFF2-40B4-BE49-F238E27FC236}">
                <a16:creationId xmlns:a16="http://schemas.microsoft.com/office/drawing/2014/main" id="{86E066AD-E34C-4DE9-AC8C-4D6A52261334}"/>
              </a:ext>
            </a:extLst>
          </p:cNvPr>
          <p:cNvSpPr/>
          <p:nvPr/>
        </p:nvSpPr>
        <p:spPr bwMode="auto">
          <a:xfrm>
            <a:off x="630000" y="4869160"/>
            <a:ext cx="10956113" cy="576064"/>
          </a:xfrm>
          <a:prstGeom prst="rightArrow">
            <a:avLst/>
          </a:prstGeom>
          <a:gradFill flip="none" rotWithShape="1">
            <a:gsLst>
              <a:gs pos="0">
                <a:schemeClr val="accent2">
                  <a:lumMod val="60000"/>
                  <a:lumOff val="40000"/>
                </a:schemeClr>
              </a:gs>
              <a:gs pos="100000">
                <a:schemeClr val="accent3">
                  <a:lumMod val="20000"/>
                  <a:lumOff val="80000"/>
                </a:schemeClr>
              </a:gs>
            </a:gsLst>
            <a:lin ang="10800000" scaled="1"/>
            <a:tileRect/>
          </a:gra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r>
              <a:rPr lang="de-DE" sz="1800" b="1" kern="0" dirty="0">
                <a:solidFill>
                  <a:schemeClr val="tx2"/>
                </a:solidFill>
                <a:effectLst>
                  <a:outerShdw blurRad="38100" dist="38100" dir="2700000" algn="tl">
                    <a:srgbClr val="000000">
                      <a:alpha val="43137"/>
                    </a:srgbClr>
                  </a:outerShdw>
                </a:effectLst>
                <a:latin typeface="+mj-lt"/>
                <a:ea typeface="+mj-ea"/>
                <a:cs typeface="+mj-cs"/>
              </a:rPr>
              <a:t>    Renditechancen</a:t>
            </a:r>
          </a:p>
        </p:txBody>
      </p:sp>
      <p:sp>
        <p:nvSpPr>
          <p:cNvPr id="65" name="Pfeil: nach rechts 64">
            <a:extLst>
              <a:ext uri="{FF2B5EF4-FFF2-40B4-BE49-F238E27FC236}">
                <a16:creationId xmlns:a16="http://schemas.microsoft.com/office/drawing/2014/main" id="{2DF0B0FB-54C8-476D-A0D8-01836D6EE1FE}"/>
              </a:ext>
            </a:extLst>
          </p:cNvPr>
          <p:cNvSpPr/>
          <p:nvPr/>
        </p:nvSpPr>
        <p:spPr bwMode="auto">
          <a:xfrm flipH="1">
            <a:off x="587822" y="5341112"/>
            <a:ext cx="10956113" cy="576064"/>
          </a:xfrm>
          <a:prstGeom prst="rightArrow">
            <a:avLst/>
          </a:prstGeom>
          <a:gradFill flip="none" rotWithShape="1">
            <a:gsLst>
              <a:gs pos="0">
                <a:schemeClr val="accent2">
                  <a:lumMod val="60000"/>
                  <a:lumOff val="40000"/>
                </a:schemeClr>
              </a:gs>
              <a:gs pos="100000">
                <a:schemeClr val="accent3">
                  <a:lumMod val="20000"/>
                  <a:lumOff val="80000"/>
                </a:schemeClr>
              </a:gs>
            </a:gsLst>
            <a:lin ang="10800000" scaled="1"/>
            <a:tileRect/>
          </a:gra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r>
              <a:rPr lang="de-DE" sz="1800" b="1" kern="0" dirty="0">
                <a:solidFill>
                  <a:schemeClr val="tx2"/>
                </a:solidFill>
                <a:effectLst>
                  <a:outerShdw blurRad="38100" dist="38100" dir="2700000" algn="tl">
                    <a:srgbClr val="000000">
                      <a:alpha val="43137"/>
                    </a:srgbClr>
                  </a:outerShdw>
                </a:effectLst>
                <a:latin typeface="+mj-lt"/>
                <a:ea typeface="+mj-ea"/>
                <a:cs typeface="+mj-cs"/>
              </a:rPr>
              <a:t>Sicherheit</a:t>
            </a:r>
          </a:p>
        </p:txBody>
      </p:sp>
      <p:sp>
        <p:nvSpPr>
          <p:cNvPr id="66" name="Textfeld 65">
            <a:extLst>
              <a:ext uri="{FF2B5EF4-FFF2-40B4-BE49-F238E27FC236}">
                <a16:creationId xmlns:a16="http://schemas.microsoft.com/office/drawing/2014/main" id="{82F7B988-3673-43A6-8593-9A23C6314BD5}"/>
              </a:ext>
            </a:extLst>
          </p:cNvPr>
          <p:cNvSpPr txBox="1"/>
          <p:nvPr/>
        </p:nvSpPr>
        <p:spPr>
          <a:xfrm>
            <a:off x="1352805" y="2885865"/>
            <a:ext cx="1473447" cy="275314"/>
          </a:xfrm>
          <a:prstGeom prst="rect">
            <a:avLst/>
          </a:prstGeom>
          <a:noFill/>
        </p:spPr>
        <p:txBody>
          <a:bodyPr wrap="none" lIns="0" tIns="0" rIns="0" bIns="0" rtlCol="0">
            <a:noAutofit/>
          </a:bodyPr>
          <a:lstStyle/>
          <a:p>
            <a:pPr algn="l">
              <a:buClr>
                <a:schemeClr val="tx1"/>
              </a:buClr>
              <a:buSzPct val="101000"/>
            </a:pPr>
            <a:r>
              <a:rPr lang="de-DE" sz="2000" kern="0" dirty="0">
                <a:solidFill>
                  <a:schemeClr val="bg2">
                    <a:lumMod val="25000"/>
                  </a:schemeClr>
                </a:solidFill>
                <a:latin typeface="+mj-lt"/>
                <a:ea typeface="+mj-ea"/>
                <a:cs typeface="+mj-cs"/>
              </a:rPr>
              <a:t>Rentenfonds</a:t>
            </a:r>
          </a:p>
        </p:txBody>
      </p:sp>
      <p:sp>
        <p:nvSpPr>
          <p:cNvPr id="67" name="Textfeld 66">
            <a:extLst>
              <a:ext uri="{FF2B5EF4-FFF2-40B4-BE49-F238E27FC236}">
                <a16:creationId xmlns:a16="http://schemas.microsoft.com/office/drawing/2014/main" id="{5772A328-553D-43D5-A862-F695BF1D5C07}"/>
              </a:ext>
            </a:extLst>
          </p:cNvPr>
          <p:cNvSpPr txBox="1"/>
          <p:nvPr/>
        </p:nvSpPr>
        <p:spPr>
          <a:xfrm>
            <a:off x="1540907" y="3801524"/>
            <a:ext cx="1249397" cy="275314"/>
          </a:xfrm>
          <a:prstGeom prst="rect">
            <a:avLst/>
          </a:prstGeom>
          <a:noFill/>
        </p:spPr>
        <p:txBody>
          <a:bodyPr wrap="none" lIns="0" tIns="0" rIns="0" bIns="0" rtlCol="0">
            <a:noAutofit/>
          </a:bodyPr>
          <a:lstStyle/>
          <a:p>
            <a:pPr algn="l">
              <a:buClr>
                <a:schemeClr val="tx1"/>
              </a:buClr>
              <a:buSzPct val="101000"/>
            </a:pPr>
            <a:r>
              <a:rPr lang="de-DE" sz="2000" kern="0" dirty="0">
                <a:solidFill>
                  <a:schemeClr val="bg2">
                    <a:lumMod val="25000"/>
                  </a:schemeClr>
                </a:solidFill>
                <a:latin typeface="+mj-lt"/>
                <a:ea typeface="+mj-ea"/>
                <a:cs typeface="+mj-cs"/>
              </a:rPr>
              <a:t>Geldmarkt</a:t>
            </a:r>
          </a:p>
        </p:txBody>
      </p:sp>
      <p:sp>
        <p:nvSpPr>
          <p:cNvPr id="68" name="Textfeld 67">
            <a:extLst>
              <a:ext uri="{FF2B5EF4-FFF2-40B4-BE49-F238E27FC236}">
                <a16:creationId xmlns:a16="http://schemas.microsoft.com/office/drawing/2014/main" id="{BA9F1D4D-946C-4645-BE0F-DFABE795C659}"/>
              </a:ext>
            </a:extLst>
          </p:cNvPr>
          <p:cNvSpPr txBox="1"/>
          <p:nvPr/>
        </p:nvSpPr>
        <p:spPr>
          <a:xfrm>
            <a:off x="5419305" y="2889382"/>
            <a:ext cx="1353388" cy="275314"/>
          </a:xfrm>
          <a:prstGeom prst="rect">
            <a:avLst/>
          </a:prstGeom>
          <a:noFill/>
        </p:spPr>
        <p:txBody>
          <a:bodyPr wrap="none" lIns="0" tIns="0" rIns="0" bIns="0" rtlCol="0">
            <a:noAutofit/>
          </a:bodyPr>
          <a:lstStyle/>
          <a:p>
            <a:pPr algn="l">
              <a:buClr>
                <a:schemeClr val="tx1"/>
              </a:buClr>
              <a:buSzPct val="101000"/>
            </a:pPr>
            <a:r>
              <a:rPr lang="de-DE" sz="2000" kern="0" dirty="0">
                <a:solidFill>
                  <a:schemeClr val="bg2">
                    <a:lumMod val="25000"/>
                  </a:schemeClr>
                </a:solidFill>
                <a:latin typeface="+mj-lt"/>
                <a:ea typeface="+mj-ea"/>
                <a:cs typeface="+mj-cs"/>
              </a:rPr>
              <a:t>Mischfonds</a:t>
            </a:r>
          </a:p>
        </p:txBody>
      </p:sp>
      <p:sp>
        <p:nvSpPr>
          <p:cNvPr id="69" name="Textfeld 68">
            <a:extLst>
              <a:ext uri="{FF2B5EF4-FFF2-40B4-BE49-F238E27FC236}">
                <a16:creationId xmlns:a16="http://schemas.microsoft.com/office/drawing/2014/main" id="{DF3864B8-2B42-4D6B-9570-FA7AC5B19FD1}"/>
              </a:ext>
            </a:extLst>
          </p:cNvPr>
          <p:cNvSpPr txBox="1"/>
          <p:nvPr/>
        </p:nvSpPr>
        <p:spPr>
          <a:xfrm>
            <a:off x="5246743" y="3672913"/>
            <a:ext cx="1636997" cy="275314"/>
          </a:xfrm>
          <a:prstGeom prst="rect">
            <a:avLst/>
          </a:prstGeom>
          <a:noFill/>
        </p:spPr>
        <p:txBody>
          <a:bodyPr wrap="none" lIns="0" tIns="0" rIns="0" bIns="0" rtlCol="0">
            <a:noAutofit/>
          </a:bodyPr>
          <a:lstStyle/>
          <a:p>
            <a:pPr>
              <a:buClr>
                <a:schemeClr val="tx1"/>
              </a:buClr>
              <a:buSzPct val="101000"/>
            </a:pPr>
            <a:r>
              <a:rPr lang="de-DE" sz="2000" kern="0" dirty="0">
                <a:solidFill>
                  <a:schemeClr val="bg2">
                    <a:lumMod val="25000"/>
                  </a:schemeClr>
                </a:solidFill>
                <a:latin typeface="+mj-lt"/>
                <a:ea typeface="+mj-ea"/>
                <a:cs typeface="+mj-cs"/>
              </a:rPr>
              <a:t>internationale</a:t>
            </a:r>
          </a:p>
          <a:p>
            <a:pPr>
              <a:buClr>
                <a:schemeClr val="tx1"/>
              </a:buClr>
              <a:buSzPct val="101000"/>
            </a:pPr>
            <a:r>
              <a:rPr lang="de-DE" sz="2000" kern="0" dirty="0">
                <a:solidFill>
                  <a:schemeClr val="bg2">
                    <a:lumMod val="25000"/>
                  </a:schemeClr>
                </a:solidFill>
                <a:latin typeface="+mj-lt"/>
                <a:ea typeface="+mj-ea"/>
                <a:cs typeface="+mj-cs"/>
              </a:rPr>
              <a:t>Rentenfonds</a:t>
            </a:r>
          </a:p>
        </p:txBody>
      </p:sp>
      <p:sp>
        <p:nvSpPr>
          <p:cNvPr id="70" name="Textfeld 69">
            <a:extLst>
              <a:ext uri="{FF2B5EF4-FFF2-40B4-BE49-F238E27FC236}">
                <a16:creationId xmlns:a16="http://schemas.microsoft.com/office/drawing/2014/main" id="{A52F1E31-6039-4D45-9291-D3789598C002}"/>
              </a:ext>
            </a:extLst>
          </p:cNvPr>
          <p:cNvSpPr txBox="1"/>
          <p:nvPr/>
        </p:nvSpPr>
        <p:spPr>
          <a:xfrm>
            <a:off x="9151880" y="2896660"/>
            <a:ext cx="1353388" cy="275314"/>
          </a:xfrm>
          <a:prstGeom prst="rect">
            <a:avLst/>
          </a:prstGeom>
          <a:noFill/>
        </p:spPr>
        <p:txBody>
          <a:bodyPr wrap="none" lIns="0" tIns="0" rIns="0" bIns="0" rtlCol="0">
            <a:noAutofit/>
          </a:bodyPr>
          <a:lstStyle/>
          <a:p>
            <a:pPr algn="l">
              <a:buClr>
                <a:schemeClr val="tx1"/>
              </a:buClr>
              <a:buSzPct val="101000"/>
            </a:pPr>
            <a:r>
              <a:rPr lang="de-DE" sz="2000" kern="0" dirty="0">
                <a:solidFill>
                  <a:schemeClr val="bg2">
                    <a:lumMod val="25000"/>
                  </a:schemeClr>
                </a:solidFill>
                <a:latin typeface="+mj-lt"/>
                <a:ea typeface="+mj-ea"/>
                <a:cs typeface="+mj-cs"/>
              </a:rPr>
              <a:t>Aktienfonds</a:t>
            </a:r>
          </a:p>
        </p:txBody>
      </p:sp>
      <p:pic>
        <p:nvPicPr>
          <p:cNvPr id="71" name="Grafik 70">
            <a:extLst>
              <a:ext uri="{FF2B5EF4-FFF2-40B4-BE49-F238E27FC236}">
                <a16:creationId xmlns:a16="http://schemas.microsoft.com/office/drawing/2014/main" id="{74C04ED2-C238-4309-88E0-2A74A9D6AC99}"/>
              </a:ext>
            </a:extLst>
          </p:cNvPr>
          <p:cNvPicPr>
            <a:picLocks noChangeAspect="1"/>
          </p:cNvPicPr>
          <p:nvPr/>
        </p:nvPicPr>
        <p:blipFill>
          <a:blip r:embed="rId3"/>
          <a:stretch>
            <a:fillRect/>
          </a:stretch>
        </p:blipFill>
        <p:spPr>
          <a:xfrm rot="162585">
            <a:off x="10617162" y="3197769"/>
            <a:ext cx="1117889" cy="1127077"/>
          </a:xfrm>
          <a:prstGeom prst="rect">
            <a:avLst/>
          </a:prstGeom>
        </p:spPr>
      </p:pic>
      <p:sp>
        <p:nvSpPr>
          <p:cNvPr id="72" name="Textfeld 71">
            <a:extLst>
              <a:ext uri="{FF2B5EF4-FFF2-40B4-BE49-F238E27FC236}">
                <a16:creationId xmlns:a16="http://schemas.microsoft.com/office/drawing/2014/main" id="{11279A3A-A34E-4B7A-BE10-209C8284191A}"/>
              </a:ext>
            </a:extLst>
          </p:cNvPr>
          <p:cNvSpPr txBox="1"/>
          <p:nvPr/>
        </p:nvSpPr>
        <p:spPr>
          <a:xfrm>
            <a:off x="9151880" y="3602676"/>
            <a:ext cx="914400" cy="914400"/>
          </a:xfrm>
          <a:prstGeom prst="rect">
            <a:avLst/>
          </a:prstGeom>
          <a:noFill/>
        </p:spPr>
        <p:txBody>
          <a:bodyPr wrap="none" lIns="0" tIns="0" rIns="0" bIns="0" rtlCol="0">
            <a:noAutofit/>
          </a:bodyPr>
          <a:lstStyle/>
          <a:p>
            <a:pPr marL="285750" indent="-285750" algn="l">
              <a:buClr>
                <a:schemeClr val="bg1"/>
              </a:buClr>
              <a:buSzPct val="101000"/>
              <a:buFont typeface="Wingdings" panose="05000000000000000000" pitchFamily="2" charset="2"/>
              <a:buChar char="§"/>
            </a:pPr>
            <a:r>
              <a:rPr lang="de-DE" b="1" dirty="0">
                <a:solidFill>
                  <a:schemeClr val="bg1"/>
                </a:solidFill>
                <a:effectLst>
                  <a:outerShdw blurRad="38100" dist="38100" dir="2700000" algn="tl">
                    <a:srgbClr val="000000">
                      <a:alpha val="43137"/>
                    </a:srgbClr>
                  </a:outerShdw>
                </a:effectLst>
              </a:rPr>
              <a:t>ETF</a:t>
            </a:r>
          </a:p>
          <a:p>
            <a:pPr marL="285750" indent="-285750" algn="l">
              <a:buClr>
                <a:schemeClr val="bg1"/>
              </a:buClr>
              <a:buSzPct val="101000"/>
              <a:buFont typeface="Wingdings" panose="05000000000000000000" pitchFamily="2" charset="2"/>
              <a:buChar char="§"/>
            </a:pPr>
            <a:r>
              <a:rPr lang="de-DE" b="1" dirty="0">
                <a:solidFill>
                  <a:schemeClr val="bg1"/>
                </a:solidFill>
                <a:effectLst>
                  <a:outerShdw blurRad="38100" dist="38100" dir="2700000" algn="tl">
                    <a:srgbClr val="000000">
                      <a:alpha val="43137"/>
                    </a:srgbClr>
                  </a:outerShdw>
                </a:effectLst>
              </a:rPr>
              <a:t>Dividende</a:t>
            </a:r>
          </a:p>
          <a:p>
            <a:pPr marL="285750" indent="-285750" algn="l">
              <a:buClr>
                <a:schemeClr val="bg1"/>
              </a:buClr>
              <a:buSzPct val="101000"/>
              <a:buFont typeface="Wingdings" panose="05000000000000000000" pitchFamily="2" charset="2"/>
              <a:buChar char="§"/>
            </a:pPr>
            <a:r>
              <a:rPr lang="de-DE" b="1" dirty="0">
                <a:solidFill>
                  <a:schemeClr val="bg1"/>
                </a:solidFill>
                <a:effectLst>
                  <a:outerShdw blurRad="38100" dist="38100" dir="2700000" algn="tl">
                    <a:srgbClr val="000000">
                      <a:alpha val="43137"/>
                    </a:srgbClr>
                  </a:outerShdw>
                </a:effectLst>
              </a:rPr>
              <a:t>Nachhaltigkeit</a:t>
            </a:r>
          </a:p>
        </p:txBody>
      </p:sp>
      <p:sp>
        <p:nvSpPr>
          <p:cNvPr id="3" name="Fußzeilenplatzhalter 2">
            <a:extLst>
              <a:ext uri="{FF2B5EF4-FFF2-40B4-BE49-F238E27FC236}">
                <a16:creationId xmlns:a16="http://schemas.microsoft.com/office/drawing/2014/main" id="{2EE41A75-0C40-425B-B054-8CE13BCC4444}"/>
              </a:ext>
            </a:extLst>
          </p:cNvPr>
          <p:cNvSpPr>
            <a:spLocks noGrp="1"/>
          </p:cNvSpPr>
          <p:nvPr>
            <p:ph type="ftr" sz="quarter" idx="10"/>
          </p:nvPr>
        </p:nvSpPr>
        <p:spPr/>
        <p:txBody>
          <a:bodyPr/>
          <a:lstStyle/>
          <a:p>
            <a:r>
              <a:rPr lang="de-DE" altLang="de-DE"/>
              <a:t>SI Global Garant Invest | Produktgeneration 2021</a:t>
            </a:r>
            <a:endParaRPr lang="de-DE" altLang="de-DE" dirty="0"/>
          </a:p>
        </p:txBody>
      </p:sp>
      <p:sp>
        <p:nvSpPr>
          <p:cNvPr id="4" name="Ellipse 3">
            <a:extLst>
              <a:ext uri="{FF2B5EF4-FFF2-40B4-BE49-F238E27FC236}">
                <a16:creationId xmlns:a16="http://schemas.microsoft.com/office/drawing/2014/main" id="{877536AF-813C-48CE-A52C-BE755D420125}"/>
              </a:ext>
            </a:extLst>
          </p:cNvPr>
          <p:cNvSpPr/>
          <p:nvPr/>
        </p:nvSpPr>
        <p:spPr bwMode="auto">
          <a:xfrm>
            <a:off x="10452484" y="2287205"/>
            <a:ext cx="360040" cy="366250"/>
          </a:xfrm>
          <a:prstGeom prst="ellipse">
            <a:avLst/>
          </a:prstGeom>
          <a:solidFill>
            <a:schemeClr val="tx2"/>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defTabSz="914400" rtl="0" eaLnBrk="1" fontAlgn="base" latinLnBrk="0" hangingPunct="1">
              <a:lnSpc>
                <a:spcPct val="110000"/>
              </a:lnSpc>
              <a:spcBef>
                <a:spcPct val="0"/>
              </a:spcBef>
              <a:spcAft>
                <a:spcPct val="0"/>
              </a:spcAft>
              <a:buClrTx/>
              <a:buSzTx/>
              <a:buFontTx/>
              <a:buNone/>
              <a:tabLst/>
            </a:pPr>
            <a:r>
              <a:rPr kumimoji="0" lang="de-DE" sz="10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27</a:t>
            </a:r>
          </a:p>
        </p:txBody>
      </p:sp>
      <p:sp>
        <p:nvSpPr>
          <p:cNvPr id="34" name="Ellipse 33">
            <a:extLst>
              <a:ext uri="{FF2B5EF4-FFF2-40B4-BE49-F238E27FC236}">
                <a16:creationId xmlns:a16="http://schemas.microsoft.com/office/drawing/2014/main" id="{10FE0E47-F2BC-47DA-8547-6B9696F5D6F6}"/>
              </a:ext>
            </a:extLst>
          </p:cNvPr>
          <p:cNvSpPr/>
          <p:nvPr/>
        </p:nvSpPr>
        <p:spPr bwMode="auto">
          <a:xfrm>
            <a:off x="7000887" y="2287205"/>
            <a:ext cx="360040" cy="366250"/>
          </a:xfrm>
          <a:prstGeom prst="ellipse">
            <a:avLst/>
          </a:prstGeom>
          <a:solidFill>
            <a:schemeClr val="tx2"/>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defTabSz="914400" rtl="0" eaLnBrk="1" fontAlgn="base" latinLnBrk="0" hangingPunct="1">
              <a:lnSpc>
                <a:spcPct val="110000"/>
              </a:lnSpc>
              <a:spcBef>
                <a:spcPct val="0"/>
              </a:spcBef>
              <a:spcAft>
                <a:spcPct val="0"/>
              </a:spcAft>
              <a:buClrTx/>
              <a:buSzTx/>
              <a:buFontTx/>
              <a:buNone/>
              <a:tabLst/>
            </a:pPr>
            <a:r>
              <a:rPr kumimoji="0" lang="de-DE" sz="10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3</a:t>
            </a:r>
          </a:p>
        </p:txBody>
      </p:sp>
      <p:sp>
        <p:nvSpPr>
          <p:cNvPr id="35" name="Ellipse 34">
            <a:extLst>
              <a:ext uri="{FF2B5EF4-FFF2-40B4-BE49-F238E27FC236}">
                <a16:creationId xmlns:a16="http://schemas.microsoft.com/office/drawing/2014/main" id="{12544152-2FA8-4720-89FB-0842010C7831}"/>
              </a:ext>
            </a:extLst>
          </p:cNvPr>
          <p:cNvSpPr/>
          <p:nvPr/>
        </p:nvSpPr>
        <p:spPr bwMode="auto">
          <a:xfrm>
            <a:off x="2765333" y="2281863"/>
            <a:ext cx="360040" cy="366250"/>
          </a:xfrm>
          <a:prstGeom prst="ellipse">
            <a:avLst/>
          </a:prstGeom>
          <a:solidFill>
            <a:schemeClr val="tx2"/>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defTabSz="914400" rtl="0" eaLnBrk="1" fontAlgn="base" latinLnBrk="0" hangingPunct="1">
              <a:lnSpc>
                <a:spcPct val="110000"/>
              </a:lnSpc>
              <a:spcBef>
                <a:spcPct val="0"/>
              </a:spcBef>
              <a:spcAft>
                <a:spcPct val="0"/>
              </a:spcAft>
              <a:buClrTx/>
              <a:buSzTx/>
              <a:buFontTx/>
              <a:buNone/>
              <a:tabLst/>
            </a:pPr>
            <a:r>
              <a:rPr kumimoji="0" lang="de-DE" sz="1000" b="0" i="0" u="none" strike="noStrike" cap="none" normalizeH="0" baseline="0" dirty="0">
                <a:ln>
                  <a:noFill/>
                </a:ln>
                <a:solidFill>
                  <a:schemeClr val="bg1"/>
                </a:solidFill>
                <a:effectLst>
                  <a:outerShdw blurRad="38100" dist="38100" dir="2700000" algn="tl">
                    <a:srgbClr val="000000">
                      <a:alpha val="43137"/>
                    </a:srgbClr>
                  </a:outerShdw>
                </a:effectLst>
                <a:latin typeface="Arial" pitchFamily="34" charset="0"/>
                <a:cs typeface="Arial" pitchFamily="34" charset="0"/>
              </a:rPr>
              <a:t>3</a:t>
            </a:r>
          </a:p>
        </p:txBody>
      </p:sp>
    </p:spTree>
    <p:extLst>
      <p:ext uri="{BB962C8B-B14F-4D97-AF65-F5344CB8AC3E}">
        <p14:creationId xmlns:p14="http://schemas.microsoft.com/office/powerpoint/2010/main" val="1271508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ACE49FF-8111-4A71-AF64-A31535445A02}"/>
              </a:ext>
            </a:extLst>
          </p:cNvPr>
          <p:cNvSpPr>
            <a:spLocks noGrp="1"/>
          </p:cNvSpPr>
          <p:nvPr>
            <p:ph type="title"/>
          </p:nvPr>
        </p:nvSpPr>
        <p:spPr/>
        <p:txBody>
          <a:bodyPr/>
          <a:lstStyle/>
          <a:p>
            <a:r>
              <a:rPr lang="de-DE" sz="3200" dirty="0">
                <a:solidFill>
                  <a:srgbClr val="003399"/>
                </a:solidFill>
              </a:rPr>
              <a:t>Fondspalette</a:t>
            </a:r>
            <a:br>
              <a:rPr lang="de-DE" sz="3200" dirty="0">
                <a:solidFill>
                  <a:srgbClr val="003399"/>
                </a:solidFill>
              </a:rPr>
            </a:br>
            <a:endParaRPr lang="de-DE" dirty="0"/>
          </a:p>
        </p:txBody>
      </p:sp>
      <p:sp>
        <p:nvSpPr>
          <p:cNvPr id="3" name="Fußzeilenplatzhalter 2">
            <a:extLst>
              <a:ext uri="{FF2B5EF4-FFF2-40B4-BE49-F238E27FC236}">
                <a16:creationId xmlns:a16="http://schemas.microsoft.com/office/drawing/2014/main" id="{8C1E819B-DC86-443D-9694-A109174DD3B4}"/>
              </a:ext>
            </a:extLst>
          </p:cNvPr>
          <p:cNvSpPr>
            <a:spLocks noGrp="1"/>
          </p:cNvSpPr>
          <p:nvPr>
            <p:ph type="ftr" sz="quarter" idx="10"/>
          </p:nvPr>
        </p:nvSpPr>
        <p:spPr/>
        <p:txBody>
          <a:bodyPr/>
          <a:lstStyle/>
          <a:p>
            <a:r>
              <a:rPr lang="de-DE" altLang="de-DE"/>
              <a:t>SI Global Garant Invest | Produktgeneration 2021</a:t>
            </a:r>
            <a:endParaRPr lang="de-DE" altLang="de-DE" dirty="0"/>
          </a:p>
        </p:txBody>
      </p:sp>
      <p:sp>
        <p:nvSpPr>
          <p:cNvPr id="20" name="Rechteck 19">
            <a:extLst>
              <a:ext uri="{FF2B5EF4-FFF2-40B4-BE49-F238E27FC236}">
                <a16:creationId xmlns:a16="http://schemas.microsoft.com/office/drawing/2014/main" id="{E7A0470C-D060-4DF9-B54F-3ACA27F4561C}"/>
              </a:ext>
            </a:extLst>
          </p:cNvPr>
          <p:cNvSpPr/>
          <p:nvPr/>
        </p:nvSpPr>
        <p:spPr bwMode="auto">
          <a:xfrm>
            <a:off x="1263320" y="2468534"/>
            <a:ext cx="9864972" cy="3168650"/>
          </a:xfrm>
          <a:prstGeom prst="rect">
            <a:avLst/>
          </a:prstGeom>
          <a:solidFill>
            <a:schemeClr val="bg1"/>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23" name="Textplatzhalter 5">
            <a:extLst>
              <a:ext uri="{FF2B5EF4-FFF2-40B4-BE49-F238E27FC236}">
                <a16:creationId xmlns:a16="http://schemas.microsoft.com/office/drawing/2014/main" id="{01F37A35-EDB8-46B7-995C-24F658DB5A7A}"/>
              </a:ext>
            </a:extLst>
          </p:cNvPr>
          <p:cNvSpPr txBox="1">
            <a:spLocks/>
          </p:cNvSpPr>
          <p:nvPr/>
        </p:nvSpPr>
        <p:spPr>
          <a:xfrm>
            <a:off x="934667" y="1940305"/>
            <a:ext cx="2808188" cy="525518"/>
          </a:xfrm>
          <a:prstGeom prst="rect">
            <a:avLst/>
          </a:prstGeom>
        </p:spPr>
        <p:txBody>
          <a:bodyPr/>
          <a:lstStyle>
            <a:lvl1pPr algn="l" rtl="0" eaLnBrk="1" fontAlgn="base" hangingPunct="1">
              <a:spcBef>
                <a:spcPct val="20000"/>
              </a:spcBef>
              <a:spcAft>
                <a:spcPct val="0"/>
              </a:spcAft>
              <a:defRPr sz="18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2pPr>
            <a:lvl3pPr marL="331185"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3pPr>
            <a:lvl4pPr marL="496778"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4pPr>
            <a:lvl5pPr marL="662370"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5pPr>
            <a:lvl6pPr marL="1084412"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6pPr>
            <a:lvl7pPr marL="1506453"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7pPr>
            <a:lvl8pPr marL="1928494"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8pPr>
            <a:lvl9pPr marL="2350536"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9pPr>
          </a:lstStyle>
          <a:p>
            <a:pPr algn="ctr">
              <a:lnSpc>
                <a:spcPct val="100000"/>
              </a:lnSpc>
            </a:pPr>
            <a:r>
              <a:rPr lang="de-DE" sz="2000" dirty="0">
                <a:solidFill>
                  <a:schemeClr val="tx2"/>
                </a:solidFill>
                <a:effectLst>
                  <a:outerShdw blurRad="38100" dist="38100" dir="2700000" algn="tl">
                    <a:srgbClr val="000000">
                      <a:alpha val="43137"/>
                    </a:srgbClr>
                  </a:outerShdw>
                </a:effectLst>
              </a:rPr>
              <a:t>Fondspalette 2021</a:t>
            </a:r>
          </a:p>
        </p:txBody>
      </p:sp>
      <p:pic>
        <p:nvPicPr>
          <p:cNvPr id="27" name="Grafik 26">
            <a:extLst>
              <a:ext uri="{FF2B5EF4-FFF2-40B4-BE49-F238E27FC236}">
                <a16:creationId xmlns:a16="http://schemas.microsoft.com/office/drawing/2014/main" id="{7415B82D-0201-43B2-91BE-303739D048D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944" b="88889" l="5682" r="93750">
                        <a14:foregroundMark x1="44886" y1="33333" x2="44886" y2="41667"/>
                        <a14:foregroundMark x1="57386" y1="65278" x2="57386" y2="62500"/>
                        <a14:foregroundMark x1="76136" y1="40278" x2="75568" y2="36111"/>
                        <a14:foregroundMark x1="88636" y1="52778" x2="90341" y2="55556"/>
                        <a14:foregroundMark x1="94318" y1="70833" x2="94318" y2="65278"/>
                        <a14:foregroundMark x1="10227" y1="55556" x2="10227" y2="55556"/>
                        <a14:foregroundMark x1="5682" y1="62500" x2="5682" y2="62500"/>
                        <a14:foregroundMark x1="6818" y1="56944" x2="6818" y2="56944"/>
                        <a14:foregroundMark x1="8523" y1="56944" x2="8523" y2="56944"/>
                        <a14:foregroundMark x1="6250" y1="58333" x2="6250" y2="58333"/>
                        <a14:foregroundMark x1="6818" y1="58333" x2="6818" y2="58333"/>
                        <a14:foregroundMark x1="6818" y1="56944" x2="6818" y2="56944"/>
                        <a14:foregroundMark x1="6818" y1="58333" x2="6818" y2="56944"/>
                        <a14:backgroundMark x1="17614" y1="58333" x2="18182" y2="56944"/>
                        <a14:backgroundMark x1="12500" y1="69444" x2="12500" y2="68056"/>
                        <a14:backgroundMark x1="23295" y1="65278" x2="22727" y2="62500"/>
                        <a14:backgroundMark x1="31250" y1="70833" x2="31250" y2="69444"/>
                        <a14:backgroundMark x1="30682" y1="61111" x2="30682" y2="61111"/>
                        <a14:backgroundMark x1="27273" y1="68056" x2="27273" y2="68056"/>
                        <a14:backgroundMark x1="17614" y1="34722" x2="17614" y2="34722"/>
                        <a14:backgroundMark x1="22159" y1="75000" x2="22159" y2="75000"/>
                        <a14:backgroundMark x1="18182" y1="75000" x2="18182" y2="75000"/>
                        <a14:backgroundMark x1="19886" y1="83333" x2="19886" y2="83333"/>
                        <a14:backgroundMark x1="28977" y1="41667" x2="28977" y2="41667"/>
                        <a14:backgroundMark x1="16477" y1="22222" x2="16477" y2="22222"/>
                        <a14:backgroundMark x1="17045" y1="26389" x2="17045" y2="26389"/>
                        <a14:backgroundMark x1="11932" y1="38889" x2="11932" y2="38889"/>
                        <a14:backgroundMark x1="10227" y1="61111" x2="10227" y2="61111"/>
                        <a14:backgroundMark x1="9659" y1="59722" x2="9659" y2="59722"/>
                        <a14:backgroundMark x1="7386" y1="59722" x2="7386" y2="59722"/>
                        <a14:backgroundMark x1="6250" y1="54167" x2="6250" y2="54167"/>
                        <a14:backgroundMark x1="6250" y1="56944" x2="6250" y2="56944"/>
                      </a14:backgroundRemoval>
                    </a14:imgEffect>
                  </a14:imgLayer>
                </a14:imgProps>
              </a:ext>
            </a:extLst>
          </a:blip>
          <a:stretch>
            <a:fillRect/>
          </a:stretch>
        </p:blipFill>
        <p:spPr>
          <a:xfrm>
            <a:off x="8904312" y="2833775"/>
            <a:ext cx="1368152" cy="559699"/>
          </a:xfrm>
          <a:prstGeom prst="rect">
            <a:avLst/>
          </a:prstGeom>
          <a:solidFill>
            <a:schemeClr val="bg1"/>
          </a:solidFill>
        </p:spPr>
      </p:pic>
      <p:pic>
        <p:nvPicPr>
          <p:cNvPr id="28" name="Grafik 27">
            <a:extLst>
              <a:ext uri="{FF2B5EF4-FFF2-40B4-BE49-F238E27FC236}">
                <a16:creationId xmlns:a16="http://schemas.microsoft.com/office/drawing/2014/main" id="{ABFACEAE-8CEB-44A7-80B0-AC7C2F11310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5556" b="88889" l="4681" r="95745">
                        <a14:foregroundMark x1="8936" y1="74074" x2="8936" y2="74074"/>
                        <a14:foregroundMark x1="20000" y1="42593" x2="20000" y2="42593"/>
                        <a14:foregroundMark x1="4681" y1="38889" x2="4681" y2="38889"/>
                        <a14:foregroundMark x1="35745" y1="42593" x2="35745" y2="42593"/>
                        <a14:foregroundMark x1="45532" y1="37037" x2="45532" y2="37037"/>
                        <a14:foregroundMark x1="60000" y1="40741" x2="60000" y2="40741"/>
                        <a14:foregroundMark x1="86383" y1="37037" x2="86383" y2="37037"/>
                        <a14:foregroundMark x1="95745" y1="37037" x2="95745" y2="37037"/>
                      </a14:backgroundRemoval>
                    </a14:imgEffect>
                  </a14:imgLayer>
                </a14:imgProps>
              </a:ext>
            </a:extLst>
          </a:blip>
          <a:stretch>
            <a:fillRect/>
          </a:stretch>
        </p:blipFill>
        <p:spPr>
          <a:xfrm>
            <a:off x="5511730" y="4032623"/>
            <a:ext cx="1368152" cy="314384"/>
          </a:xfrm>
          <a:prstGeom prst="rect">
            <a:avLst/>
          </a:prstGeom>
          <a:solidFill>
            <a:schemeClr val="bg1"/>
          </a:solidFill>
        </p:spPr>
      </p:pic>
      <p:pic>
        <p:nvPicPr>
          <p:cNvPr id="29" name="Picture 4" descr="BlackRock | Die Fondsplattform">
            <a:extLst>
              <a:ext uri="{FF2B5EF4-FFF2-40B4-BE49-F238E27FC236}">
                <a16:creationId xmlns:a16="http://schemas.microsoft.com/office/drawing/2014/main" id="{48A3E2AC-E61F-40E5-A65D-BB416D2D2CF7}"/>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39394" b="64242" l="14098" r="84918">
                        <a14:foregroundMark x1="14426" y1="41818" x2="15410" y2="41818"/>
                        <a14:foregroundMark x1="24262" y1="44242" x2="24262" y2="45455"/>
                        <a14:foregroundMark x1="31148" y1="47273" x2="32131" y2="48485"/>
                        <a14:foregroundMark x1="36393" y1="47879" x2="36066" y2="49091"/>
                        <a14:foregroundMark x1="44262" y1="44242" x2="44262" y2="46667"/>
                        <a14:foregroundMark x1="63934" y1="47273" x2="64590" y2="47273"/>
                        <a14:foregroundMark x1="73770" y1="46667" x2="74426" y2="46667"/>
                        <a14:foregroundMark x1="80984" y1="46061" x2="80656" y2="47879"/>
                        <a14:foregroundMark x1="84262" y1="55152" x2="84918" y2="56970"/>
                      </a14:backgroundRemoval>
                    </a14:imgEffect>
                  </a14:imgLayer>
                </a14:imgProps>
              </a:ext>
              <a:ext uri="{28A0092B-C50C-407E-A947-70E740481C1C}">
                <a14:useLocalDpi xmlns:a14="http://schemas.microsoft.com/office/drawing/2010/main" val="0"/>
              </a:ext>
            </a:extLst>
          </a:blip>
          <a:srcRect l="10059" t="36255" r="10341" b="31673"/>
          <a:stretch/>
        </p:blipFill>
        <p:spPr bwMode="auto">
          <a:xfrm>
            <a:off x="3844382" y="4048272"/>
            <a:ext cx="1346665" cy="293537"/>
          </a:xfrm>
          <a:prstGeom prst="rect">
            <a:avLst/>
          </a:prstGeom>
          <a:solidFill>
            <a:schemeClr val="bg1"/>
          </a:solidFill>
        </p:spPr>
      </p:pic>
      <p:pic>
        <p:nvPicPr>
          <p:cNvPr id="30" name="Grafik 29">
            <a:extLst>
              <a:ext uri="{FF2B5EF4-FFF2-40B4-BE49-F238E27FC236}">
                <a16:creationId xmlns:a16="http://schemas.microsoft.com/office/drawing/2014/main" id="{20910420-BA36-492B-ADA2-21E645839CC6}"/>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8861" b="88608" l="8383" r="89820">
                        <a14:foregroundMark x1="52096" y1="45570" x2="52096" y2="45570"/>
                        <a14:foregroundMark x1="58084" y1="72152" x2="58084" y2="72152"/>
                        <a14:foregroundMark x1="64072" y1="49367" x2="64072" y2="49367"/>
                        <a14:foregroundMark x1="73054" y1="45570" x2="73054" y2="45570"/>
                        <a14:foregroundMark x1="71856" y1="58228" x2="71856" y2="58228"/>
                        <a14:foregroundMark x1="85629" y1="44304" x2="85629" y2="44304"/>
                        <a14:foregroundMark x1="87425" y1="62025" x2="87425" y2="62025"/>
                        <a14:foregroundMark x1="90419" y1="68354" x2="90419" y2="68354"/>
                        <a14:foregroundMark x1="65269" y1="65823" x2="65269" y2="65823"/>
                        <a14:foregroundMark x1="50898" y1="65823" x2="50898" y2="65823"/>
                        <a14:foregroundMark x1="8383" y1="58228" x2="8383" y2="58228"/>
                      </a14:backgroundRemoval>
                    </a14:imgEffect>
                  </a14:imgLayer>
                </a14:imgProps>
              </a:ext>
            </a:extLst>
          </a:blip>
          <a:stretch>
            <a:fillRect/>
          </a:stretch>
        </p:blipFill>
        <p:spPr>
          <a:xfrm>
            <a:off x="3768407" y="3081390"/>
            <a:ext cx="1306608" cy="618096"/>
          </a:xfrm>
          <a:prstGeom prst="rect">
            <a:avLst/>
          </a:prstGeom>
          <a:solidFill>
            <a:schemeClr val="bg1"/>
          </a:solidFill>
        </p:spPr>
      </p:pic>
      <p:pic>
        <p:nvPicPr>
          <p:cNvPr id="31" name="Picture 8" descr="Research Partner für die Anlagepolitik - Globalance Bank">
            <a:extLst>
              <a:ext uri="{FF2B5EF4-FFF2-40B4-BE49-F238E27FC236}">
                <a16:creationId xmlns:a16="http://schemas.microsoft.com/office/drawing/2014/main" id="{CC6D26F0-3C1F-4EAB-A61D-1579381ACE67}"/>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439" b="74820" l="2755" r="95868">
                        <a14:foregroundMark x1="49311" y1="2158" x2="50413" y2="2878"/>
                        <a14:foregroundMark x1="3030" y1="64029" x2="3030" y2="64029"/>
                        <a14:foregroundMark x1="10744" y1="63309" x2="10744" y2="63309"/>
                        <a14:foregroundMark x1="16804" y1="71942" x2="16804" y2="71942"/>
                        <a14:foregroundMark x1="21763" y1="64029" x2="21763" y2="64029"/>
                        <a14:foregroundMark x1="28375" y1="63309" x2="28375" y2="63309"/>
                        <a14:foregroundMark x1="34160" y1="64029" x2="34160" y2="64029"/>
                        <a14:foregroundMark x1="44353" y1="69784" x2="44353" y2="69784"/>
                        <a14:foregroundMark x1="51515" y1="63309" x2="51515" y2="63309"/>
                        <a14:foregroundMark x1="58402" y1="64029" x2="58402" y2="64029"/>
                        <a14:foregroundMark x1="63912" y1="65468" x2="63912" y2="65468"/>
                        <a14:foregroundMark x1="71350" y1="63309" x2="71350" y2="63309"/>
                        <a14:foregroundMark x1="80165" y1="64748" x2="80165" y2="64748"/>
                        <a14:foregroundMark x1="83196" y1="64029" x2="83196" y2="64029"/>
                        <a14:foregroundMark x1="90358" y1="64748" x2="90358" y2="64748"/>
                        <a14:foregroundMark x1="90358" y1="74820" x2="90358" y2="74820"/>
                        <a14:foregroundMark x1="96143" y1="68345" x2="96143" y2="68345"/>
                        <a14:foregroundMark x1="42424" y1="74820" x2="42424" y2="74820"/>
                        <a14:foregroundMark x1="45730" y1="64748" x2="45730" y2="64748"/>
                        <a14:foregroundMark x1="45730" y1="66906" x2="45730" y2="66906"/>
                        <a14:backgroundMark x1="52066" y1="17986" x2="52066" y2="17986"/>
                        <a14:backgroundMark x1="44904" y1="66906" x2="44904" y2="66906"/>
                        <a14:backgroundMark x1="43526" y1="75540" x2="43526" y2="75540"/>
                        <a14:backgroundMark x1="44353" y1="30935" x2="44353" y2="30935"/>
                      </a14:backgroundRemoval>
                    </a14:imgEffect>
                  </a14:imgLayer>
                </a14:imgProps>
              </a:ext>
              <a:ext uri="{28A0092B-C50C-407E-A947-70E740481C1C}">
                <a14:useLocalDpi xmlns:a14="http://schemas.microsoft.com/office/drawing/2010/main" val="0"/>
              </a:ext>
            </a:extLst>
          </a:blip>
          <a:srcRect b="17368"/>
          <a:stretch/>
        </p:blipFill>
        <p:spPr bwMode="auto">
          <a:xfrm>
            <a:off x="8858711" y="3747853"/>
            <a:ext cx="1877131" cy="593956"/>
          </a:xfrm>
          <a:prstGeom prst="rect">
            <a:avLst/>
          </a:prstGeom>
          <a:solidFill>
            <a:schemeClr val="bg1"/>
          </a:solidFill>
        </p:spPr>
      </p:pic>
      <p:pic>
        <p:nvPicPr>
          <p:cNvPr id="32" name="Picture 10" descr="Laut einer neuen Studie von Lyxor erzielten aktive Manager im zweiten  Quartal eine bessere Wertentwicklung - Voxia communication">
            <a:extLst>
              <a:ext uri="{FF2B5EF4-FFF2-40B4-BE49-F238E27FC236}">
                <a16:creationId xmlns:a16="http://schemas.microsoft.com/office/drawing/2014/main" id="{60C20D78-C91C-47A3-ADF7-DEDA3AF495C2}"/>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3165" b="44937" l="1258" r="97170">
                        <a14:foregroundMark x1="38365" y1="6329" x2="38365" y2="6329"/>
                        <a14:foregroundMark x1="38994" y1="6962" x2="39623" y2="9494"/>
                        <a14:foregroundMark x1="61006" y1="7595" x2="61006" y2="7595"/>
                        <a14:foregroundMark x1="61950" y1="5696" x2="65409" y2="5063"/>
                        <a14:foregroundMark x1="85849" y1="3797" x2="86164" y2="10127"/>
                        <a14:foregroundMark x1="92453" y1="24051" x2="93711" y2="23418"/>
                        <a14:foregroundMark x1="92767" y1="22785" x2="95283" y2="21519"/>
                        <a14:foregroundMark x1="97484" y1="13924" x2="97484" y2="11392"/>
                        <a14:foregroundMark x1="22013" y1="27215" x2="23585" y2="22152"/>
                        <a14:foregroundMark x1="1258" y1="20886" x2="1258" y2="13291"/>
                        <a14:foregroundMark x1="1572" y1="32911" x2="1572" y2="26582"/>
                        <a14:foregroundMark x1="1258" y1="41139" x2="1258" y2="37975"/>
                        <a14:foregroundMark x1="4403" y1="43038" x2="6918" y2="42405"/>
                        <a14:foregroundMark x1="1258" y1="5063" x2="1258" y2="8861"/>
                        <a14:foregroundMark x1="9119" y1="42405" x2="11321" y2="43038"/>
                        <a14:foregroundMark x1="18239" y1="13924" x2="19497" y2="18354"/>
                        <a14:foregroundMark x1="24843" y1="17089" x2="27358" y2="9494"/>
                        <a14:foregroundMark x1="22642" y1="41772" x2="22327" y2="34810"/>
                        <a14:foregroundMark x1="58491" y1="28481" x2="58176" y2="18987"/>
                        <a14:foregroundMark x1="64151" y1="42405" x2="61006" y2="37342"/>
                        <a14:foregroundMark x1="70755" y1="44304" x2="73585" y2="42405"/>
                        <a14:foregroundMark x1="74528" y1="41139" x2="74528" y2="41139"/>
                        <a14:foregroundMark x1="75472" y1="37975" x2="77044" y2="33544"/>
                        <a14:foregroundMark x1="77358" y1="27215" x2="77673" y2="21519"/>
                      </a14:backgroundRemoval>
                    </a14:imgEffect>
                  </a14:imgLayer>
                </a14:imgProps>
              </a:ext>
              <a:ext uri="{28A0092B-C50C-407E-A947-70E740481C1C}">
                <a14:useLocalDpi xmlns:a14="http://schemas.microsoft.com/office/drawing/2010/main" val="0"/>
              </a:ext>
            </a:extLst>
          </a:blip>
          <a:srcRect b="50000"/>
          <a:stretch/>
        </p:blipFill>
        <p:spPr bwMode="auto">
          <a:xfrm>
            <a:off x="1545222" y="4909240"/>
            <a:ext cx="1026280" cy="254957"/>
          </a:xfrm>
          <a:prstGeom prst="rect">
            <a:avLst/>
          </a:prstGeom>
          <a:solidFill>
            <a:schemeClr val="bg1"/>
          </a:solidFill>
        </p:spPr>
      </p:pic>
      <p:pic>
        <p:nvPicPr>
          <p:cNvPr id="33" name="Picture 12" descr="iShares | Die Fondsplattform">
            <a:extLst>
              <a:ext uri="{FF2B5EF4-FFF2-40B4-BE49-F238E27FC236}">
                <a16:creationId xmlns:a16="http://schemas.microsoft.com/office/drawing/2014/main" id="{664E685B-7D74-410F-9212-7B84240C8DFD}"/>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10000" b="90000" l="10000" r="90000">
                        <a14:foregroundMark x1="14426" y1="40000" x2="14426" y2="40000"/>
                        <a14:foregroundMark x1="14754" y1="29091" x2="14754" y2="29091"/>
                        <a14:foregroundMark x1="32787" y1="33333" x2="32787" y2="33333"/>
                        <a14:foregroundMark x1="50492" y1="36970" x2="50492" y2="36970"/>
                        <a14:foregroundMark x1="58689" y1="37576" x2="58689" y2="37576"/>
                        <a14:foregroundMark x1="68525" y1="36970" x2="68525" y2="36970"/>
                        <a14:foregroundMark x1="80656" y1="36364" x2="80656" y2="36364"/>
                      </a14:backgroundRemoval>
                    </a14:imgEffect>
                  </a14:imgLayer>
                </a14:imgProps>
              </a:ext>
              <a:ext uri="{28A0092B-C50C-407E-A947-70E740481C1C}">
                <a14:useLocalDpi xmlns:a14="http://schemas.microsoft.com/office/drawing/2010/main" val="0"/>
              </a:ext>
            </a:extLst>
          </a:blip>
          <a:srcRect l="10188" t="21144" r="10494" b="38788"/>
          <a:stretch/>
        </p:blipFill>
        <p:spPr bwMode="auto">
          <a:xfrm>
            <a:off x="9048327" y="4923658"/>
            <a:ext cx="1381515" cy="377550"/>
          </a:xfrm>
          <a:prstGeom prst="rect">
            <a:avLst/>
          </a:prstGeom>
          <a:solidFill>
            <a:schemeClr val="bg1"/>
          </a:solidFill>
        </p:spPr>
      </p:pic>
      <p:pic>
        <p:nvPicPr>
          <p:cNvPr id="34" name="Grafik 33">
            <a:extLst>
              <a:ext uri="{FF2B5EF4-FFF2-40B4-BE49-F238E27FC236}">
                <a16:creationId xmlns:a16="http://schemas.microsoft.com/office/drawing/2014/main" id="{EEBDACDB-166B-4606-B430-BECFC9BAF823}"/>
              </a:ext>
            </a:extLst>
          </p:cNvPr>
          <p:cNvPicPr>
            <a:picLocks noChangeAspect="1"/>
          </p:cNvPicPr>
          <p:nvPr/>
        </p:nvPicPr>
        <p:blipFill rotWithShape="1">
          <a:blip r:embed="rId17"/>
          <a:srcRect t="8808" b="62746"/>
          <a:stretch/>
        </p:blipFill>
        <p:spPr>
          <a:xfrm>
            <a:off x="3483141" y="4991480"/>
            <a:ext cx="2069149" cy="254957"/>
          </a:xfrm>
          <a:prstGeom prst="rect">
            <a:avLst/>
          </a:prstGeom>
          <a:solidFill>
            <a:schemeClr val="bg1"/>
          </a:solidFill>
        </p:spPr>
      </p:pic>
      <p:pic>
        <p:nvPicPr>
          <p:cNvPr id="35" name="Grafik 34">
            <a:extLst>
              <a:ext uri="{FF2B5EF4-FFF2-40B4-BE49-F238E27FC236}">
                <a16:creationId xmlns:a16="http://schemas.microsoft.com/office/drawing/2014/main" id="{BC83E328-0A57-4F11-AF4E-213B6483FC45}"/>
              </a:ext>
            </a:extLst>
          </p:cNvPr>
          <p:cNvPicPr>
            <a:picLocks noChangeAspect="1"/>
          </p:cNvPicPr>
          <p:nvPr/>
        </p:nvPicPr>
        <p:blipFill>
          <a:blip r:embed="rId18"/>
          <a:stretch>
            <a:fillRect/>
          </a:stretch>
        </p:blipFill>
        <p:spPr>
          <a:xfrm>
            <a:off x="6639711" y="3388149"/>
            <a:ext cx="2014302" cy="550437"/>
          </a:xfrm>
          <a:prstGeom prst="rect">
            <a:avLst/>
          </a:prstGeom>
          <a:solidFill>
            <a:schemeClr val="bg1"/>
          </a:solidFill>
        </p:spPr>
      </p:pic>
      <p:pic>
        <p:nvPicPr>
          <p:cNvPr id="36" name="Picture 18" descr="DNB Asset Management S.A. | Swiss Fund &amp; Finance Platform">
            <a:extLst>
              <a:ext uri="{FF2B5EF4-FFF2-40B4-BE49-F238E27FC236}">
                <a16:creationId xmlns:a16="http://schemas.microsoft.com/office/drawing/2014/main" id="{24C1065F-0887-4A69-B334-A64F88E419EC}"/>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598901" y="4292227"/>
            <a:ext cx="894226" cy="669805"/>
          </a:xfrm>
          <a:prstGeom prst="rect">
            <a:avLst/>
          </a:prstGeom>
          <a:solidFill>
            <a:schemeClr val="bg1"/>
          </a:solidFill>
        </p:spPr>
      </p:pic>
      <p:pic>
        <p:nvPicPr>
          <p:cNvPr id="39" name="Grafik 38">
            <a:extLst>
              <a:ext uri="{FF2B5EF4-FFF2-40B4-BE49-F238E27FC236}">
                <a16:creationId xmlns:a16="http://schemas.microsoft.com/office/drawing/2014/main" id="{9A1EF9A4-9535-44A6-9AC9-F96F1F107315}"/>
              </a:ext>
            </a:extLst>
          </p:cNvPr>
          <p:cNvPicPr>
            <a:picLocks noChangeAspect="1"/>
          </p:cNvPicPr>
          <p:nvPr/>
        </p:nvPicPr>
        <p:blipFill>
          <a:blip r:embed="rId20">
            <a:extLst>
              <a:ext uri="{BEBA8EAE-BF5A-486C-A8C5-ECC9F3942E4B}">
                <a14:imgProps xmlns:a14="http://schemas.microsoft.com/office/drawing/2010/main">
                  <a14:imgLayer r:embed="rId21">
                    <a14:imgEffect>
                      <a14:backgroundRemoval t="9091" b="88312" l="5528" r="96985">
                        <a14:foregroundMark x1="24623" y1="75325" x2="25628" y2="67532"/>
                        <a14:foregroundMark x1="8543" y1="25974" x2="8543" y2="74026"/>
                        <a14:foregroundMark x1="6533" y1="22078" x2="6030" y2="68831"/>
                        <a14:foregroundMark x1="17085" y1="40260" x2="17085" y2="48052"/>
                        <a14:foregroundMark x1="17085" y1="37662" x2="17085" y2="35065"/>
                        <a14:foregroundMark x1="20603" y1="32468" x2="20603" y2="32468"/>
                        <a14:foregroundMark x1="22613" y1="32468" x2="22613" y2="32468"/>
                        <a14:foregroundMark x1="16583" y1="57143" x2="16583" y2="57143"/>
                        <a14:foregroundMark x1="41709" y1="32468" x2="41709" y2="32468"/>
                        <a14:foregroundMark x1="16583" y1="67532" x2="16583" y2="67532"/>
                        <a14:foregroundMark x1="44724" y1="50649" x2="44724" y2="50649"/>
                        <a14:foregroundMark x1="51256" y1="51948" x2="51256" y2="51948"/>
                        <a14:foregroundMark x1="50754" y1="32468" x2="50754" y2="32468"/>
                        <a14:foregroundMark x1="61809" y1="46753" x2="61809" y2="46753"/>
                        <a14:foregroundMark x1="73367" y1="53247" x2="73367" y2="53247"/>
                        <a14:foregroundMark x1="76884" y1="40260" x2="76884" y2="40260"/>
                        <a14:foregroundMark x1="80402" y1="50649" x2="80402" y2="50649"/>
                        <a14:foregroundMark x1="80402" y1="33766" x2="80402" y2="33766"/>
                        <a14:foregroundMark x1="85930" y1="48052" x2="85930" y2="48052"/>
                        <a14:foregroundMark x1="94472" y1="64935" x2="94472" y2="64935"/>
                        <a14:foregroundMark x1="96985" y1="49351" x2="96985" y2="49351"/>
                        <a14:backgroundMark x1="44724" y1="48052" x2="44724" y2="48052"/>
                      </a14:backgroundRemoval>
                    </a14:imgEffect>
                  </a14:imgLayer>
                </a14:imgProps>
              </a:ext>
            </a:extLst>
          </a:blip>
          <a:stretch>
            <a:fillRect/>
          </a:stretch>
        </p:blipFill>
        <p:spPr>
          <a:xfrm>
            <a:off x="1773878" y="3770837"/>
            <a:ext cx="1731567" cy="670003"/>
          </a:xfrm>
          <a:prstGeom prst="rect">
            <a:avLst/>
          </a:prstGeom>
          <a:solidFill>
            <a:schemeClr val="bg1"/>
          </a:solidFill>
        </p:spPr>
      </p:pic>
      <p:sp>
        <p:nvSpPr>
          <p:cNvPr id="8" name="Textfeld 7">
            <a:extLst>
              <a:ext uri="{FF2B5EF4-FFF2-40B4-BE49-F238E27FC236}">
                <a16:creationId xmlns:a16="http://schemas.microsoft.com/office/drawing/2014/main" id="{8F956F19-EDB8-402D-B2FC-B9FB703D640D}"/>
              </a:ext>
            </a:extLst>
          </p:cNvPr>
          <p:cNvSpPr txBox="1"/>
          <p:nvPr/>
        </p:nvSpPr>
        <p:spPr>
          <a:xfrm>
            <a:off x="5043375" y="2630783"/>
            <a:ext cx="2736180" cy="495231"/>
          </a:xfrm>
          <a:prstGeom prst="rect">
            <a:avLst/>
          </a:prstGeom>
          <a:solidFill>
            <a:schemeClr val="accent2"/>
          </a:solidFill>
        </p:spPr>
        <p:txBody>
          <a:bodyPr wrap="square" lIns="0" tIns="0" rIns="0" bIns="0" rtlCol="0" anchor="ctr">
            <a:noAutofit/>
          </a:bodyPr>
          <a:lstStyle/>
          <a:p>
            <a:pPr>
              <a:buClr>
                <a:schemeClr val="tx1"/>
              </a:buClr>
              <a:buSzPct val="101000"/>
            </a:pPr>
            <a:r>
              <a:rPr lang="de-DE" sz="1800" b="1" dirty="0">
                <a:solidFill>
                  <a:schemeClr val="bg1"/>
                </a:solidFill>
              </a:rPr>
              <a:t>33 Fonds</a:t>
            </a:r>
          </a:p>
        </p:txBody>
      </p:sp>
      <p:pic>
        <p:nvPicPr>
          <p:cNvPr id="49" name="Grafik 48" descr="Blatt">
            <a:extLst>
              <a:ext uri="{FF2B5EF4-FFF2-40B4-BE49-F238E27FC236}">
                <a16:creationId xmlns:a16="http://schemas.microsoft.com/office/drawing/2014/main" id="{EAF68748-6FDF-4DCF-904D-65662B2C794F}"/>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6195806" y="4678288"/>
            <a:ext cx="529208" cy="529208"/>
          </a:xfrm>
          <a:prstGeom prst="rect">
            <a:avLst/>
          </a:prstGeom>
        </p:spPr>
      </p:pic>
      <p:sp>
        <p:nvSpPr>
          <p:cNvPr id="9" name="Textfeld 8">
            <a:extLst>
              <a:ext uri="{FF2B5EF4-FFF2-40B4-BE49-F238E27FC236}">
                <a16:creationId xmlns:a16="http://schemas.microsoft.com/office/drawing/2014/main" id="{9AC035D7-13BE-46F1-ACE3-ADBFDCBD89BC}"/>
              </a:ext>
            </a:extLst>
          </p:cNvPr>
          <p:cNvSpPr txBox="1"/>
          <p:nvPr/>
        </p:nvSpPr>
        <p:spPr>
          <a:xfrm>
            <a:off x="5710406" y="5172130"/>
            <a:ext cx="2069149" cy="254957"/>
          </a:xfrm>
          <a:prstGeom prst="rect">
            <a:avLst/>
          </a:prstGeom>
          <a:solidFill>
            <a:schemeClr val="bg1"/>
          </a:solidFill>
        </p:spPr>
        <p:txBody>
          <a:bodyPr wrap="square" lIns="0" tIns="0" rIns="0" bIns="0" rtlCol="0">
            <a:noAutofit/>
          </a:bodyPr>
          <a:lstStyle/>
          <a:p>
            <a:pPr algn="l">
              <a:buClr>
                <a:schemeClr val="tx1"/>
              </a:buClr>
              <a:buSzPct val="101000"/>
            </a:pPr>
            <a:r>
              <a:rPr lang="de-DE" sz="1000" dirty="0"/>
              <a:t>Zum Teil nachhaltig ausgerichtet</a:t>
            </a:r>
          </a:p>
        </p:txBody>
      </p:sp>
      <p:pic>
        <p:nvPicPr>
          <p:cNvPr id="7" name="Grafik 6">
            <a:extLst>
              <a:ext uri="{FF2B5EF4-FFF2-40B4-BE49-F238E27FC236}">
                <a16:creationId xmlns:a16="http://schemas.microsoft.com/office/drawing/2014/main" id="{4F46A319-B806-4AB4-994D-0F00C2606608}"/>
              </a:ext>
            </a:extLst>
          </p:cNvPr>
          <p:cNvPicPr>
            <a:picLocks noChangeAspect="1"/>
          </p:cNvPicPr>
          <p:nvPr/>
        </p:nvPicPr>
        <p:blipFill>
          <a:blip r:embed="rId24"/>
          <a:stretch>
            <a:fillRect/>
          </a:stretch>
        </p:blipFill>
        <p:spPr>
          <a:xfrm>
            <a:off x="1368507" y="2544115"/>
            <a:ext cx="2396335" cy="854486"/>
          </a:xfrm>
          <a:prstGeom prst="rect">
            <a:avLst/>
          </a:prstGeom>
          <a:solidFill>
            <a:schemeClr val="bg1"/>
          </a:solidFill>
        </p:spPr>
      </p:pic>
    </p:spTree>
    <p:extLst>
      <p:ext uri="{BB962C8B-B14F-4D97-AF65-F5344CB8AC3E}">
        <p14:creationId xmlns:p14="http://schemas.microsoft.com/office/powerpoint/2010/main" val="565822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ACE49FF-8111-4A71-AF64-A31535445A02}"/>
              </a:ext>
            </a:extLst>
          </p:cNvPr>
          <p:cNvSpPr>
            <a:spLocks noGrp="1"/>
          </p:cNvSpPr>
          <p:nvPr>
            <p:ph type="title"/>
          </p:nvPr>
        </p:nvSpPr>
        <p:spPr/>
        <p:txBody>
          <a:bodyPr/>
          <a:lstStyle/>
          <a:p>
            <a:r>
              <a:rPr lang="de-DE" sz="3200" dirty="0">
                <a:solidFill>
                  <a:srgbClr val="003399"/>
                </a:solidFill>
              </a:rPr>
              <a:t>Fondspalette</a:t>
            </a:r>
            <a:br>
              <a:rPr lang="de-DE" sz="3200" dirty="0">
                <a:solidFill>
                  <a:srgbClr val="003399"/>
                </a:solidFill>
              </a:rPr>
            </a:br>
            <a:endParaRPr lang="de-DE" dirty="0"/>
          </a:p>
        </p:txBody>
      </p:sp>
      <p:sp>
        <p:nvSpPr>
          <p:cNvPr id="7" name="Textplatzhalter 6">
            <a:extLst>
              <a:ext uri="{FF2B5EF4-FFF2-40B4-BE49-F238E27FC236}">
                <a16:creationId xmlns:a16="http://schemas.microsoft.com/office/drawing/2014/main" id="{081C856D-4FEB-4087-AC84-B413C8A25692}"/>
              </a:ext>
            </a:extLst>
          </p:cNvPr>
          <p:cNvSpPr>
            <a:spLocks noGrp="1"/>
          </p:cNvSpPr>
          <p:nvPr>
            <p:ph type="body" sz="quarter" idx="12"/>
          </p:nvPr>
        </p:nvSpPr>
        <p:spPr/>
        <p:txBody>
          <a:bodyPr/>
          <a:lstStyle/>
          <a:p>
            <a:r>
              <a:rPr lang="de-DE" kern="1200" dirty="0">
                <a:solidFill>
                  <a:srgbClr val="003399"/>
                </a:solidFill>
              </a:rPr>
              <a:t>Reduzierte Kostensätze in ausgewählten Fonds</a:t>
            </a:r>
          </a:p>
          <a:p>
            <a:endParaRPr lang="de-DE" dirty="0"/>
          </a:p>
        </p:txBody>
      </p:sp>
      <p:graphicFrame>
        <p:nvGraphicFramePr>
          <p:cNvPr id="21" name="Tabelle 10">
            <a:extLst>
              <a:ext uri="{FF2B5EF4-FFF2-40B4-BE49-F238E27FC236}">
                <a16:creationId xmlns:a16="http://schemas.microsoft.com/office/drawing/2014/main" id="{C0707F60-53B8-4DE7-ABC1-9B30EC6AB853}"/>
              </a:ext>
            </a:extLst>
          </p:cNvPr>
          <p:cNvGraphicFramePr>
            <a:graphicFrameLocks noGrp="1"/>
          </p:cNvGraphicFramePr>
          <p:nvPr/>
        </p:nvGraphicFramePr>
        <p:xfrm>
          <a:off x="2033960" y="1771291"/>
          <a:ext cx="8127999" cy="3903972"/>
        </p:xfrm>
        <a:graphic>
          <a:graphicData uri="http://schemas.openxmlformats.org/drawingml/2006/table">
            <a:tbl>
              <a:tblPr firstRow="1" bandRow="1">
                <a:effectLst>
                  <a:outerShdw blurRad="63500" sx="102000" sy="102000" algn="ctr" rotWithShape="0">
                    <a:prstClr val="black">
                      <a:alpha val="40000"/>
                    </a:prstClr>
                  </a:outerShdw>
                </a:effectLst>
                <a:tableStyleId>{F5AB1C69-6EDB-4FF4-983F-18BD219EF322}</a:tableStyleId>
              </a:tblPr>
              <a:tblGrid>
                <a:gridCol w="2709333">
                  <a:extLst>
                    <a:ext uri="{9D8B030D-6E8A-4147-A177-3AD203B41FA5}">
                      <a16:colId xmlns:a16="http://schemas.microsoft.com/office/drawing/2014/main" val="3636214323"/>
                    </a:ext>
                  </a:extLst>
                </a:gridCol>
                <a:gridCol w="2709333">
                  <a:extLst>
                    <a:ext uri="{9D8B030D-6E8A-4147-A177-3AD203B41FA5}">
                      <a16:colId xmlns:a16="http://schemas.microsoft.com/office/drawing/2014/main" val="2761915439"/>
                    </a:ext>
                  </a:extLst>
                </a:gridCol>
                <a:gridCol w="2709333">
                  <a:extLst>
                    <a:ext uri="{9D8B030D-6E8A-4147-A177-3AD203B41FA5}">
                      <a16:colId xmlns:a16="http://schemas.microsoft.com/office/drawing/2014/main" val="2743383220"/>
                    </a:ext>
                  </a:extLst>
                </a:gridCol>
              </a:tblGrid>
              <a:tr h="650662">
                <a:tc>
                  <a:txBody>
                    <a:bodyPr/>
                    <a:lstStyle/>
                    <a:p>
                      <a:endParaRPr lang="de-DE" dirty="0"/>
                    </a:p>
                  </a:txBody>
                  <a:tcPr/>
                </a:tc>
                <a:tc>
                  <a:txBody>
                    <a:bodyPr/>
                    <a:lstStyle/>
                    <a:p>
                      <a:pPr algn="ctr"/>
                      <a:r>
                        <a:rPr lang="de-DE" dirty="0"/>
                        <a:t>Fondskosten PG 2017</a:t>
                      </a:r>
                    </a:p>
                  </a:txBody>
                  <a:tcPr anchor="ctr"/>
                </a:tc>
                <a:tc>
                  <a:txBody>
                    <a:bodyPr/>
                    <a:lstStyle/>
                    <a:p>
                      <a:pPr algn="ctr"/>
                      <a:r>
                        <a:rPr lang="de-DE" dirty="0"/>
                        <a:t>Fondskosten PG 2021</a:t>
                      </a:r>
                    </a:p>
                  </a:txBody>
                  <a:tcPr anchor="ctr"/>
                </a:tc>
                <a:extLst>
                  <a:ext uri="{0D108BD9-81ED-4DB2-BD59-A6C34878D82A}">
                    <a16:rowId xmlns:a16="http://schemas.microsoft.com/office/drawing/2014/main" val="1154074457"/>
                  </a:ext>
                </a:extLst>
              </a:tr>
              <a:tr h="650662">
                <a:tc>
                  <a:txBody>
                    <a:bodyPr/>
                    <a:lstStyle/>
                    <a:p>
                      <a:pPr algn="l"/>
                      <a:r>
                        <a:rPr lang="de-DE" dirty="0" err="1"/>
                        <a:t>HANSAdynamic</a:t>
                      </a:r>
                      <a:r>
                        <a:rPr lang="de-DE" dirty="0"/>
                        <a:t> Class V</a:t>
                      </a:r>
                    </a:p>
                  </a:txBody>
                  <a:tcPr anchor="ctr"/>
                </a:tc>
                <a:tc>
                  <a:txBody>
                    <a:bodyPr/>
                    <a:lstStyle/>
                    <a:p>
                      <a:pPr algn="ctr"/>
                      <a:r>
                        <a:rPr lang="de-DE" dirty="0"/>
                        <a:t>2,31%</a:t>
                      </a:r>
                    </a:p>
                  </a:txBody>
                  <a:tcPr anchor="ctr"/>
                </a:tc>
                <a:tc>
                  <a:txBody>
                    <a:bodyPr/>
                    <a:lstStyle/>
                    <a:p>
                      <a:pPr algn="ctr"/>
                      <a:r>
                        <a:rPr lang="de-DE" dirty="0"/>
                        <a:t>1,56%</a:t>
                      </a:r>
                    </a:p>
                  </a:txBody>
                  <a:tcPr anchor="ctr"/>
                </a:tc>
                <a:extLst>
                  <a:ext uri="{0D108BD9-81ED-4DB2-BD59-A6C34878D82A}">
                    <a16:rowId xmlns:a16="http://schemas.microsoft.com/office/drawing/2014/main" val="2221076131"/>
                  </a:ext>
                </a:extLst>
              </a:tr>
              <a:tr h="650662">
                <a:tc>
                  <a:txBody>
                    <a:bodyPr/>
                    <a:lstStyle/>
                    <a:p>
                      <a:pPr algn="l"/>
                      <a:r>
                        <a:rPr lang="de-DE" dirty="0"/>
                        <a:t>SI </a:t>
                      </a:r>
                      <a:r>
                        <a:rPr lang="de-DE" dirty="0" err="1"/>
                        <a:t>BestSelect</a:t>
                      </a:r>
                      <a:r>
                        <a:rPr lang="de-DE" dirty="0"/>
                        <a:t> Class V</a:t>
                      </a:r>
                    </a:p>
                  </a:txBody>
                  <a:tcPr anchor="ctr"/>
                </a:tc>
                <a:tc>
                  <a:txBody>
                    <a:bodyPr/>
                    <a:lstStyle/>
                    <a:p>
                      <a:pPr algn="ctr"/>
                      <a:r>
                        <a:rPr lang="de-DE" dirty="0"/>
                        <a:t>2,64%</a:t>
                      </a:r>
                    </a:p>
                  </a:txBody>
                  <a:tcPr anchor="ctr"/>
                </a:tc>
                <a:tc>
                  <a:txBody>
                    <a:bodyPr/>
                    <a:lstStyle/>
                    <a:p>
                      <a:pPr algn="ctr"/>
                      <a:r>
                        <a:rPr lang="de-DE" dirty="0"/>
                        <a:t>1,74%</a:t>
                      </a:r>
                    </a:p>
                  </a:txBody>
                  <a:tcPr anchor="ctr"/>
                </a:tc>
                <a:extLst>
                  <a:ext uri="{0D108BD9-81ED-4DB2-BD59-A6C34878D82A}">
                    <a16:rowId xmlns:a16="http://schemas.microsoft.com/office/drawing/2014/main" val="264722967"/>
                  </a:ext>
                </a:extLst>
              </a:tr>
              <a:tr h="650662">
                <a:tc>
                  <a:txBody>
                    <a:bodyPr/>
                    <a:lstStyle/>
                    <a:p>
                      <a:pPr algn="l"/>
                      <a:r>
                        <a:rPr lang="de-DE" dirty="0" err="1"/>
                        <a:t>HANSAeuropa</a:t>
                      </a:r>
                      <a:r>
                        <a:rPr lang="de-DE" dirty="0"/>
                        <a:t> Class I</a:t>
                      </a:r>
                    </a:p>
                  </a:txBody>
                  <a:tcPr anchor="ctr"/>
                </a:tc>
                <a:tc>
                  <a:txBody>
                    <a:bodyPr/>
                    <a:lstStyle/>
                    <a:p>
                      <a:pPr algn="ctr"/>
                      <a:r>
                        <a:rPr lang="de-DE" dirty="0"/>
                        <a:t>1,60%</a:t>
                      </a:r>
                    </a:p>
                  </a:txBody>
                  <a:tcPr anchor="ctr"/>
                </a:tc>
                <a:tc>
                  <a:txBody>
                    <a:bodyPr/>
                    <a:lstStyle/>
                    <a:p>
                      <a:pPr algn="ctr"/>
                      <a:r>
                        <a:rPr lang="de-DE" dirty="0"/>
                        <a:t>0,78%</a:t>
                      </a:r>
                    </a:p>
                  </a:txBody>
                  <a:tcPr anchor="ctr"/>
                </a:tc>
                <a:extLst>
                  <a:ext uri="{0D108BD9-81ED-4DB2-BD59-A6C34878D82A}">
                    <a16:rowId xmlns:a16="http://schemas.microsoft.com/office/drawing/2014/main" val="2306310644"/>
                  </a:ext>
                </a:extLst>
              </a:tr>
              <a:tr h="650662">
                <a:tc gridSpan="3">
                  <a:txBody>
                    <a:bodyPr/>
                    <a:lstStyle/>
                    <a:p>
                      <a:pPr algn="l"/>
                      <a:endParaRPr lang="de-DE" dirty="0"/>
                    </a:p>
                  </a:txBody>
                  <a:tcPr anchor="ctr">
                    <a:lnL w="12700" cmpd="sng">
                      <a:noFill/>
                    </a:lnL>
                    <a:lnR w="12700" cmpd="sng">
                      <a:noFill/>
                    </a:lnR>
                    <a:noFill/>
                  </a:tcPr>
                </a:tc>
                <a:tc hMerge="1">
                  <a:txBody>
                    <a:bodyPr/>
                    <a:lstStyle/>
                    <a:p>
                      <a:pPr algn="ctr"/>
                      <a:endParaRPr lang="de-DE" dirty="0"/>
                    </a:p>
                  </a:txBody>
                  <a:tcPr anchor="ctr">
                    <a:noFill/>
                  </a:tcPr>
                </a:tc>
                <a:tc hMerge="1">
                  <a:txBody>
                    <a:bodyPr/>
                    <a:lstStyle/>
                    <a:p>
                      <a:pPr algn="ctr"/>
                      <a:endParaRPr lang="de-DE" dirty="0"/>
                    </a:p>
                  </a:txBody>
                  <a:tcPr anchor="ctr">
                    <a:noFill/>
                  </a:tcPr>
                </a:tc>
                <a:extLst>
                  <a:ext uri="{0D108BD9-81ED-4DB2-BD59-A6C34878D82A}">
                    <a16:rowId xmlns:a16="http://schemas.microsoft.com/office/drawing/2014/main" val="150202319"/>
                  </a:ext>
                </a:extLst>
              </a:tr>
              <a:tr h="650662">
                <a:tc>
                  <a:txBody>
                    <a:bodyPr/>
                    <a:lstStyle/>
                    <a:p>
                      <a:pPr algn="l"/>
                      <a:r>
                        <a:rPr lang="de-DE" dirty="0"/>
                        <a:t>SI </a:t>
                      </a:r>
                      <a:r>
                        <a:rPr lang="de-DE" dirty="0" err="1"/>
                        <a:t>SafeInvest</a:t>
                      </a:r>
                      <a:r>
                        <a:rPr lang="de-DE" dirty="0"/>
                        <a:t>-V</a:t>
                      </a:r>
                    </a:p>
                  </a:txBody>
                  <a:tcPr anchor="ctr"/>
                </a:tc>
                <a:tc>
                  <a:txBody>
                    <a:bodyPr/>
                    <a:lstStyle/>
                    <a:p>
                      <a:pPr algn="ctr"/>
                      <a:r>
                        <a:rPr lang="de-DE" dirty="0"/>
                        <a:t>2,09%</a:t>
                      </a:r>
                    </a:p>
                  </a:txBody>
                  <a:tcPr anchor="ctr"/>
                </a:tc>
                <a:tc>
                  <a:txBody>
                    <a:bodyPr/>
                    <a:lstStyle/>
                    <a:p>
                      <a:pPr algn="ctr"/>
                      <a:r>
                        <a:rPr lang="de-DE" dirty="0"/>
                        <a:t>1,49%</a:t>
                      </a:r>
                    </a:p>
                  </a:txBody>
                  <a:tcPr anchor="ctr"/>
                </a:tc>
                <a:extLst>
                  <a:ext uri="{0D108BD9-81ED-4DB2-BD59-A6C34878D82A}">
                    <a16:rowId xmlns:a16="http://schemas.microsoft.com/office/drawing/2014/main" val="4229084307"/>
                  </a:ext>
                </a:extLst>
              </a:tr>
            </a:tbl>
          </a:graphicData>
        </a:graphic>
      </p:graphicFrame>
      <p:pic>
        <p:nvPicPr>
          <p:cNvPr id="3" name="Grafik 2" descr="Blatt">
            <a:extLst>
              <a:ext uri="{FF2B5EF4-FFF2-40B4-BE49-F238E27FC236}">
                <a16:creationId xmlns:a16="http://schemas.microsoft.com/office/drawing/2014/main" id="{2FA7A91A-853E-45A3-AF72-254AA7680C1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94200" y="3825045"/>
            <a:ext cx="529208" cy="529208"/>
          </a:xfrm>
          <a:prstGeom prst="rect">
            <a:avLst/>
          </a:prstGeom>
        </p:spPr>
      </p:pic>
      <p:pic>
        <p:nvPicPr>
          <p:cNvPr id="8" name="Grafik 7" descr="Blatt">
            <a:extLst>
              <a:ext uri="{FF2B5EF4-FFF2-40B4-BE49-F238E27FC236}">
                <a16:creationId xmlns:a16="http://schemas.microsoft.com/office/drawing/2014/main" id="{5E003E27-2D25-46EF-B1F4-D917C130F62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94200" y="5083659"/>
            <a:ext cx="529208" cy="529208"/>
          </a:xfrm>
          <a:prstGeom prst="rect">
            <a:avLst/>
          </a:prstGeom>
        </p:spPr>
      </p:pic>
      <p:sp>
        <p:nvSpPr>
          <p:cNvPr id="2" name="Pfeil: nach unten 1">
            <a:extLst>
              <a:ext uri="{FF2B5EF4-FFF2-40B4-BE49-F238E27FC236}">
                <a16:creationId xmlns:a16="http://schemas.microsoft.com/office/drawing/2014/main" id="{5958304A-6088-4CFB-A771-D503EC1C859C}"/>
              </a:ext>
            </a:extLst>
          </p:cNvPr>
          <p:cNvSpPr/>
          <p:nvPr/>
        </p:nvSpPr>
        <p:spPr bwMode="auto">
          <a:xfrm rot="18232649">
            <a:off x="7368824" y="2602579"/>
            <a:ext cx="288032" cy="360040"/>
          </a:xfrm>
          <a:prstGeom prst="downArrow">
            <a:avLst/>
          </a:prstGeom>
          <a:solidFill>
            <a:schemeClr val="tx2"/>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9" name="Pfeil: nach unten 8">
            <a:extLst>
              <a:ext uri="{FF2B5EF4-FFF2-40B4-BE49-F238E27FC236}">
                <a16:creationId xmlns:a16="http://schemas.microsoft.com/office/drawing/2014/main" id="{9287E094-7D22-4893-A7B7-A90B101A07EF}"/>
              </a:ext>
            </a:extLst>
          </p:cNvPr>
          <p:cNvSpPr/>
          <p:nvPr/>
        </p:nvSpPr>
        <p:spPr bwMode="auto">
          <a:xfrm rot="18232649">
            <a:off x="7368823" y="3217925"/>
            <a:ext cx="288032" cy="360040"/>
          </a:xfrm>
          <a:prstGeom prst="downArrow">
            <a:avLst/>
          </a:prstGeom>
          <a:solidFill>
            <a:schemeClr val="tx2"/>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0" name="Pfeil: nach unten 9">
            <a:extLst>
              <a:ext uri="{FF2B5EF4-FFF2-40B4-BE49-F238E27FC236}">
                <a16:creationId xmlns:a16="http://schemas.microsoft.com/office/drawing/2014/main" id="{9C01C395-51D1-4F2D-A1A5-85BBA771C424}"/>
              </a:ext>
            </a:extLst>
          </p:cNvPr>
          <p:cNvSpPr/>
          <p:nvPr/>
        </p:nvSpPr>
        <p:spPr bwMode="auto">
          <a:xfrm rot="18232649">
            <a:off x="7368823" y="3909629"/>
            <a:ext cx="288032" cy="360040"/>
          </a:xfrm>
          <a:prstGeom prst="downArrow">
            <a:avLst/>
          </a:prstGeom>
          <a:solidFill>
            <a:schemeClr val="tx2"/>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1" name="Pfeil: nach unten 10">
            <a:extLst>
              <a:ext uri="{FF2B5EF4-FFF2-40B4-BE49-F238E27FC236}">
                <a16:creationId xmlns:a16="http://schemas.microsoft.com/office/drawing/2014/main" id="{FB6F848C-6C1C-443A-A136-9E231650AE96}"/>
              </a:ext>
            </a:extLst>
          </p:cNvPr>
          <p:cNvSpPr/>
          <p:nvPr/>
        </p:nvSpPr>
        <p:spPr bwMode="auto">
          <a:xfrm rot="18232649">
            <a:off x="7368824" y="5187781"/>
            <a:ext cx="288032" cy="360040"/>
          </a:xfrm>
          <a:prstGeom prst="downArrow">
            <a:avLst/>
          </a:prstGeom>
          <a:solidFill>
            <a:schemeClr val="tx2"/>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pic>
        <p:nvPicPr>
          <p:cNvPr id="12" name="Grafik 11" descr="Blatt">
            <a:extLst>
              <a:ext uri="{FF2B5EF4-FFF2-40B4-BE49-F238E27FC236}">
                <a16:creationId xmlns:a16="http://schemas.microsoft.com/office/drawing/2014/main" id="{2C388C23-BD91-4337-BDE8-A87836900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33960" y="5875747"/>
            <a:ext cx="289557" cy="289557"/>
          </a:xfrm>
          <a:prstGeom prst="rect">
            <a:avLst/>
          </a:prstGeom>
        </p:spPr>
      </p:pic>
      <p:sp>
        <p:nvSpPr>
          <p:cNvPr id="13" name="Textfeld 12">
            <a:extLst>
              <a:ext uri="{FF2B5EF4-FFF2-40B4-BE49-F238E27FC236}">
                <a16:creationId xmlns:a16="http://schemas.microsoft.com/office/drawing/2014/main" id="{F6D31250-11E7-46B7-A451-5E9CC8C3E4D9}"/>
              </a:ext>
            </a:extLst>
          </p:cNvPr>
          <p:cNvSpPr txBox="1"/>
          <p:nvPr/>
        </p:nvSpPr>
        <p:spPr>
          <a:xfrm>
            <a:off x="2394000" y="5874222"/>
            <a:ext cx="2700300" cy="289557"/>
          </a:xfrm>
          <a:prstGeom prst="rect">
            <a:avLst/>
          </a:prstGeom>
          <a:noFill/>
        </p:spPr>
        <p:txBody>
          <a:bodyPr wrap="square" lIns="0" tIns="0" rIns="0" bIns="0" rtlCol="0" anchor="ctr">
            <a:noAutofit/>
          </a:bodyPr>
          <a:lstStyle/>
          <a:p>
            <a:pPr marL="1435100" indent="-1435100" algn="l">
              <a:buClr>
                <a:schemeClr val="tx1"/>
              </a:buClr>
              <a:buSzPct val="101000"/>
            </a:pPr>
            <a:r>
              <a:rPr lang="de-DE" sz="1000" dirty="0">
                <a:solidFill>
                  <a:schemeClr val="bg1">
                    <a:lumMod val="50000"/>
                  </a:schemeClr>
                </a:solidFill>
              </a:rPr>
              <a:t>= nachhaltig ausgerichtet  </a:t>
            </a:r>
          </a:p>
        </p:txBody>
      </p:sp>
      <p:sp>
        <p:nvSpPr>
          <p:cNvPr id="6" name="Fußzeilenplatzhalter 5">
            <a:extLst>
              <a:ext uri="{FF2B5EF4-FFF2-40B4-BE49-F238E27FC236}">
                <a16:creationId xmlns:a16="http://schemas.microsoft.com/office/drawing/2014/main" id="{F12B3A81-5000-4D4E-9AA2-4EEF90C0B0D9}"/>
              </a:ext>
            </a:extLst>
          </p:cNvPr>
          <p:cNvSpPr>
            <a:spLocks noGrp="1"/>
          </p:cNvSpPr>
          <p:nvPr>
            <p:ph type="ftr" sz="quarter" idx="10"/>
          </p:nvPr>
        </p:nvSpPr>
        <p:spPr/>
        <p:txBody>
          <a:bodyPr/>
          <a:lstStyle/>
          <a:p>
            <a:r>
              <a:rPr lang="de-DE" altLang="de-DE"/>
              <a:t>SI Global Garant Invest | Produktgeneration 2021</a:t>
            </a:r>
            <a:endParaRPr lang="de-DE" altLang="de-DE" dirty="0"/>
          </a:p>
        </p:txBody>
      </p:sp>
    </p:spTree>
    <p:extLst>
      <p:ext uri="{BB962C8B-B14F-4D97-AF65-F5344CB8AC3E}">
        <p14:creationId xmlns:p14="http://schemas.microsoft.com/office/powerpoint/2010/main" val="832172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Titel 1"/>
          <p:cNvSpPr txBox="1">
            <a:spLocks/>
          </p:cNvSpPr>
          <p:nvPr/>
        </p:nvSpPr>
        <p:spPr bwMode="gray">
          <a:xfrm>
            <a:off x="407368" y="692696"/>
            <a:ext cx="8374673" cy="10080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defRPr sz="2800" b="1" kern="1200">
                <a:solidFill>
                  <a:schemeClr val="accent1"/>
                </a:solidFill>
                <a:latin typeface="+mj-lt"/>
                <a:ea typeface="+mj-ea"/>
                <a:cs typeface="+mj-cs"/>
              </a:defRPr>
            </a:lvl1pPr>
            <a:lvl2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2pPr>
            <a:lvl3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3pPr>
            <a:lvl4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4pPr>
            <a:lvl5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5pPr>
            <a:lvl6pPr marL="422041"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6pPr>
            <a:lvl7pPr marL="844083"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7pPr>
            <a:lvl8pPr marL="1266124"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8pPr>
            <a:lvl9pPr marL="1688165"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9pPr>
          </a:lstStyle>
          <a:p>
            <a:r>
              <a:rPr lang="de-DE" sz="2400" dirty="0">
                <a:solidFill>
                  <a:srgbClr val="003399"/>
                </a:solidFill>
              </a:rPr>
              <a:t>SIGNAL IDUNA Global Garant </a:t>
            </a:r>
            <a:r>
              <a:rPr lang="de-DE" sz="2400" dirty="0" err="1">
                <a:solidFill>
                  <a:srgbClr val="003399"/>
                </a:solidFill>
              </a:rPr>
              <a:t>Invest</a:t>
            </a:r>
            <a:r>
              <a:rPr lang="de-DE" sz="2400" dirty="0">
                <a:solidFill>
                  <a:srgbClr val="003399"/>
                </a:solidFill>
              </a:rPr>
              <a:t> - SIGGI</a:t>
            </a:r>
          </a:p>
        </p:txBody>
      </p:sp>
      <p:sp>
        <p:nvSpPr>
          <p:cNvPr id="12" name="Inhaltsplatzhalter 2"/>
          <p:cNvSpPr txBox="1">
            <a:spLocks/>
          </p:cNvSpPr>
          <p:nvPr/>
        </p:nvSpPr>
        <p:spPr bwMode="gray">
          <a:xfrm>
            <a:off x="407368" y="1196727"/>
            <a:ext cx="8374673" cy="4788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spcBef>
                <a:spcPct val="20000"/>
              </a:spcBef>
              <a:spcAft>
                <a:spcPct val="0"/>
              </a:spcAft>
              <a:defRPr sz="2000" kern="12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anose="05000000000000000000" pitchFamily="2" charset="2"/>
              <a:buChar char="§"/>
              <a:defRPr sz="2000" kern="1200">
                <a:solidFill>
                  <a:schemeClr val="tx1"/>
                </a:solidFill>
                <a:latin typeface="+mn-lt"/>
                <a:ea typeface="+mn-ea"/>
                <a:cs typeface="+mn-cs"/>
              </a:defRPr>
            </a:lvl2pPr>
            <a:lvl3pPr marL="331185" indent="-164127" algn="l" rtl="0" eaLnBrk="1" fontAlgn="base" hangingPunct="1">
              <a:spcBef>
                <a:spcPct val="20000"/>
              </a:spcBef>
              <a:spcAft>
                <a:spcPct val="0"/>
              </a:spcAft>
              <a:buSzPct val="80000"/>
              <a:buFont typeface="Wingdings" panose="05000000000000000000" pitchFamily="2" charset="2"/>
              <a:buChar char="§"/>
              <a:defRPr kern="1200">
                <a:solidFill>
                  <a:schemeClr val="tx1"/>
                </a:solidFill>
                <a:latin typeface="+mn-lt"/>
                <a:ea typeface="+mn-ea"/>
                <a:cs typeface="+mn-cs"/>
              </a:defRPr>
            </a:lvl3pPr>
            <a:lvl4pPr marL="496778" indent="-164127" algn="l" rtl="0" eaLnBrk="1" fontAlgn="base" hangingPunct="1">
              <a:spcBef>
                <a:spcPct val="20000"/>
              </a:spcBef>
              <a:spcAft>
                <a:spcPct val="0"/>
              </a:spcAft>
              <a:buSzPct val="80000"/>
              <a:buFont typeface="Wingdings" panose="05000000000000000000" pitchFamily="2" charset="2"/>
              <a:buChar char="§"/>
              <a:defRPr sz="1600" kern="1200">
                <a:solidFill>
                  <a:schemeClr val="tx1"/>
                </a:solidFill>
                <a:latin typeface="+mn-lt"/>
                <a:ea typeface="+mn-ea"/>
                <a:cs typeface="+mn-cs"/>
              </a:defRPr>
            </a:lvl4pPr>
            <a:lvl5pPr marL="662370" indent="-164127" algn="l" rtl="0" eaLnBrk="1" fontAlgn="base" hangingPunct="1">
              <a:spcBef>
                <a:spcPct val="20000"/>
              </a:spcBef>
              <a:spcAft>
                <a:spcPct val="0"/>
              </a:spcAft>
              <a:buSzPct val="80000"/>
              <a:buFont typeface="Wingdings" panose="05000000000000000000" pitchFamily="2" charset="2"/>
              <a:buChar char="§"/>
              <a:defRPr sz="1600"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lvl="1" indent="0">
              <a:buNone/>
            </a:pPr>
            <a:r>
              <a:rPr lang="de-DE" b="1" dirty="0">
                <a:solidFill>
                  <a:schemeClr val="tx2"/>
                </a:solidFill>
              </a:rPr>
              <a:t>Bis heute ein ultramodernes LV-Produkt</a:t>
            </a:r>
          </a:p>
        </p:txBody>
      </p:sp>
      <p:sp>
        <p:nvSpPr>
          <p:cNvPr id="2" name="Rechteck 1">
            <a:extLst>
              <a:ext uri="{FF2B5EF4-FFF2-40B4-BE49-F238E27FC236}">
                <a16:creationId xmlns:a16="http://schemas.microsoft.com/office/drawing/2014/main" id="{AC65B5DE-BEC5-4ADA-9D7B-7933565B2997}"/>
              </a:ext>
            </a:extLst>
          </p:cNvPr>
          <p:cNvSpPr/>
          <p:nvPr/>
        </p:nvSpPr>
        <p:spPr bwMode="auto">
          <a:xfrm>
            <a:off x="1547902" y="2378892"/>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9" name="Rechteck 8">
            <a:extLst>
              <a:ext uri="{FF2B5EF4-FFF2-40B4-BE49-F238E27FC236}">
                <a16:creationId xmlns:a16="http://schemas.microsoft.com/office/drawing/2014/main" id="{4FC4E70B-BAFC-4D04-9258-CDFDA5B5E6C9}"/>
              </a:ext>
            </a:extLst>
          </p:cNvPr>
          <p:cNvSpPr/>
          <p:nvPr/>
        </p:nvSpPr>
        <p:spPr bwMode="auto">
          <a:xfrm>
            <a:off x="6456040" y="4187061"/>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0" name="Rechteck 9">
            <a:extLst>
              <a:ext uri="{FF2B5EF4-FFF2-40B4-BE49-F238E27FC236}">
                <a16:creationId xmlns:a16="http://schemas.microsoft.com/office/drawing/2014/main" id="{3FD2B77B-9F34-4A95-B113-B567D373E165}"/>
              </a:ext>
            </a:extLst>
          </p:cNvPr>
          <p:cNvSpPr/>
          <p:nvPr/>
        </p:nvSpPr>
        <p:spPr bwMode="auto">
          <a:xfrm>
            <a:off x="6456040" y="3009325"/>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3" name="Rechteck 12">
            <a:extLst>
              <a:ext uri="{FF2B5EF4-FFF2-40B4-BE49-F238E27FC236}">
                <a16:creationId xmlns:a16="http://schemas.microsoft.com/office/drawing/2014/main" id="{3CD8CF75-3B93-4D12-9F26-DFCD20AFD344}"/>
              </a:ext>
            </a:extLst>
          </p:cNvPr>
          <p:cNvSpPr/>
          <p:nvPr/>
        </p:nvSpPr>
        <p:spPr bwMode="auto">
          <a:xfrm>
            <a:off x="6456040" y="5332425"/>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4" name="Textfeld 3">
            <a:extLst>
              <a:ext uri="{FF2B5EF4-FFF2-40B4-BE49-F238E27FC236}">
                <a16:creationId xmlns:a16="http://schemas.microsoft.com/office/drawing/2014/main" id="{5DF5DE7F-D8FC-410B-AA1F-FFC4AA4B3FE9}"/>
              </a:ext>
            </a:extLst>
          </p:cNvPr>
          <p:cNvSpPr txBox="1"/>
          <p:nvPr/>
        </p:nvSpPr>
        <p:spPr>
          <a:xfrm>
            <a:off x="1907942" y="2514525"/>
            <a:ext cx="3600400" cy="702891"/>
          </a:xfrm>
          <a:prstGeom prst="rect">
            <a:avLst/>
          </a:prstGeom>
          <a:noFill/>
        </p:spPr>
        <p:txBody>
          <a:bodyPr wrap="square" lIns="0" tIns="0" rIns="0" bIns="0" rtlCol="0">
            <a:noAutofit/>
          </a:bodyPr>
          <a:lstStyle/>
          <a:p>
            <a:pPr>
              <a:buClr>
                <a:schemeClr val="tx1"/>
              </a:buClr>
              <a:buSzPct val="101000"/>
            </a:pPr>
            <a:r>
              <a:rPr lang="de-DE" sz="2400" b="1" dirty="0">
                <a:solidFill>
                  <a:schemeClr val="bg1"/>
                </a:solidFill>
                <a:latin typeface="+mj-lt"/>
                <a:cs typeface="Calibri" panose="020F0502020204030204" pitchFamily="34" charset="0"/>
              </a:rPr>
              <a:t>Hervorragende </a:t>
            </a:r>
          </a:p>
          <a:p>
            <a:pPr>
              <a:buClr>
                <a:schemeClr val="tx1"/>
              </a:buClr>
              <a:buSzPct val="101000"/>
            </a:pPr>
            <a:r>
              <a:rPr lang="de-DE" sz="2400" b="1" dirty="0">
                <a:solidFill>
                  <a:schemeClr val="bg1"/>
                </a:solidFill>
                <a:latin typeface="+mj-lt"/>
                <a:cs typeface="Calibri" panose="020F0502020204030204" pitchFamily="34" charset="0"/>
              </a:rPr>
              <a:t>Ablaufleistungen</a:t>
            </a:r>
          </a:p>
        </p:txBody>
      </p:sp>
      <p:sp>
        <p:nvSpPr>
          <p:cNvPr id="14" name="Textfeld 13">
            <a:extLst>
              <a:ext uri="{FF2B5EF4-FFF2-40B4-BE49-F238E27FC236}">
                <a16:creationId xmlns:a16="http://schemas.microsoft.com/office/drawing/2014/main" id="{3C65CC62-9CA7-436C-A7C9-490FEE745D96}"/>
              </a:ext>
            </a:extLst>
          </p:cNvPr>
          <p:cNvSpPr txBox="1"/>
          <p:nvPr/>
        </p:nvSpPr>
        <p:spPr>
          <a:xfrm>
            <a:off x="6457456" y="3159793"/>
            <a:ext cx="4320479" cy="958617"/>
          </a:xfrm>
          <a:prstGeom prst="rect">
            <a:avLst/>
          </a:prstGeom>
          <a:noFill/>
        </p:spPr>
        <p:txBody>
          <a:bodyPr wrap="square" lIns="0" tIns="0" rIns="0" bIns="0" rtlCol="0">
            <a:noAutofit/>
          </a:bodyPr>
          <a:lstStyle/>
          <a:p>
            <a:pPr>
              <a:buClr>
                <a:schemeClr val="tx1"/>
              </a:buClr>
              <a:buSzPct val="101000"/>
            </a:pPr>
            <a:r>
              <a:rPr lang="de-DE" sz="1800" dirty="0">
                <a:solidFill>
                  <a:schemeClr val="bg1"/>
                </a:solidFill>
              </a:rPr>
              <a:t>Verbesserung der Ablaufleistungen durch Kostensenkung und neue Fondsauswahl</a:t>
            </a:r>
          </a:p>
        </p:txBody>
      </p:sp>
      <p:sp>
        <p:nvSpPr>
          <p:cNvPr id="3" name="Textfeld 2">
            <a:extLst>
              <a:ext uri="{FF2B5EF4-FFF2-40B4-BE49-F238E27FC236}">
                <a16:creationId xmlns:a16="http://schemas.microsoft.com/office/drawing/2014/main" id="{D0ACBC56-7545-415D-B36E-F3EF742C9A63}"/>
              </a:ext>
            </a:extLst>
          </p:cNvPr>
          <p:cNvSpPr txBox="1"/>
          <p:nvPr/>
        </p:nvSpPr>
        <p:spPr>
          <a:xfrm>
            <a:off x="6960096" y="4331052"/>
            <a:ext cx="3312368" cy="720080"/>
          </a:xfrm>
          <a:prstGeom prst="rect">
            <a:avLst/>
          </a:prstGeom>
          <a:noFill/>
        </p:spPr>
        <p:txBody>
          <a:bodyPr wrap="square" lIns="0" tIns="0" rIns="0" bIns="0" rtlCol="0">
            <a:noAutofit/>
          </a:bodyPr>
          <a:lstStyle/>
          <a:p>
            <a:pPr>
              <a:buClr>
                <a:schemeClr val="tx1"/>
              </a:buClr>
              <a:buSzPct val="101000"/>
            </a:pPr>
            <a:r>
              <a:rPr lang="de-DE" sz="1800" dirty="0">
                <a:solidFill>
                  <a:schemeClr val="bg1"/>
                </a:solidFill>
              </a:rPr>
              <a:t>Eigene neue Fondstranche für die PG 2021 </a:t>
            </a:r>
          </a:p>
        </p:txBody>
      </p:sp>
      <p:sp>
        <p:nvSpPr>
          <p:cNvPr id="15" name="Textfeld 14">
            <a:extLst>
              <a:ext uri="{FF2B5EF4-FFF2-40B4-BE49-F238E27FC236}">
                <a16:creationId xmlns:a16="http://schemas.microsoft.com/office/drawing/2014/main" id="{A5DCFCCD-CE71-4A89-AF6A-D13AD1FBFDC7}"/>
              </a:ext>
            </a:extLst>
          </p:cNvPr>
          <p:cNvSpPr txBox="1"/>
          <p:nvPr/>
        </p:nvSpPr>
        <p:spPr>
          <a:xfrm>
            <a:off x="7000891" y="5476416"/>
            <a:ext cx="3312368" cy="720080"/>
          </a:xfrm>
          <a:prstGeom prst="rect">
            <a:avLst/>
          </a:prstGeom>
          <a:noFill/>
        </p:spPr>
        <p:txBody>
          <a:bodyPr wrap="square" lIns="0" tIns="0" rIns="0" bIns="0" rtlCol="0">
            <a:noAutofit/>
          </a:bodyPr>
          <a:lstStyle/>
          <a:p>
            <a:pPr>
              <a:buClr>
                <a:schemeClr val="tx1"/>
              </a:buClr>
              <a:buSzPct val="101000"/>
            </a:pPr>
            <a:r>
              <a:rPr lang="de-DE" sz="1800" dirty="0" err="1">
                <a:solidFill>
                  <a:schemeClr val="bg1"/>
                </a:solidFill>
              </a:rPr>
              <a:t>ETF´s</a:t>
            </a:r>
            <a:r>
              <a:rPr lang="de-DE" sz="1800" dirty="0">
                <a:solidFill>
                  <a:schemeClr val="bg1"/>
                </a:solidFill>
              </a:rPr>
              <a:t> ermöglichen neue Investmentchancen </a:t>
            </a:r>
          </a:p>
        </p:txBody>
      </p:sp>
    </p:spTree>
    <p:custDataLst>
      <p:tags r:id="rId1"/>
    </p:custDataLst>
    <p:extLst>
      <p:ext uri="{BB962C8B-B14F-4D97-AF65-F5344CB8AC3E}">
        <p14:creationId xmlns:p14="http://schemas.microsoft.com/office/powerpoint/2010/main" val="37387791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P spid="1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ACE49FF-8111-4A71-AF64-A31535445A02}"/>
              </a:ext>
            </a:extLst>
          </p:cNvPr>
          <p:cNvSpPr>
            <a:spLocks noGrp="1"/>
          </p:cNvSpPr>
          <p:nvPr>
            <p:ph type="title"/>
          </p:nvPr>
        </p:nvSpPr>
        <p:spPr/>
        <p:txBody>
          <a:bodyPr/>
          <a:lstStyle/>
          <a:p>
            <a:r>
              <a:rPr lang="de-DE" sz="3200" dirty="0">
                <a:solidFill>
                  <a:srgbClr val="003399"/>
                </a:solidFill>
              </a:rPr>
              <a:t>Modellrechnungen im Vergleich</a:t>
            </a:r>
            <a:br>
              <a:rPr lang="de-DE" sz="3200" dirty="0">
                <a:solidFill>
                  <a:srgbClr val="003399"/>
                </a:solidFill>
              </a:rPr>
            </a:br>
            <a:endParaRPr lang="de-DE" sz="3200" dirty="0">
              <a:solidFill>
                <a:srgbClr val="003399"/>
              </a:solidFill>
            </a:endParaRPr>
          </a:p>
        </p:txBody>
      </p:sp>
      <p:sp>
        <p:nvSpPr>
          <p:cNvPr id="7" name="Textplatzhalter 6">
            <a:extLst>
              <a:ext uri="{FF2B5EF4-FFF2-40B4-BE49-F238E27FC236}">
                <a16:creationId xmlns:a16="http://schemas.microsoft.com/office/drawing/2014/main" id="{081C856D-4FEB-4087-AC84-B413C8A25692}"/>
              </a:ext>
            </a:extLst>
          </p:cNvPr>
          <p:cNvSpPr>
            <a:spLocks noGrp="1"/>
          </p:cNvSpPr>
          <p:nvPr>
            <p:ph type="body" sz="quarter" idx="12"/>
          </p:nvPr>
        </p:nvSpPr>
        <p:spPr/>
        <p:txBody>
          <a:bodyPr/>
          <a:lstStyle/>
          <a:p>
            <a:r>
              <a:rPr lang="de-DE" kern="1200" dirty="0">
                <a:solidFill>
                  <a:srgbClr val="003399"/>
                </a:solidFill>
              </a:rPr>
              <a:t>Nettomethode (PG 2017) vs. Bruttomethode (PG 2021)</a:t>
            </a:r>
          </a:p>
          <a:p>
            <a:endParaRPr lang="de-DE" dirty="0"/>
          </a:p>
        </p:txBody>
      </p:sp>
      <p:sp>
        <p:nvSpPr>
          <p:cNvPr id="31" name="Würfel 30">
            <a:extLst>
              <a:ext uri="{FF2B5EF4-FFF2-40B4-BE49-F238E27FC236}">
                <a16:creationId xmlns:a16="http://schemas.microsoft.com/office/drawing/2014/main" id="{8600BC80-ADFA-4563-B891-53A1A2209357}"/>
              </a:ext>
            </a:extLst>
          </p:cNvPr>
          <p:cNvSpPr/>
          <p:nvPr/>
        </p:nvSpPr>
        <p:spPr bwMode="auto">
          <a:xfrm>
            <a:off x="6382229" y="2441508"/>
            <a:ext cx="1224136" cy="2890779"/>
          </a:xfrm>
          <a:prstGeom prst="cube">
            <a:avLst/>
          </a:prstGeom>
          <a:solidFill>
            <a:schemeClr val="accent1">
              <a:lumMod val="40000"/>
              <a:lumOff val="6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endParaRPr lang="de-DE" sz="1000" dirty="0">
              <a:solidFill>
                <a:schemeClr val="bg1"/>
              </a:solidFill>
            </a:endParaRPr>
          </a:p>
        </p:txBody>
      </p:sp>
      <p:sp>
        <p:nvSpPr>
          <p:cNvPr id="32" name="Würfel 31">
            <a:extLst>
              <a:ext uri="{FF2B5EF4-FFF2-40B4-BE49-F238E27FC236}">
                <a16:creationId xmlns:a16="http://schemas.microsoft.com/office/drawing/2014/main" id="{F763DD49-74F8-48B2-8354-B507F4C0D410}"/>
              </a:ext>
            </a:extLst>
          </p:cNvPr>
          <p:cNvSpPr/>
          <p:nvPr/>
        </p:nvSpPr>
        <p:spPr bwMode="auto">
          <a:xfrm>
            <a:off x="2351088" y="2441508"/>
            <a:ext cx="1224136" cy="2890779"/>
          </a:xfrm>
          <a:prstGeom prst="cube">
            <a:avLst/>
          </a:prstGeom>
          <a:solidFill>
            <a:schemeClr val="accent1">
              <a:lumMod val="40000"/>
              <a:lumOff val="6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endParaRPr lang="de-DE" sz="1000" dirty="0">
              <a:solidFill>
                <a:schemeClr val="bg1"/>
              </a:solidFill>
            </a:endParaRPr>
          </a:p>
        </p:txBody>
      </p:sp>
      <p:sp>
        <p:nvSpPr>
          <p:cNvPr id="33" name="Freihandform: Form 32">
            <a:extLst>
              <a:ext uri="{FF2B5EF4-FFF2-40B4-BE49-F238E27FC236}">
                <a16:creationId xmlns:a16="http://schemas.microsoft.com/office/drawing/2014/main" id="{0CE8A1C6-48FE-4664-80FE-5BD0BC9EB78A}"/>
              </a:ext>
            </a:extLst>
          </p:cNvPr>
          <p:cNvSpPr/>
          <p:nvPr/>
        </p:nvSpPr>
        <p:spPr bwMode="auto">
          <a:xfrm>
            <a:off x="1559496" y="2258426"/>
            <a:ext cx="6867525" cy="676275"/>
          </a:xfrm>
          <a:custGeom>
            <a:avLst/>
            <a:gdLst>
              <a:gd name="connsiteX0" fmla="*/ 628650 w 6867525"/>
              <a:gd name="connsiteY0" fmla="*/ 0 h 676275"/>
              <a:gd name="connsiteX1" fmla="*/ 0 w 6867525"/>
              <a:gd name="connsiteY1" fmla="*/ 647700 h 676275"/>
              <a:gd name="connsiteX2" fmla="*/ 6229350 w 6867525"/>
              <a:gd name="connsiteY2" fmla="*/ 676275 h 676275"/>
              <a:gd name="connsiteX3" fmla="*/ 6867525 w 6867525"/>
              <a:gd name="connsiteY3" fmla="*/ 0 h 676275"/>
              <a:gd name="connsiteX4" fmla="*/ 628650 w 6867525"/>
              <a:gd name="connsiteY4" fmla="*/ 0 h 676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7525" h="676275">
                <a:moveTo>
                  <a:pt x="628650" y="0"/>
                </a:moveTo>
                <a:lnTo>
                  <a:pt x="0" y="647700"/>
                </a:lnTo>
                <a:lnTo>
                  <a:pt x="6229350" y="676275"/>
                </a:lnTo>
                <a:lnTo>
                  <a:pt x="6867525" y="0"/>
                </a:lnTo>
                <a:lnTo>
                  <a:pt x="628650" y="0"/>
                </a:lnTo>
                <a:close/>
              </a:path>
            </a:pathLst>
          </a:custGeom>
          <a:solidFill>
            <a:schemeClr val="bg1">
              <a:lumMod val="85000"/>
              <a:alpha val="41000"/>
            </a:schemeClr>
          </a:solidFill>
          <a:ln w="9525" cap="flat" cmpd="sng" algn="ctr">
            <a:solidFill>
              <a:schemeClr val="bg1">
                <a:lumMod val="75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34" name="Würfel 33">
            <a:extLst>
              <a:ext uri="{FF2B5EF4-FFF2-40B4-BE49-F238E27FC236}">
                <a16:creationId xmlns:a16="http://schemas.microsoft.com/office/drawing/2014/main" id="{DF1CC266-9160-4192-9EDB-37C9B3AF790C}"/>
              </a:ext>
            </a:extLst>
          </p:cNvPr>
          <p:cNvSpPr/>
          <p:nvPr/>
        </p:nvSpPr>
        <p:spPr bwMode="auto">
          <a:xfrm>
            <a:off x="2351088" y="1772816"/>
            <a:ext cx="1224136" cy="967183"/>
          </a:xfrm>
          <a:prstGeom prst="cube">
            <a:avLst>
              <a:gd name="adj" fmla="val 30403"/>
            </a:avLst>
          </a:prstGeom>
          <a:solidFill>
            <a:schemeClr val="accent1">
              <a:lumMod val="40000"/>
              <a:lumOff val="6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35" name="Textplatzhalter 72">
            <a:extLst>
              <a:ext uri="{FF2B5EF4-FFF2-40B4-BE49-F238E27FC236}">
                <a16:creationId xmlns:a16="http://schemas.microsoft.com/office/drawing/2014/main" id="{7437BEF2-731D-49E8-BCD9-5C409E12E8D2}"/>
              </a:ext>
            </a:extLst>
          </p:cNvPr>
          <p:cNvSpPr txBox="1">
            <a:spLocks/>
          </p:cNvSpPr>
          <p:nvPr/>
        </p:nvSpPr>
        <p:spPr>
          <a:xfrm>
            <a:off x="1694556" y="5455360"/>
            <a:ext cx="2447776" cy="581770"/>
          </a:xfrm>
          <a:prstGeom prst="rect">
            <a:avLst/>
          </a:prstGeom>
          <a:solidFill>
            <a:srgbClr val="003399"/>
          </a:solidFill>
          <a:effectLst>
            <a:outerShdw blurRad="50800" dist="38100" dir="2700000" algn="tl" rotWithShape="0">
              <a:prstClr val="black">
                <a:alpha val="40000"/>
              </a:prstClr>
            </a:outerShdw>
          </a:effectLst>
        </p:spPr>
        <p:txBody>
          <a:bodyPr anchor="ctr"/>
          <a:lstStyle>
            <a:lvl1pPr algn="l" rtl="0" eaLnBrk="1" fontAlgn="base" hangingPunct="1">
              <a:spcBef>
                <a:spcPct val="20000"/>
              </a:spcBef>
              <a:spcAft>
                <a:spcPct val="0"/>
              </a:spcAft>
              <a:defRPr sz="16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itchFamily="2" charset="2"/>
              <a:buChar char="§"/>
              <a:defRPr sz="1600">
                <a:solidFill>
                  <a:schemeClr val="tx1"/>
                </a:solidFill>
                <a:latin typeface="+mn-lt"/>
                <a:cs typeface="+mn-cs"/>
              </a:defRPr>
            </a:lvl2pPr>
            <a:lvl3pPr marL="331185" indent="-164127" algn="l" rtl="0" eaLnBrk="1" fontAlgn="base" hangingPunct="1">
              <a:spcBef>
                <a:spcPct val="20000"/>
              </a:spcBef>
              <a:spcAft>
                <a:spcPct val="0"/>
              </a:spcAft>
              <a:buSzPct val="80000"/>
              <a:buFont typeface="Wingdings" pitchFamily="2" charset="2"/>
              <a:buChar char="§"/>
              <a:defRPr sz="1600">
                <a:solidFill>
                  <a:schemeClr val="tx1"/>
                </a:solidFill>
                <a:latin typeface="+mn-lt"/>
                <a:cs typeface="+mn-cs"/>
              </a:defRPr>
            </a:lvl3pPr>
            <a:lvl4pPr marL="496778" indent="-164127" algn="l" rtl="0" eaLnBrk="1" fontAlgn="base" hangingPunct="1">
              <a:spcBef>
                <a:spcPct val="20000"/>
              </a:spcBef>
              <a:spcAft>
                <a:spcPct val="0"/>
              </a:spcAft>
              <a:buSzPct val="80000"/>
              <a:buFont typeface="Wingdings" pitchFamily="2" charset="2"/>
              <a:buChar char="§"/>
              <a:defRPr sz="1600">
                <a:solidFill>
                  <a:schemeClr val="tx1"/>
                </a:solidFill>
                <a:latin typeface="+mn-lt"/>
                <a:cs typeface="+mn-cs"/>
              </a:defRPr>
            </a:lvl4pPr>
            <a:lvl5pPr marL="662370" indent="-164127" algn="l" rtl="0" eaLnBrk="1" fontAlgn="base" hangingPunct="1">
              <a:spcBef>
                <a:spcPct val="20000"/>
              </a:spcBef>
              <a:spcAft>
                <a:spcPct val="0"/>
              </a:spcAft>
              <a:buSzPct val="80000"/>
              <a:buFont typeface="Wingdings" pitchFamily="2" charset="2"/>
              <a:buChar char="§"/>
              <a:defRPr sz="1600">
                <a:solidFill>
                  <a:schemeClr val="tx1"/>
                </a:solidFill>
                <a:latin typeface="+mn-lt"/>
                <a:cs typeface="+mn-cs"/>
              </a:defRPr>
            </a:lvl5pPr>
            <a:lvl6pPr marL="1084412"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6pPr>
            <a:lvl7pPr marL="1506453"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7pPr>
            <a:lvl8pPr marL="1928494"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8pPr>
            <a:lvl9pPr marL="2350536"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9pPr>
          </a:lstStyle>
          <a:p>
            <a:pPr algn="ctr">
              <a:lnSpc>
                <a:spcPct val="100000"/>
              </a:lnSpc>
            </a:pPr>
            <a:r>
              <a:rPr lang="de-DE" kern="0" dirty="0">
                <a:solidFill>
                  <a:schemeClr val="bg1"/>
                </a:solidFill>
              </a:rPr>
              <a:t>Nettomethode</a:t>
            </a:r>
          </a:p>
        </p:txBody>
      </p:sp>
      <p:sp>
        <p:nvSpPr>
          <p:cNvPr id="36" name="Textplatzhalter 72">
            <a:extLst>
              <a:ext uri="{FF2B5EF4-FFF2-40B4-BE49-F238E27FC236}">
                <a16:creationId xmlns:a16="http://schemas.microsoft.com/office/drawing/2014/main" id="{343D86C3-85E6-4F42-BAA0-ABF00810BD9D}"/>
              </a:ext>
            </a:extLst>
          </p:cNvPr>
          <p:cNvSpPr txBox="1">
            <a:spLocks/>
          </p:cNvSpPr>
          <p:nvPr/>
        </p:nvSpPr>
        <p:spPr>
          <a:xfrm>
            <a:off x="5735712" y="5455360"/>
            <a:ext cx="2447776" cy="581770"/>
          </a:xfrm>
          <a:prstGeom prst="rect">
            <a:avLst/>
          </a:prstGeom>
          <a:solidFill>
            <a:srgbClr val="003399"/>
          </a:solidFill>
          <a:effectLst>
            <a:outerShdw blurRad="50800" dist="38100" dir="2700000" algn="tl" rotWithShape="0">
              <a:prstClr val="black">
                <a:alpha val="40000"/>
              </a:prstClr>
            </a:outerShdw>
          </a:effectLst>
        </p:spPr>
        <p:txBody>
          <a:bodyPr anchor="ctr"/>
          <a:lstStyle>
            <a:lvl1pPr algn="l" rtl="0" eaLnBrk="1" fontAlgn="base" hangingPunct="1">
              <a:spcBef>
                <a:spcPct val="20000"/>
              </a:spcBef>
              <a:spcAft>
                <a:spcPct val="0"/>
              </a:spcAft>
              <a:defRPr sz="16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itchFamily="2" charset="2"/>
              <a:buChar char="§"/>
              <a:defRPr sz="1600">
                <a:solidFill>
                  <a:schemeClr val="tx1"/>
                </a:solidFill>
                <a:latin typeface="+mn-lt"/>
                <a:cs typeface="+mn-cs"/>
              </a:defRPr>
            </a:lvl2pPr>
            <a:lvl3pPr marL="331185" indent="-164127" algn="l" rtl="0" eaLnBrk="1" fontAlgn="base" hangingPunct="1">
              <a:spcBef>
                <a:spcPct val="20000"/>
              </a:spcBef>
              <a:spcAft>
                <a:spcPct val="0"/>
              </a:spcAft>
              <a:buSzPct val="80000"/>
              <a:buFont typeface="Wingdings" pitchFamily="2" charset="2"/>
              <a:buChar char="§"/>
              <a:defRPr sz="1600">
                <a:solidFill>
                  <a:schemeClr val="tx1"/>
                </a:solidFill>
                <a:latin typeface="+mn-lt"/>
                <a:cs typeface="+mn-cs"/>
              </a:defRPr>
            </a:lvl3pPr>
            <a:lvl4pPr marL="496778" indent="-164127" algn="l" rtl="0" eaLnBrk="1" fontAlgn="base" hangingPunct="1">
              <a:spcBef>
                <a:spcPct val="20000"/>
              </a:spcBef>
              <a:spcAft>
                <a:spcPct val="0"/>
              </a:spcAft>
              <a:buSzPct val="80000"/>
              <a:buFont typeface="Wingdings" pitchFamily="2" charset="2"/>
              <a:buChar char="§"/>
              <a:defRPr sz="1600">
                <a:solidFill>
                  <a:schemeClr val="tx1"/>
                </a:solidFill>
                <a:latin typeface="+mn-lt"/>
                <a:cs typeface="+mn-cs"/>
              </a:defRPr>
            </a:lvl4pPr>
            <a:lvl5pPr marL="662370" indent="-164127" algn="l" rtl="0" eaLnBrk="1" fontAlgn="base" hangingPunct="1">
              <a:spcBef>
                <a:spcPct val="20000"/>
              </a:spcBef>
              <a:spcAft>
                <a:spcPct val="0"/>
              </a:spcAft>
              <a:buSzPct val="80000"/>
              <a:buFont typeface="Wingdings" pitchFamily="2" charset="2"/>
              <a:buChar char="§"/>
              <a:defRPr sz="1600">
                <a:solidFill>
                  <a:schemeClr val="tx1"/>
                </a:solidFill>
                <a:latin typeface="+mn-lt"/>
                <a:cs typeface="+mn-cs"/>
              </a:defRPr>
            </a:lvl5pPr>
            <a:lvl6pPr marL="1084412"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6pPr>
            <a:lvl7pPr marL="1506453"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7pPr>
            <a:lvl8pPr marL="1928494"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8pPr>
            <a:lvl9pPr marL="2350536"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9pPr>
          </a:lstStyle>
          <a:p>
            <a:pPr algn="ctr">
              <a:lnSpc>
                <a:spcPct val="100000"/>
              </a:lnSpc>
            </a:pPr>
            <a:r>
              <a:rPr lang="de-DE" kern="0" dirty="0">
                <a:solidFill>
                  <a:schemeClr val="bg1"/>
                </a:solidFill>
              </a:rPr>
              <a:t>Bruttomethode</a:t>
            </a:r>
          </a:p>
        </p:txBody>
      </p:sp>
      <p:sp>
        <p:nvSpPr>
          <p:cNvPr id="37" name="Textfeld 36">
            <a:extLst>
              <a:ext uri="{FF2B5EF4-FFF2-40B4-BE49-F238E27FC236}">
                <a16:creationId xmlns:a16="http://schemas.microsoft.com/office/drawing/2014/main" id="{B80757D0-27FD-41D8-B00F-97E2D2648884}"/>
              </a:ext>
            </a:extLst>
          </p:cNvPr>
          <p:cNvSpPr txBox="1"/>
          <p:nvPr/>
        </p:nvSpPr>
        <p:spPr>
          <a:xfrm rot="16200000">
            <a:off x="1191392" y="3389213"/>
            <a:ext cx="3096345" cy="357757"/>
          </a:xfrm>
          <a:prstGeom prst="rect">
            <a:avLst/>
          </a:prstGeom>
          <a:noFill/>
        </p:spPr>
        <p:txBody>
          <a:bodyPr wrap="square" lIns="0" tIns="0" rIns="0" bIns="0" rtlCol="0">
            <a:noAutofit/>
          </a:bodyPr>
          <a:lstStyle/>
          <a:p>
            <a:pPr algn="l">
              <a:buClr>
                <a:schemeClr val="tx1"/>
              </a:buClr>
              <a:buSzPct val="101000"/>
            </a:pPr>
            <a:r>
              <a:rPr lang="de-DE" sz="1700" b="1" dirty="0">
                <a:solidFill>
                  <a:schemeClr val="bg1"/>
                </a:solidFill>
              </a:rPr>
              <a:t>Hochrechnung mit der aus-</a:t>
            </a:r>
            <a:br>
              <a:rPr lang="de-DE" sz="1700" b="1" dirty="0">
                <a:solidFill>
                  <a:schemeClr val="bg1"/>
                </a:solidFill>
              </a:rPr>
            </a:br>
            <a:r>
              <a:rPr lang="de-DE" sz="1700" b="1" dirty="0">
                <a:solidFill>
                  <a:schemeClr val="bg1"/>
                </a:solidFill>
              </a:rPr>
              <a:t>gewählten Wertentwicklung</a:t>
            </a:r>
          </a:p>
        </p:txBody>
      </p:sp>
      <p:sp>
        <p:nvSpPr>
          <p:cNvPr id="38" name="Rechteck 37">
            <a:extLst>
              <a:ext uri="{FF2B5EF4-FFF2-40B4-BE49-F238E27FC236}">
                <a16:creationId xmlns:a16="http://schemas.microsoft.com/office/drawing/2014/main" id="{6B4D8DA8-6333-4213-9B98-1ACD0EA5F1AB}"/>
              </a:ext>
            </a:extLst>
          </p:cNvPr>
          <p:cNvSpPr/>
          <p:nvPr/>
        </p:nvSpPr>
        <p:spPr>
          <a:xfrm rot="1800000">
            <a:off x="3545365" y="2339795"/>
            <a:ext cx="3121367" cy="716928"/>
          </a:xfrm>
          <a:prstGeom prst="rect">
            <a:avLst/>
          </a:prstGeom>
          <a:noFill/>
        </p:spPr>
        <p:txBody>
          <a:bodyPr wrap="none" lIns="91440" tIns="45720" rIns="91440" bIns="45720">
            <a:spAutoFit/>
            <a:scene3d>
              <a:camera prst="isometricRightUp"/>
              <a:lightRig rig="threePt" dir="t"/>
            </a:scene3d>
          </a:bodyPr>
          <a:lstStyle/>
          <a:p>
            <a:pPr algn="ctr"/>
            <a:r>
              <a:rPr lang="de-DE" sz="4000" b="0" cap="none" spc="0" dirty="0">
                <a:ln w="0"/>
                <a:gradFill>
                  <a:gsLst>
                    <a:gs pos="21000">
                      <a:srgbClr val="53575C"/>
                    </a:gs>
                    <a:gs pos="88000">
                      <a:srgbClr val="C5C7CA"/>
                    </a:gs>
                  </a:gsLst>
                  <a:lin ang="5400000"/>
                </a:gradFill>
                <a:effectLst>
                  <a:outerShdw blurRad="38100" dist="38100" dir="2700000" algn="tl">
                    <a:srgbClr val="000000">
                      <a:alpha val="43137"/>
                    </a:srgbClr>
                  </a:outerShdw>
                </a:effectLst>
              </a:rPr>
              <a:t>Fondskosten</a:t>
            </a:r>
          </a:p>
        </p:txBody>
      </p:sp>
      <p:sp>
        <p:nvSpPr>
          <p:cNvPr id="39" name="Würfel 38">
            <a:extLst>
              <a:ext uri="{FF2B5EF4-FFF2-40B4-BE49-F238E27FC236}">
                <a16:creationId xmlns:a16="http://schemas.microsoft.com/office/drawing/2014/main" id="{000A792D-369E-4E6D-8185-83D6CEAF0E10}"/>
              </a:ext>
            </a:extLst>
          </p:cNvPr>
          <p:cNvSpPr/>
          <p:nvPr/>
        </p:nvSpPr>
        <p:spPr bwMode="auto">
          <a:xfrm>
            <a:off x="6382229" y="1772816"/>
            <a:ext cx="1224136" cy="967183"/>
          </a:xfrm>
          <a:prstGeom prst="cube">
            <a:avLst>
              <a:gd name="adj" fmla="val 30403"/>
            </a:avLst>
          </a:prstGeom>
          <a:solidFill>
            <a:schemeClr val="accent3">
              <a:lumMod val="75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40" name="Textfeld 39">
            <a:extLst>
              <a:ext uri="{FF2B5EF4-FFF2-40B4-BE49-F238E27FC236}">
                <a16:creationId xmlns:a16="http://schemas.microsoft.com/office/drawing/2014/main" id="{F1E66A86-37BD-41A6-8EBD-1F0AF0867292}"/>
              </a:ext>
            </a:extLst>
          </p:cNvPr>
          <p:cNvSpPr txBox="1"/>
          <p:nvPr/>
        </p:nvSpPr>
        <p:spPr>
          <a:xfrm rot="16200000">
            <a:off x="5232549" y="3533228"/>
            <a:ext cx="3096345" cy="357757"/>
          </a:xfrm>
          <a:prstGeom prst="rect">
            <a:avLst/>
          </a:prstGeom>
          <a:noFill/>
        </p:spPr>
        <p:txBody>
          <a:bodyPr wrap="square" lIns="0" tIns="0" rIns="0" bIns="0" rtlCol="0">
            <a:noAutofit/>
          </a:bodyPr>
          <a:lstStyle/>
          <a:p>
            <a:pPr algn="l">
              <a:buClr>
                <a:schemeClr val="tx1"/>
              </a:buClr>
              <a:buSzPct val="101000"/>
            </a:pPr>
            <a:r>
              <a:rPr lang="de-DE" sz="1700" b="1" dirty="0">
                <a:solidFill>
                  <a:schemeClr val="bg1"/>
                </a:solidFill>
              </a:rPr>
              <a:t>Hochrechnung nach</a:t>
            </a:r>
            <a:br>
              <a:rPr lang="de-DE" sz="1700" b="1" dirty="0">
                <a:solidFill>
                  <a:schemeClr val="bg1"/>
                </a:solidFill>
              </a:rPr>
            </a:br>
            <a:r>
              <a:rPr lang="de-DE" sz="1700" b="1" dirty="0">
                <a:solidFill>
                  <a:schemeClr val="bg1"/>
                </a:solidFill>
              </a:rPr>
              <a:t>Abzug der Fondskosten</a:t>
            </a:r>
          </a:p>
        </p:txBody>
      </p:sp>
      <p:sp>
        <p:nvSpPr>
          <p:cNvPr id="41" name="Textfeld 40">
            <a:extLst>
              <a:ext uri="{FF2B5EF4-FFF2-40B4-BE49-F238E27FC236}">
                <a16:creationId xmlns:a16="http://schemas.microsoft.com/office/drawing/2014/main" id="{F484F009-447C-44E8-BE3C-59A416BE9326}"/>
              </a:ext>
            </a:extLst>
          </p:cNvPr>
          <p:cNvSpPr txBox="1"/>
          <p:nvPr/>
        </p:nvSpPr>
        <p:spPr>
          <a:xfrm>
            <a:off x="6537175" y="2091925"/>
            <a:ext cx="854970" cy="357757"/>
          </a:xfrm>
          <a:prstGeom prst="rect">
            <a:avLst/>
          </a:prstGeom>
          <a:noFill/>
        </p:spPr>
        <p:txBody>
          <a:bodyPr wrap="square" lIns="0" tIns="0" rIns="0" bIns="0" rtlCol="0">
            <a:noAutofit/>
          </a:bodyPr>
          <a:lstStyle/>
          <a:p>
            <a:pPr algn="l">
              <a:buClr>
                <a:schemeClr val="tx1"/>
              </a:buClr>
              <a:buSzPct val="101000"/>
            </a:pPr>
            <a:r>
              <a:rPr lang="de-DE" sz="1700" b="1" dirty="0">
                <a:solidFill>
                  <a:schemeClr val="bg1"/>
                </a:solidFill>
              </a:rPr>
              <a:t>Fonds-</a:t>
            </a:r>
          </a:p>
          <a:p>
            <a:pPr algn="l">
              <a:buClr>
                <a:schemeClr val="tx1"/>
              </a:buClr>
              <a:buSzPct val="101000"/>
            </a:pPr>
            <a:r>
              <a:rPr lang="de-DE" sz="1700" b="1" dirty="0">
                <a:solidFill>
                  <a:schemeClr val="bg1"/>
                </a:solidFill>
              </a:rPr>
              <a:t>kosten</a:t>
            </a:r>
          </a:p>
        </p:txBody>
      </p:sp>
      <p:pic>
        <p:nvPicPr>
          <p:cNvPr id="42" name="Picture 14">
            <a:extLst>
              <a:ext uri="{FF2B5EF4-FFF2-40B4-BE49-F238E27FC236}">
                <a16:creationId xmlns:a16="http://schemas.microsoft.com/office/drawing/2014/main" id="{E7D3AE5C-130F-4940-BC40-0DD9CB637B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74139" y="2551917"/>
            <a:ext cx="485720" cy="485720"/>
          </a:xfrm>
          <a:prstGeom prst="rect">
            <a:avLst/>
          </a:prstGeom>
        </p:spPr>
      </p:pic>
      <p:pic>
        <p:nvPicPr>
          <p:cNvPr id="43" name="Picture 14">
            <a:extLst>
              <a:ext uri="{FF2B5EF4-FFF2-40B4-BE49-F238E27FC236}">
                <a16:creationId xmlns:a16="http://schemas.microsoft.com/office/drawing/2014/main" id="{B247880A-16D7-4A61-94BB-AB9703AFA0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74139" y="3541419"/>
            <a:ext cx="485720" cy="485720"/>
          </a:xfrm>
          <a:prstGeom prst="rect">
            <a:avLst/>
          </a:prstGeom>
        </p:spPr>
      </p:pic>
      <p:pic>
        <p:nvPicPr>
          <p:cNvPr id="44" name="Picture 14">
            <a:extLst>
              <a:ext uri="{FF2B5EF4-FFF2-40B4-BE49-F238E27FC236}">
                <a16:creationId xmlns:a16="http://schemas.microsoft.com/office/drawing/2014/main" id="{E75FBF7A-7F1D-4E92-ABA2-3FE54D3DF0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74139" y="4530921"/>
            <a:ext cx="485720" cy="485720"/>
          </a:xfrm>
          <a:prstGeom prst="rect">
            <a:avLst/>
          </a:prstGeom>
        </p:spPr>
      </p:pic>
      <p:sp>
        <p:nvSpPr>
          <p:cNvPr id="45" name="Textfeld 44">
            <a:extLst>
              <a:ext uri="{FF2B5EF4-FFF2-40B4-BE49-F238E27FC236}">
                <a16:creationId xmlns:a16="http://schemas.microsoft.com/office/drawing/2014/main" id="{ACF6E06A-2EEE-4EA7-8EB5-B41DD9752BE3}"/>
              </a:ext>
            </a:extLst>
          </p:cNvPr>
          <p:cNvSpPr txBox="1"/>
          <p:nvPr/>
        </p:nvSpPr>
        <p:spPr>
          <a:xfrm>
            <a:off x="9956170" y="2484458"/>
            <a:ext cx="914400" cy="914400"/>
          </a:xfrm>
          <a:prstGeom prst="rect">
            <a:avLst/>
          </a:prstGeom>
          <a:noFill/>
        </p:spPr>
        <p:txBody>
          <a:bodyPr wrap="none" lIns="0" tIns="0" rIns="0" bIns="0" rtlCol="0">
            <a:noAutofit/>
          </a:bodyPr>
          <a:lstStyle/>
          <a:p>
            <a:pPr algn="l">
              <a:buClr>
                <a:schemeClr val="tx1"/>
              </a:buClr>
              <a:buSzPct val="101000"/>
            </a:pPr>
            <a:r>
              <a:rPr lang="de-DE" sz="1800" dirty="0"/>
              <a:t>verbraucher-</a:t>
            </a:r>
          </a:p>
          <a:p>
            <a:pPr algn="l">
              <a:buClr>
                <a:schemeClr val="tx1"/>
              </a:buClr>
              <a:buSzPct val="101000"/>
            </a:pPr>
            <a:r>
              <a:rPr lang="de-DE" sz="1800" dirty="0"/>
              <a:t>freundlich</a:t>
            </a:r>
          </a:p>
        </p:txBody>
      </p:sp>
      <p:sp>
        <p:nvSpPr>
          <p:cNvPr id="73" name="Textfeld 72">
            <a:extLst>
              <a:ext uri="{FF2B5EF4-FFF2-40B4-BE49-F238E27FC236}">
                <a16:creationId xmlns:a16="http://schemas.microsoft.com/office/drawing/2014/main" id="{36811F8D-9E53-4C33-8B44-14318563AC70}"/>
              </a:ext>
            </a:extLst>
          </p:cNvPr>
          <p:cNvSpPr txBox="1"/>
          <p:nvPr/>
        </p:nvSpPr>
        <p:spPr>
          <a:xfrm>
            <a:off x="9956170" y="3589150"/>
            <a:ext cx="914400" cy="914400"/>
          </a:xfrm>
          <a:prstGeom prst="rect">
            <a:avLst/>
          </a:prstGeom>
          <a:noFill/>
        </p:spPr>
        <p:txBody>
          <a:bodyPr wrap="none" lIns="0" tIns="0" rIns="0" bIns="0" rtlCol="0">
            <a:noAutofit/>
          </a:bodyPr>
          <a:lstStyle/>
          <a:p>
            <a:pPr algn="l">
              <a:buClr>
                <a:schemeClr val="tx1"/>
              </a:buClr>
              <a:buSzPct val="101000"/>
            </a:pPr>
            <a:r>
              <a:rPr lang="de-DE" sz="1800" dirty="0"/>
              <a:t>marktüblich</a:t>
            </a:r>
          </a:p>
        </p:txBody>
      </p:sp>
      <p:sp>
        <p:nvSpPr>
          <p:cNvPr id="74" name="Textfeld 73">
            <a:extLst>
              <a:ext uri="{FF2B5EF4-FFF2-40B4-BE49-F238E27FC236}">
                <a16:creationId xmlns:a16="http://schemas.microsoft.com/office/drawing/2014/main" id="{A2589ADC-64DE-423A-8558-D751F49CC642}"/>
              </a:ext>
            </a:extLst>
          </p:cNvPr>
          <p:cNvSpPr txBox="1"/>
          <p:nvPr/>
        </p:nvSpPr>
        <p:spPr>
          <a:xfrm>
            <a:off x="9956170" y="4618966"/>
            <a:ext cx="914400" cy="914400"/>
          </a:xfrm>
          <a:prstGeom prst="rect">
            <a:avLst/>
          </a:prstGeom>
          <a:noFill/>
        </p:spPr>
        <p:txBody>
          <a:bodyPr wrap="none" lIns="0" tIns="0" rIns="0" bIns="0" rtlCol="0">
            <a:noAutofit/>
          </a:bodyPr>
          <a:lstStyle/>
          <a:p>
            <a:pPr algn="l">
              <a:buClr>
                <a:schemeClr val="tx1"/>
              </a:buClr>
              <a:buSzPct val="101000"/>
            </a:pPr>
            <a:r>
              <a:rPr lang="de-DE" sz="1800" dirty="0"/>
              <a:t>transparent</a:t>
            </a:r>
          </a:p>
        </p:txBody>
      </p:sp>
      <p:sp>
        <p:nvSpPr>
          <p:cNvPr id="3" name="Fußzeilenplatzhalter 2">
            <a:extLst>
              <a:ext uri="{FF2B5EF4-FFF2-40B4-BE49-F238E27FC236}">
                <a16:creationId xmlns:a16="http://schemas.microsoft.com/office/drawing/2014/main" id="{76AFDD58-AD85-42CA-98A4-1706CED7233C}"/>
              </a:ext>
            </a:extLst>
          </p:cNvPr>
          <p:cNvSpPr>
            <a:spLocks noGrp="1"/>
          </p:cNvSpPr>
          <p:nvPr>
            <p:ph type="ftr" sz="quarter" idx="10"/>
          </p:nvPr>
        </p:nvSpPr>
        <p:spPr/>
        <p:txBody>
          <a:bodyPr/>
          <a:lstStyle/>
          <a:p>
            <a:r>
              <a:rPr lang="de-DE" altLang="de-DE" dirty="0"/>
              <a:t>SI Global Garant </a:t>
            </a:r>
            <a:r>
              <a:rPr lang="de-DE" altLang="de-DE" dirty="0" err="1"/>
              <a:t>Invest</a:t>
            </a:r>
            <a:r>
              <a:rPr lang="de-DE" altLang="de-DE" dirty="0"/>
              <a:t> | Produktgeneration 2021</a:t>
            </a:r>
          </a:p>
        </p:txBody>
      </p:sp>
    </p:spTree>
    <p:extLst>
      <p:ext uri="{BB962C8B-B14F-4D97-AF65-F5344CB8AC3E}">
        <p14:creationId xmlns:p14="http://schemas.microsoft.com/office/powerpoint/2010/main" val="383891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ieren 5">
            <a:extLst>
              <a:ext uri="{FF2B5EF4-FFF2-40B4-BE49-F238E27FC236}">
                <a16:creationId xmlns:a16="http://schemas.microsoft.com/office/drawing/2014/main" id="{D77C35CE-4668-4F8D-8DD2-3D116EA6BA56}"/>
              </a:ext>
            </a:extLst>
          </p:cNvPr>
          <p:cNvGrpSpPr/>
          <p:nvPr/>
        </p:nvGrpSpPr>
        <p:grpSpPr>
          <a:xfrm>
            <a:off x="1706618" y="2621576"/>
            <a:ext cx="8881895" cy="1656184"/>
            <a:chOff x="1706618" y="2621576"/>
            <a:chExt cx="8881895" cy="1656184"/>
          </a:xfrm>
        </p:grpSpPr>
        <p:pic>
          <p:nvPicPr>
            <p:cNvPr id="8" name="Grafik 7">
              <a:extLst>
                <a:ext uri="{FF2B5EF4-FFF2-40B4-BE49-F238E27FC236}">
                  <a16:creationId xmlns:a16="http://schemas.microsoft.com/office/drawing/2014/main" id="{70C73472-1FF7-4388-B8FB-C63387586218}"/>
                </a:ext>
              </a:extLst>
            </p:cNvPr>
            <p:cNvPicPr>
              <a:picLocks noChangeAspect="1"/>
            </p:cNvPicPr>
            <p:nvPr/>
          </p:nvPicPr>
          <p:blipFill>
            <a:blip r:embed="rId3"/>
            <a:stretch>
              <a:fillRect/>
            </a:stretch>
          </p:blipFill>
          <p:spPr>
            <a:xfrm>
              <a:off x="1706618" y="2621576"/>
              <a:ext cx="8881895" cy="1656184"/>
            </a:xfrm>
            <a:prstGeom prst="rect">
              <a:avLst/>
            </a:prstGeom>
            <a:effectLst>
              <a:outerShdw blurRad="63500" sx="102000" sy="102000" algn="ctr" rotWithShape="0">
                <a:prstClr val="black">
                  <a:alpha val="40000"/>
                </a:prstClr>
              </a:outerShdw>
            </a:effectLst>
          </p:spPr>
        </p:pic>
        <p:sp>
          <p:nvSpPr>
            <p:cNvPr id="2" name="Rechteck 1">
              <a:extLst>
                <a:ext uri="{FF2B5EF4-FFF2-40B4-BE49-F238E27FC236}">
                  <a16:creationId xmlns:a16="http://schemas.microsoft.com/office/drawing/2014/main" id="{16B0EF9E-6D1E-4F09-9A77-30E90E0B46F1}"/>
                </a:ext>
              </a:extLst>
            </p:cNvPr>
            <p:cNvSpPr/>
            <p:nvPr/>
          </p:nvSpPr>
          <p:spPr bwMode="auto">
            <a:xfrm>
              <a:off x="5375920" y="3912736"/>
              <a:ext cx="648072" cy="216024"/>
            </a:xfrm>
            <a:prstGeom prst="rect">
              <a:avLst/>
            </a:prstGeom>
            <a:solidFill>
              <a:srgbClr val="E6E6E6"/>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3" name="Rechteck 12">
              <a:extLst>
                <a:ext uri="{FF2B5EF4-FFF2-40B4-BE49-F238E27FC236}">
                  <a16:creationId xmlns:a16="http://schemas.microsoft.com/office/drawing/2014/main" id="{F9C8FD55-1A63-4D99-B328-5148A22683B3}"/>
                </a:ext>
              </a:extLst>
            </p:cNvPr>
            <p:cNvSpPr/>
            <p:nvPr/>
          </p:nvSpPr>
          <p:spPr bwMode="auto">
            <a:xfrm>
              <a:off x="7176120" y="3912736"/>
              <a:ext cx="1008112" cy="216024"/>
            </a:xfrm>
            <a:prstGeom prst="rect">
              <a:avLst/>
            </a:prstGeom>
            <a:solidFill>
              <a:srgbClr val="E6E6E6"/>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5" name="Rechteck 14">
              <a:extLst>
                <a:ext uri="{FF2B5EF4-FFF2-40B4-BE49-F238E27FC236}">
                  <a16:creationId xmlns:a16="http://schemas.microsoft.com/office/drawing/2014/main" id="{CA219CAE-3614-48FC-AB74-43E37F304ECC}"/>
                </a:ext>
              </a:extLst>
            </p:cNvPr>
            <p:cNvSpPr/>
            <p:nvPr/>
          </p:nvSpPr>
          <p:spPr bwMode="auto">
            <a:xfrm>
              <a:off x="8935198" y="3912736"/>
              <a:ext cx="1409274" cy="216024"/>
            </a:xfrm>
            <a:prstGeom prst="rect">
              <a:avLst/>
            </a:prstGeom>
            <a:solidFill>
              <a:srgbClr val="E6E6E6"/>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6" name="Rechteck 15">
              <a:extLst>
                <a:ext uri="{FF2B5EF4-FFF2-40B4-BE49-F238E27FC236}">
                  <a16:creationId xmlns:a16="http://schemas.microsoft.com/office/drawing/2014/main" id="{6A2C2A9E-3352-455E-9514-9A080AD5ED3D}"/>
                </a:ext>
              </a:extLst>
            </p:cNvPr>
            <p:cNvSpPr/>
            <p:nvPr/>
          </p:nvSpPr>
          <p:spPr bwMode="auto">
            <a:xfrm>
              <a:off x="7082751" y="3351816"/>
              <a:ext cx="1194850" cy="216024"/>
            </a:xfrm>
            <a:prstGeom prst="rect">
              <a:avLst/>
            </a:prstGeom>
            <a:solidFill>
              <a:srgbClr val="E6E6E6"/>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r"/>
              <a:r>
                <a:rPr lang="de-DE" dirty="0"/>
                <a:t>132,31 EUR</a:t>
              </a:r>
            </a:p>
          </p:txBody>
        </p:sp>
        <p:sp>
          <p:nvSpPr>
            <p:cNvPr id="17" name="Rechteck 16">
              <a:extLst>
                <a:ext uri="{FF2B5EF4-FFF2-40B4-BE49-F238E27FC236}">
                  <a16:creationId xmlns:a16="http://schemas.microsoft.com/office/drawing/2014/main" id="{F19B0927-B6C9-44D2-8923-F7CC12684904}"/>
                </a:ext>
              </a:extLst>
            </p:cNvPr>
            <p:cNvSpPr/>
            <p:nvPr/>
          </p:nvSpPr>
          <p:spPr bwMode="auto">
            <a:xfrm>
              <a:off x="8688288" y="3351816"/>
              <a:ext cx="1769382" cy="216024"/>
            </a:xfrm>
            <a:prstGeom prst="rect">
              <a:avLst/>
            </a:prstGeom>
            <a:solidFill>
              <a:srgbClr val="E6E6E6"/>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10000"/>
                </a:lnSpc>
                <a:spcBef>
                  <a:spcPct val="0"/>
                </a:spcBef>
                <a:spcAft>
                  <a:spcPct val="0"/>
                </a:spcAft>
                <a:buClrTx/>
                <a:buSzTx/>
                <a:buFontTx/>
                <a:buNone/>
                <a:tabLst/>
              </a:pPr>
              <a:r>
                <a:rPr lang="de-DE" dirty="0"/>
                <a:t>44.162 EUR</a:t>
              </a:r>
              <a:endParaRPr kumimoji="0" lang="de-DE" b="0" i="0" u="none" strike="noStrike" cap="none" normalizeH="0" baseline="0" dirty="0">
                <a:ln>
                  <a:noFill/>
                </a:ln>
                <a:effectLst/>
              </a:endParaRPr>
            </a:p>
          </p:txBody>
        </p:sp>
        <p:sp>
          <p:nvSpPr>
            <p:cNvPr id="18" name="Rechteck 17">
              <a:extLst>
                <a:ext uri="{FF2B5EF4-FFF2-40B4-BE49-F238E27FC236}">
                  <a16:creationId xmlns:a16="http://schemas.microsoft.com/office/drawing/2014/main" id="{68555D6A-1282-4366-80FA-E5B1795C50C7}"/>
                </a:ext>
              </a:extLst>
            </p:cNvPr>
            <p:cNvSpPr/>
            <p:nvPr/>
          </p:nvSpPr>
          <p:spPr bwMode="auto">
            <a:xfrm>
              <a:off x="7082751" y="3615232"/>
              <a:ext cx="1194850" cy="216024"/>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r"/>
              <a:r>
                <a:rPr lang="de-DE" dirty="0"/>
                <a:t>202,85 EUR</a:t>
              </a:r>
            </a:p>
          </p:txBody>
        </p:sp>
        <p:sp>
          <p:nvSpPr>
            <p:cNvPr id="19" name="Rechteck 18">
              <a:extLst>
                <a:ext uri="{FF2B5EF4-FFF2-40B4-BE49-F238E27FC236}">
                  <a16:creationId xmlns:a16="http://schemas.microsoft.com/office/drawing/2014/main" id="{CBEA7034-900C-48AC-9D8C-72E86B06F979}"/>
                </a:ext>
              </a:extLst>
            </p:cNvPr>
            <p:cNvSpPr/>
            <p:nvPr/>
          </p:nvSpPr>
          <p:spPr bwMode="auto">
            <a:xfrm>
              <a:off x="8918341" y="3615232"/>
              <a:ext cx="1539329" cy="216024"/>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r"/>
              <a:r>
                <a:rPr lang="de-DE" dirty="0"/>
                <a:t>67.705 EUR</a:t>
              </a:r>
            </a:p>
          </p:txBody>
        </p:sp>
      </p:grpSp>
      <p:sp>
        <p:nvSpPr>
          <p:cNvPr id="5" name="Titel 4">
            <a:extLst>
              <a:ext uri="{FF2B5EF4-FFF2-40B4-BE49-F238E27FC236}">
                <a16:creationId xmlns:a16="http://schemas.microsoft.com/office/drawing/2014/main" id="{0ACE49FF-8111-4A71-AF64-A31535445A02}"/>
              </a:ext>
            </a:extLst>
          </p:cNvPr>
          <p:cNvSpPr>
            <a:spLocks noGrp="1"/>
          </p:cNvSpPr>
          <p:nvPr>
            <p:ph type="title"/>
          </p:nvPr>
        </p:nvSpPr>
        <p:spPr/>
        <p:txBody>
          <a:bodyPr/>
          <a:lstStyle/>
          <a:p>
            <a:r>
              <a:rPr lang="de-DE" sz="3200" dirty="0">
                <a:solidFill>
                  <a:srgbClr val="003399"/>
                </a:solidFill>
              </a:rPr>
              <a:t>Modellrechnungen im Vergleich</a:t>
            </a:r>
            <a:br>
              <a:rPr lang="de-DE" sz="3200" dirty="0">
                <a:solidFill>
                  <a:srgbClr val="003399"/>
                </a:solidFill>
              </a:rPr>
            </a:br>
            <a:endParaRPr lang="de-DE" dirty="0"/>
          </a:p>
        </p:txBody>
      </p:sp>
      <p:sp>
        <p:nvSpPr>
          <p:cNvPr id="7" name="Textplatzhalter 6">
            <a:extLst>
              <a:ext uri="{FF2B5EF4-FFF2-40B4-BE49-F238E27FC236}">
                <a16:creationId xmlns:a16="http://schemas.microsoft.com/office/drawing/2014/main" id="{081C856D-4FEB-4087-AC84-B413C8A25692}"/>
              </a:ext>
            </a:extLst>
          </p:cNvPr>
          <p:cNvSpPr>
            <a:spLocks noGrp="1"/>
          </p:cNvSpPr>
          <p:nvPr>
            <p:ph type="body" sz="quarter" idx="12"/>
          </p:nvPr>
        </p:nvSpPr>
        <p:spPr/>
        <p:txBody>
          <a:bodyPr/>
          <a:lstStyle/>
          <a:p>
            <a:r>
              <a:rPr lang="de-DE" kern="1200" dirty="0">
                <a:solidFill>
                  <a:srgbClr val="003399"/>
                </a:solidFill>
              </a:rPr>
              <a:t>Produktgeneration 2021 – Bruttomethode</a:t>
            </a:r>
            <a:endParaRPr lang="de-DE" dirty="0"/>
          </a:p>
        </p:txBody>
      </p:sp>
      <p:sp>
        <p:nvSpPr>
          <p:cNvPr id="3" name="Rechteck 2">
            <a:extLst>
              <a:ext uri="{FF2B5EF4-FFF2-40B4-BE49-F238E27FC236}">
                <a16:creationId xmlns:a16="http://schemas.microsoft.com/office/drawing/2014/main" id="{77271B90-4102-4A6B-832E-7A2AFC3BB127}"/>
              </a:ext>
            </a:extLst>
          </p:cNvPr>
          <p:cNvSpPr/>
          <p:nvPr/>
        </p:nvSpPr>
        <p:spPr bwMode="auto">
          <a:xfrm>
            <a:off x="3699294" y="2600908"/>
            <a:ext cx="2448272" cy="3276364"/>
          </a:xfrm>
          <a:prstGeom prst="rect">
            <a:avLst/>
          </a:prstGeom>
          <a:noFill/>
          <a:ln w="57150" cap="flat" cmpd="sng" algn="ctr">
            <a:solidFill>
              <a:schemeClr val="accent5"/>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4" name="Textfeld 3">
            <a:extLst>
              <a:ext uri="{FF2B5EF4-FFF2-40B4-BE49-F238E27FC236}">
                <a16:creationId xmlns:a16="http://schemas.microsoft.com/office/drawing/2014/main" id="{28F81E17-8664-49B6-B981-14754290180D}"/>
              </a:ext>
            </a:extLst>
          </p:cNvPr>
          <p:cNvSpPr txBox="1"/>
          <p:nvPr/>
        </p:nvSpPr>
        <p:spPr>
          <a:xfrm>
            <a:off x="3803799" y="4455114"/>
            <a:ext cx="2304256" cy="1224136"/>
          </a:xfrm>
          <a:prstGeom prst="rect">
            <a:avLst/>
          </a:prstGeom>
          <a:noFill/>
        </p:spPr>
        <p:txBody>
          <a:bodyPr wrap="square" lIns="0" tIns="0" rIns="0" bIns="0" rtlCol="0">
            <a:noAutofit/>
          </a:bodyPr>
          <a:lstStyle/>
          <a:p>
            <a:pPr>
              <a:buClr>
                <a:schemeClr val="tx1"/>
              </a:buClr>
              <a:buSzPct val="101000"/>
            </a:pPr>
            <a:r>
              <a:rPr lang="de-DE" sz="1800" dirty="0"/>
              <a:t>Wertentwicklung</a:t>
            </a:r>
          </a:p>
          <a:p>
            <a:pPr>
              <a:buClr>
                <a:schemeClr val="tx1"/>
              </a:buClr>
              <a:buSzPct val="101000"/>
            </a:pPr>
            <a:r>
              <a:rPr lang="de-DE" sz="1800" b="1" u="sng" dirty="0"/>
              <a:t>vor</a:t>
            </a:r>
          </a:p>
          <a:p>
            <a:pPr>
              <a:buClr>
                <a:schemeClr val="tx1"/>
              </a:buClr>
              <a:buSzPct val="101000"/>
            </a:pPr>
            <a:r>
              <a:rPr lang="de-DE" sz="1800" dirty="0"/>
              <a:t>Abzug der Fondskosten</a:t>
            </a:r>
          </a:p>
        </p:txBody>
      </p:sp>
      <p:sp>
        <p:nvSpPr>
          <p:cNvPr id="10" name="Rechteck 9">
            <a:extLst>
              <a:ext uri="{FF2B5EF4-FFF2-40B4-BE49-F238E27FC236}">
                <a16:creationId xmlns:a16="http://schemas.microsoft.com/office/drawing/2014/main" id="{15EE4A0E-6D6E-4F61-965F-02A008E66FC9}"/>
              </a:ext>
            </a:extLst>
          </p:cNvPr>
          <p:cNvSpPr/>
          <p:nvPr/>
        </p:nvSpPr>
        <p:spPr bwMode="auto">
          <a:xfrm>
            <a:off x="6212559" y="2600764"/>
            <a:ext cx="4375953" cy="3276364"/>
          </a:xfrm>
          <a:prstGeom prst="rect">
            <a:avLst/>
          </a:prstGeom>
          <a:noFill/>
          <a:ln w="57150" cap="flat" cmpd="sng" algn="ctr">
            <a:solidFill>
              <a:schemeClr val="accent5"/>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1" name="Textfeld 10">
            <a:extLst>
              <a:ext uri="{FF2B5EF4-FFF2-40B4-BE49-F238E27FC236}">
                <a16:creationId xmlns:a16="http://schemas.microsoft.com/office/drawing/2014/main" id="{61C6D71C-8143-47CE-9144-AF0369A03D96}"/>
              </a:ext>
            </a:extLst>
          </p:cNvPr>
          <p:cNvSpPr txBox="1"/>
          <p:nvPr/>
        </p:nvSpPr>
        <p:spPr>
          <a:xfrm>
            <a:off x="7248407" y="4455114"/>
            <a:ext cx="2304256" cy="1224136"/>
          </a:xfrm>
          <a:prstGeom prst="rect">
            <a:avLst/>
          </a:prstGeom>
          <a:noFill/>
        </p:spPr>
        <p:txBody>
          <a:bodyPr wrap="square" lIns="0" tIns="0" rIns="0" bIns="0" rtlCol="0">
            <a:noAutofit/>
          </a:bodyPr>
          <a:lstStyle/>
          <a:p>
            <a:pPr>
              <a:buClr>
                <a:schemeClr val="tx1"/>
              </a:buClr>
              <a:buSzPct val="101000"/>
            </a:pPr>
            <a:r>
              <a:rPr lang="de-DE" sz="1800" dirty="0"/>
              <a:t>Leistungen </a:t>
            </a:r>
          </a:p>
          <a:p>
            <a:pPr>
              <a:buClr>
                <a:schemeClr val="tx1"/>
              </a:buClr>
              <a:buSzPct val="101000"/>
            </a:pPr>
            <a:r>
              <a:rPr lang="de-DE" sz="1800" b="1" u="sng" dirty="0"/>
              <a:t>nach</a:t>
            </a:r>
          </a:p>
          <a:p>
            <a:pPr>
              <a:buClr>
                <a:schemeClr val="tx1"/>
              </a:buClr>
              <a:buSzPct val="101000"/>
            </a:pPr>
            <a:r>
              <a:rPr lang="de-DE" sz="1800" dirty="0"/>
              <a:t>Abzug der Fondskosten</a:t>
            </a:r>
          </a:p>
        </p:txBody>
      </p:sp>
      <p:sp>
        <p:nvSpPr>
          <p:cNvPr id="12" name="Fußzeilenplatzhalter 11">
            <a:extLst>
              <a:ext uri="{FF2B5EF4-FFF2-40B4-BE49-F238E27FC236}">
                <a16:creationId xmlns:a16="http://schemas.microsoft.com/office/drawing/2014/main" id="{DAF3BED9-1432-4CB1-B558-705CB20A52C7}"/>
              </a:ext>
            </a:extLst>
          </p:cNvPr>
          <p:cNvSpPr>
            <a:spLocks noGrp="1"/>
          </p:cNvSpPr>
          <p:nvPr>
            <p:ph type="ftr" sz="quarter" idx="10"/>
          </p:nvPr>
        </p:nvSpPr>
        <p:spPr/>
        <p:txBody>
          <a:bodyPr/>
          <a:lstStyle/>
          <a:p>
            <a:r>
              <a:rPr lang="de-DE" altLang="de-DE"/>
              <a:t>SI Global Garant Invest | Produktgeneration 2021</a:t>
            </a:r>
            <a:endParaRPr lang="de-DE" altLang="de-DE" dirty="0"/>
          </a:p>
        </p:txBody>
      </p:sp>
      <p:sp>
        <p:nvSpPr>
          <p:cNvPr id="20" name="Textfeld 19">
            <a:extLst>
              <a:ext uri="{FF2B5EF4-FFF2-40B4-BE49-F238E27FC236}">
                <a16:creationId xmlns:a16="http://schemas.microsoft.com/office/drawing/2014/main" id="{2E1437BC-2B2C-4A8C-A63E-159DB1335D78}"/>
              </a:ext>
            </a:extLst>
          </p:cNvPr>
          <p:cNvSpPr txBox="1"/>
          <p:nvPr/>
        </p:nvSpPr>
        <p:spPr>
          <a:xfrm>
            <a:off x="1706618" y="4455114"/>
            <a:ext cx="1828218" cy="1566173"/>
          </a:xfrm>
          <a:prstGeom prst="rect">
            <a:avLst/>
          </a:prstGeom>
          <a:noFill/>
        </p:spPr>
        <p:txBody>
          <a:bodyPr wrap="square" lIns="0" tIns="0" rIns="0" bIns="0" rtlCol="0">
            <a:noAutofit/>
          </a:bodyPr>
          <a:lstStyle/>
          <a:p>
            <a:pPr algn="l">
              <a:buClr>
                <a:schemeClr val="tx1"/>
              </a:buClr>
              <a:buSzPct val="101000"/>
            </a:pPr>
            <a:r>
              <a:rPr lang="de-DE" sz="800" dirty="0">
                <a:solidFill>
                  <a:schemeClr val="bg1">
                    <a:lumMod val="50000"/>
                  </a:schemeClr>
                </a:solidFill>
              </a:rPr>
              <a:t>Berechnungsgrundlagen:</a:t>
            </a:r>
          </a:p>
          <a:p>
            <a:pPr algn="l">
              <a:buClr>
                <a:schemeClr val="tx1"/>
              </a:buClr>
              <a:buSzPct val="101000"/>
            </a:pPr>
            <a:r>
              <a:rPr lang="de-DE" sz="800" dirty="0">
                <a:solidFill>
                  <a:schemeClr val="bg1">
                    <a:lumMod val="50000"/>
                  </a:schemeClr>
                </a:solidFill>
              </a:rPr>
              <a:t>SI Global Garant </a:t>
            </a:r>
            <a:r>
              <a:rPr lang="de-DE" sz="800" dirty="0" err="1">
                <a:solidFill>
                  <a:schemeClr val="bg1">
                    <a:lumMod val="50000"/>
                  </a:schemeClr>
                </a:solidFill>
              </a:rPr>
              <a:t>Invest</a:t>
            </a:r>
            <a:r>
              <a:rPr lang="de-DE" sz="800" dirty="0">
                <a:solidFill>
                  <a:schemeClr val="bg1">
                    <a:lumMod val="50000"/>
                  </a:schemeClr>
                </a:solidFill>
              </a:rPr>
              <a:t> Flexible Rente, Produktgruppe Comfort, 10 Jahre Rentengarantiezeit, 100 % Bruttobeitragsgarantie, 100 € Monatsbeitrag, Vertragsbeginn 01.01.2021, Eintrittsalter 37 Jahre, Rentenbeginn 67 Jahre,</a:t>
            </a:r>
          </a:p>
          <a:p>
            <a:pPr marL="1435100" indent="-1435100" algn="l">
              <a:buClr>
                <a:schemeClr val="tx1"/>
              </a:buClr>
              <a:buSzPct val="101000"/>
            </a:pPr>
            <a:r>
              <a:rPr lang="de-DE" sz="800" dirty="0">
                <a:solidFill>
                  <a:schemeClr val="bg1">
                    <a:lumMod val="50000"/>
                  </a:schemeClr>
                </a:solidFill>
              </a:rPr>
              <a:t> </a:t>
            </a:r>
          </a:p>
        </p:txBody>
      </p:sp>
      <p:sp>
        <p:nvSpPr>
          <p:cNvPr id="9" name="Ellipse 8">
            <a:extLst>
              <a:ext uri="{FF2B5EF4-FFF2-40B4-BE49-F238E27FC236}">
                <a16:creationId xmlns:a16="http://schemas.microsoft.com/office/drawing/2014/main" id="{115C278A-A143-4019-B706-32EC2CE06B07}"/>
              </a:ext>
            </a:extLst>
          </p:cNvPr>
          <p:cNvSpPr/>
          <p:nvPr/>
        </p:nvSpPr>
        <p:spPr bwMode="auto">
          <a:xfrm>
            <a:off x="3534836" y="954281"/>
            <a:ext cx="1985100" cy="674519"/>
          </a:xfrm>
          <a:prstGeom prst="ellipse">
            <a:avLst/>
          </a:prstGeom>
          <a:noFill/>
          <a:ln w="38100" cap="flat" cmpd="sng" algn="ctr">
            <a:solidFill>
              <a:srgbClr val="FF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Tree>
    <p:extLst>
      <p:ext uri="{BB962C8B-B14F-4D97-AF65-F5344CB8AC3E}">
        <p14:creationId xmlns:p14="http://schemas.microsoft.com/office/powerpoint/2010/main" val="3829318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 name="Tabelle 56">
            <a:extLst>
              <a:ext uri="{FF2B5EF4-FFF2-40B4-BE49-F238E27FC236}">
                <a16:creationId xmlns:a16="http://schemas.microsoft.com/office/drawing/2014/main" id="{64330F29-DD44-43D5-BBD1-38D9365B6D0C}"/>
              </a:ext>
            </a:extLst>
          </p:cNvPr>
          <p:cNvGraphicFramePr>
            <a:graphicFrameLocks noGrp="1"/>
          </p:cNvGraphicFramePr>
          <p:nvPr>
            <p:extLst>
              <p:ext uri="{D42A27DB-BD31-4B8C-83A1-F6EECF244321}">
                <p14:modId xmlns:p14="http://schemas.microsoft.com/office/powerpoint/2010/main" val="2319665413"/>
              </p:ext>
            </p:extLst>
          </p:nvPr>
        </p:nvGraphicFramePr>
        <p:xfrm>
          <a:off x="1436187" y="2087819"/>
          <a:ext cx="4608512" cy="2709333"/>
        </p:xfrm>
        <a:graphic>
          <a:graphicData uri="http://schemas.openxmlformats.org/drawingml/2006/table">
            <a:tbl>
              <a:tblPr firstRow="1" bandRow="1">
                <a:effectLst>
                  <a:outerShdw blurRad="63500" sx="102000" sy="102000" algn="ctr" rotWithShape="0">
                    <a:prstClr val="black">
                      <a:alpha val="40000"/>
                    </a:prstClr>
                  </a:outerShdw>
                </a:effectLst>
                <a:tableStyleId>{F5AB1C69-6EDB-4FF4-983F-18BD219EF322}</a:tableStyleId>
              </a:tblPr>
              <a:tblGrid>
                <a:gridCol w="2304256">
                  <a:extLst>
                    <a:ext uri="{9D8B030D-6E8A-4147-A177-3AD203B41FA5}">
                      <a16:colId xmlns:a16="http://schemas.microsoft.com/office/drawing/2014/main" val="3834387278"/>
                    </a:ext>
                  </a:extLst>
                </a:gridCol>
                <a:gridCol w="2304256">
                  <a:extLst>
                    <a:ext uri="{9D8B030D-6E8A-4147-A177-3AD203B41FA5}">
                      <a16:colId xmlns:a16="http://schemas.microsoft.com/office/drawing/2014/main" val="1808719981"/>
                    </a:ext>
                  </a:extLst>
                </a:gridCol>
              </a:tblGrid>
              <a:tr h="903111">
                <a:tc>
                  <a:txBody>
                    <a:bodyPr/>
                    <a:lstStyle/>
                    <a:p>
                      <a:endParaRPr lang="de-DE" dirty="0">
                        <a:effectLst>
                          <a:outerShdw blurRad="38100" dist="38100" dir="2700000" algn="tl">
                            <a:srgbClr val="000000">
                              <a:alpha val="43137"/>
                            </a:srgbClr>
                          </a:outerShdw>
                        </a:effectLst>
                      </a:endParaRPr>
                    </a:p>
                  </a:txBody>
                  <a:tcP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DE" dirty="0">
                          <a:effectLst>
                            <a:outerShdw blurRad="38100" dist="38100" dir="2700000" algn="tl">
                              <a:srgbClr val="000000">
                                <a:alpha val="43137"/>
                              </a:srgbClr>
                            </a:outerShdw>
                          </a:effectLst>
                        </a:rPr>
                        <a:t>Ablaufwerte</a:t>
                      </a:r>
                    </a:p>
                    <a:p>
                      <a:pPr algn="ctr"/>
                      <a:r>
                        <a:rPr lang="de-DE" dirty="0">
                          <a:effectLst>
                            <a:outerShdw blurRad="38100" dist="38100" dir="2700000" algn="tl">
                              <a:srgbClr val="000000">
                                <a:alpha val="43137"/>
                              </a:srgbClr>
                            </a:outerShdw>
                          </a:effectLst>
                        </a:rPr>
                        <a:t>PG 2017</a:t>
                      </a:r>
                    </a:p>
                  </a:txBody>
                  <a:tcPr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4263317"/>
                  </a:ext>
                </a:extLst>
              </a:tr>
              <a:tr h="903111">
                <a:tc>
                  <a:txBody>
                    <a:bodyPr/>
                    <a:lstStyle/>
                    <a:p>
                      <a:pPr algn="ctr"/>
                      <a:r>
                        <a:rPr lang="de-DE" b="1" dirty="0">
                          <a:solidFill>
                            <a:schemeClr val="bg1"/>
                          </a:solidFill>
                          <a:effectLst>
                            <a:outerShdw blurRad="38100" dist="38100" dir="2700000" algn="tl">
                              <a:srgbClr val="000000">
                                <a:alpha val="43137"/>
                              </a:srgbClr>
                            </a:outerShdw>
                          </a:effectLst>
                        </a:rPr>
                        <a:t>Nettomethode</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a:r>
                        <a:rPr lang="de-DE" dirty="0">
                          <a:effectLst>
                            <a:outerShdw blurRad="38100" dist="38100" dir="2700000" algn="tl">
                              <a:srgbClr val="000000">
                                <a:alpha val="43137"/>
                              </a:srgbClr>
                            </a:outerShdw>
                          </a:effectLst>
                        </a:rPr>
                        <a:t>80.197 €</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8938414"/>
                  </a:ext>
                </a:extLst>
              </a:tr>
              <a:tr h="903111">
                <a:tc>
                  <a:txBody>
                    <a:bodyPr/>
                    <a:lstStyle/>
                    <a:p>
                      <a:pPr algn="ctr"/>
                      <a:r>
                        <a:rPr lang="de-DE" b="1" dirty="0">
                          <a:solidFill>
                            <a:schemeClr val="bg1"/>
                          </a:solidFill>
                          <a:effectLst>
                            <a:outerShdw blurRad="38100" dist="38100" dir="2700000" algn="tl">
                              <a:srgbClr val="000000">
                                <a:alpha val="43137"/>
                              </a:srgbClr>
                            </a:outerShdw>
                          </a:effectLst>
                        </a:rPr>
                        <a:t>Bruttomethode</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a:r>
                        <a:rPr lang="de-DE" dirty="0">
                          <a:effectLst>
                            <a:outerShdw blurRad="38100" dist="38100" dir="2700000" algn="tl">
                              <a:srgbClr val="000000">
                                <a:alpha val="43137"/>
                              </a:srgbClr>
                            </a:outerShdw>
                          </a:effectLst>
                        </a:rPr>
                        <a:t>56.814 €</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96813587"/>
                  </a:ext>
                </a:extLst>
              </a:tr>
            </a:tbl>
          </a:graphicData>
        </a:graphic>
      </p:graphicFrame>
      <p:graphicFrame>
        <p:nvGraphicFramePr>
          <p:cNvPr id="59" name="Tabelle 56">
            <a:extLst>
              <a:ext uri="{FF2B5EF4-FFF2-40B4-BE49-F238E27FC236}">
                <a16:creationId xmlns:a16="http://schemas.microsoft.com/office/drawing/2014/main" id="{5E41ECEC-2327-4646-84F0-F8622120CFF3}"/>
              </a:ext>
            </a:extLst>
          </p:cNvPr>
          <p:cNvGraphicFramePr>
            <a:graphicFrameLocks noGrp="1"/>
          </p:cNvGraphicFramePr>
          <p:nvPr>
            <p:extLst>
              <p:ext uri="{D42A27DB-BD31-4B8C-83A1-F6EECF244321}">
                <p14:modId xmlns:p14="http://schemas.microsoft.com/office/powerpoint/2010/main" val="108213986"/>
              </p:ext>
            </p:extLst>
          </p:nvPr>
        </p:nvGraphicFramePr>
        <p:xfrm>
          <a:off x="7751999" y="2091711"/>
          <a:ext cx="2304256" cy="2709333"/>
        </p:xfrm>
        <a:graphic>
          <a:graphicData uri="http://schemas.openxmlformats.org/drawingml/2006/table">
            <a:tbl>
              <a:tblPr firstRow="1" bandRow="1">
                <a:effectLst>
                  <a:outerShdw blurRad="63500" sx="102000" sy="102000" algn="ctr" rotWithShape="0">
                    <a:prstClr val="black">
                      <a:alpha val="40000"/>
                    </a:prstClr>
                  </a:outerShdw>
                </a:effectLst>
                <a:tableStyleId>{F5AB1C69-6EDB-4FF4-983F-18BD219EF322}</a:tableStyleId>
              </a:tblPr>
              <a:tblGrid>
                <a:gridCol w="2304256">
                  <a:extLst>
                    <a:ext uri="{9D8B030D-6E8A-4147-A177-3AD203B41FA5}">
                      <a16:colId xmlns:a16="http://schemas.microsoft.com/office/drawing/2014/main" val="1808719981"/>
                    </a:ext>
                  </a:extLst>
                </a:gridCol>
              </a:tblGrid>
              <a:tr h="903111">
                <a:tc>
                  <a:txBody>
                    <a:bodyPr/>
                    <a:lstStyle/>
                    <a:p>
                      <a:pPr algn="ctr"/>
                      <a:r>
                        <a:rPr lang="de-DE" dirty="0">
                          <a:effectLst>
                            <a:outerShdw blurRad="38100" dist="38100" dir="2700000" algn="tl">
                              <a:srgbClr val="000000">
                                <a:alpha val="43137"/>
                              </a:srgbClr>
                            </a:outerShdw>
                          </a:effectLst>
                        </a:rPr>
                        <a:t>Ablaufwerte</a:t>
                      </a:r>
                    </a:p>
                    <a:p>
                      <a:pPr algn="ctr"/>
                      <a:r>
                        <a:rPr lang="de-DE" dirty="0">
                          <a:effectLst>
                            <a:outerShdw blurRad="38100" dist="38100" dir="2700000" algn="tl">
                              <a:srgbClr val="000000">
                                <a:alpha val="43137"/>
                              </a:srgbClr>
                            </a:outerShdw>
                          </a:effectLst>
                        </a:rPr>
                        <a:t>PG 2021</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4263317"/>
                  </a:ext>
                </a:extLst>
              </a:tr>
              <a:tr h="903111">
                <a:tc>
                  <a:txBody>
                    <a:bodyPr/>
                    <a:lstStyle/>
                    <a:p>
                      <a:pPr algn="ctr"/>
                      <a:r>
                        <a:rPr lang="de-DE" dirty="0">
                          <a:effectLst>
                            <a:outerShdw blurRad="38100" dist="38100" dir="2700000" algn="tl">
                              <a:srgbClr val="000000">
                                <a:alpha val="43137"/>
                              </a:srgbClr>
                            </a:outerShdw>
                          </a:effectLst>
                        </a:rPr>
                        <a:t>86.001 €</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8938414"/>
                  </a:ext>
                </a:extLst>
              </a:tr>
              <a:tr h="903111">
                <a:tc>
                  <a:txBody>
                    <a:bodyPr/>
                    <a:lstStyle/>
                    <a:p>
                      <a:pPr algn="ctr"/>
                      <a:r>
                        <a:rPr lang="de-DE" dirty="0">
                          <a:effectLst>
                            <a:outerShdw blurRad="38100" dist="38100" dir="2700000" algn="tl">
                              <a:srgbClr val="000000">
                                <a:alpha val="43137"/>
                              </a:srgbClr>
                            </a:outerShdw>
                          </a:effectLst>
                        </a:rPr>
                        <a:t>67.705 €</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86121499"/>
                  </a:ext>
                </a:extLst>
              </a:tr>
            </a:tbl>
          </a:graphicData>
        </a:graphic>
      </p:graphicFrame>
      <p:sp>
        <p:nvSpPr>
          <p:cNvPr id="60" name="Textfeld 59">
            <a:extLst>
              <a:ext uri="{FF2B5EF4-FFF2-40B4-BE49-F238E27FC236}">
                <a16:creationId xmlns:a16="http://schemas.microsoft.com/office/drawing/2014/main" id="{777D663A-29A4-499D-A843-5FAA8399B638}"/>
              </a:ext>
            </a:extLst>
          </p:cNvPr>
          <p:cNvSpPr txBox="1"/>
          <p:nvPr/>
        </p:nvSpPr>
        <p:spPr>
          <a:xfrm>
            <a:off x="1436187" y="4939225"/>
            <a:ext cx="10369152" cy="360040"/>
          </a:xfrm>
          <a:prstGeom prst="rect">
            <a:avLst/>
          </a:prstGeom>
          <a:noFill/>
        </p:spPr>
        <p:txBody>
          <a:bodyPr wrap="square" lIns="0" tIns="0" rIns="0" bIns="0" rtlCol="0">
            <a:noAutofit/>
          </a:bodyPr>
          <a:lstStyle/>
          <a:p>
            <a:pPr algn="l">
              <a:buClr>
                <a:schemeClr val="tx1"/>
              </a:buClr>
              <a:buSzPct val="101000"/>
            </a:pPr>
            <a:r>
              <a:rPr lang="de-DE" sz="800" dirty="0">
                <a:solidFill>
                  <a:schemeClr val="bg1">
                    <a:lumMod val="50000"/>
                  </a:schemeClr>
                </a:solidFill>
              </a:rPr>
              <a:t>Berechnungsgrundlagen:</a:t>
            </a:r>
          </a:p>
          <a:p>
            <a:pPr algn="l">
              <a:buClr>
                <a:schemeClr val="tx1"/>
              </a:buClr>
              <a:buSzPct val="101000"/>
            </a:pPr>
            <a:r>
              <a:rPr lang="de-DE" sz="800" dirty="0">
                <a:solidFill>
                  <a:schemeClr val="bg1">
                    <a:lumMod val="50000"/>
                  </a:schemeClr>
                </a:solidFill>
              </a:rPr>
              <a:t>SI Global Garant </a:t>
            </a:r>
            <a:r>
              <a:rPr lang="de-DE" sz="800" dirty="0" err="1">
                <a:solidFill>
                  <a:schemeClr val="bg1">
                    <a:lumMod val="50000"/>
                  </a:schemeClr>
                </a:solidFill>
              </a:rPr>
              <a:t>Invest</a:t>
            </a:r>
            <a:r>
              <a:rPr lang="de-DE" sz="800" dirty="0">
                <a:solidFill>
                  <a:schemeClr val="bg1">
                    <a:lumMod val="50000"/>
                  </a:schemeClr>
                </a:solidFill>
              </a:rPr>
              <a:t> Flexible Rente, Produktgruppe Comfort, 10 Jahre Rentengarantiezeit, 100 % Bruttobeitragsgarantie, 100 € Monatsbeitrag, Vertragsbeginn 01.01.2021, Eintrittsalter 37 Jahre, Rentenbeginn 67 Jahre, Fondswertentwicklung 6 % p.a., Bruttomethode mit vorbelegten Fonds (</a:t>
            </a:r>
            <a:r>
              <a:rPr lang="en-US" sz="800" dirty="0">
                <a:solidFill>
                  <a:schemeClr val="bg1">
                    <a:lumMod val="50000"/>
                  </a:schemeClr>
                </a:solidFill>
              </a:rPr>
              <a:t>PG2017: SI </a:t>
            </a:r>
            <a:r>
              <a:rPr lang="en-US" sz="800" dirty="0" err="1">
                <a:solidFill>
                  <a:schemeClr val="bg1">
                    <a:lumMod val="50000"/>
                  </a:schemeClr>
                </a:solidFill>
              </a:rPr>
              <a:t>SafeInvest</a:t>
            </a:r>
            <a:r>
              <a:rPr lang="en-US" sz="800" dirty="0">
                <a:solidFill>
                  <a:schemeClr val="bg1">
                    <a:lumMod val="50000"/>
                  </a:schemeClr>
                </a:solidFill>
              </a:rPr>
              <a:t>-R, SI </a:t>
            </a:r>
            <a:r>
              <a:rPr lang="en-US" sz="800" dirty="0" err="1">
                <a:solidFill>
                  <a:schemeClr val="bg1">
                    <a:lumMod val="50000"/>
                  </a:schemeClr>
                </a:solidFill>
              </a:rPr>
              <a:t>BestSelect</a:t>
            </a:r>
            <a:r>
              <a:rPr lang="en-US" sz="800" dirty="0">
                <a:solidFill>
                  <a:schemeClr val="bg1">
                    <a:lumMod val="50000"/>
                  </a:schemeClr>
                </a:solidFill>
              </a:rPr>
              <a:t> / </a:t>
            </a:r>
            <a:r>
              <a:rPr lang="de-DE" sz="800" dirty="0">
                <a:solidFill>
                  <a:schemeClr val="bg1">
                    <a:lumMod val="50000"/>
                  </a:schemeClr>
                </a:solidFill>
              </a:rPr>
              <a:t>PG2021: </a:t>
            </a:r>
            <a:r>
              <a:rPr lang="en-US" sz="800" dirty="0">
                <a:solidFill>
                  <a:schemeClr val="bg1">
                    <a:lumMod val="50000"/>
                  </a:schemeClr>
                </a:solidFill>
              </a:rPr>
              <a:t>SI </a:t>
            </a:r>
            <a:r>
              <a:rPr lang="en-US" sz="800" dirty="0" err="1">
                <a:solidFill>
                  <a:schemeClr val="bg1">
                    <a:lumMod val="50000"/>
                  </a:schemeClr>
                </a:solidFill>
              </a:rPr>
              <a:t>SafeInvest</a:t>
            </a:r>
            <a:r>
              <a:rPr lang="en-US" sz="800" dirty="0">
                <a:solidFill>
                  <a:schemeClr val="bg1">
                    <a:lumMod val="50000"/>
                  </a:schemeClr>
                </a:solidFill>
              </a:rPr>
              <a:t> Class V, </a:t>
            </a:r>
            <a:r>
              <a:rPr lang="en-US" sz="800" dirty="0" err="1">
                <a:solidFill>
                  <a:schemeClr val="bg1">
                    <a:lumMod val="50000"/>
                  </a:schemeClr>
                </a:solidFill>
              </a:rPr>
              <a:t>HANSAeuropa</a:t>
            </a:r>
            <a:r>
              <a:rPr lang="en-US" sz="800" dirty="0">
                <a:solidFill>
                  <a:schemeClr val="bg1">
                    <a:lumMod val="50000"/>
                  </a:schemeClr>
                </a:solidFill>
              </a:rPr>
              <a:t> Class I)</a:t>
            </a:r>
            <a:r>
              <a:rPr lang="de-DE" sz="800" dirty="0">
                <a:solidFill>
                  <a:schemeClr val="bg1">
                    <a:lumMod val="50000"/>
                  </a:schemeClr>
                </a:solidFill>
              </a:rPr>
              <a:t> </a:t>
            </a:r>
          </a:p>
        </p:txBody>
      </p:sp>
      <p:sp>
        <p:nvSpPr>
          <p:cNvPr id="61" name="Pfeil: nach rechts 60">
            <a:extLst>
              <a:ext uri="{FF2B5EF4-FFF2-40B4-BE49-F238E27FC236}">
                <a16:creationId xmlns:a16="http://schemas.microsoft.com/office/drawing/2014/main" id="{477FA2CC-314D-437D-8175-CDB3B7342566}"/>
              </a:ext>
            </a:extLst>
          </p:cNvPr>
          <p:cNvSpPr/>
          <p:nvPr/>
        </p:nvSpPr>
        <p:spPr bwMode="auto">
          <a:xfrm>
            <a:off x="6538309" y="3294412"/>
            <a:ext cx="720080" cy="360040"/>
          </a:xfrm>
          <a:prstGeom prst="rightArrow">
            <a:avLst/>
          </a:prstGeom>
          <a:solidFill>
            <a:schemeClr val="tx2"/>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62" name="Titel 61">
            <a:extLst>
              <a:ext uri="{FF2B5EF4-FFF2-40B4-BE49-F238E27FC236}">
                <a16:creationId xmlns:a16="http://schemas.microsoft.com/office/drawing/2014/main" id="{3BA61F9C-D122-46F0-B8B9-30BD21D1421E}"/>
              </a:ext>
            </a:extLst>
          </p:cNvPr>
          <p:cNvSpPr>
            <a:spLocks noGrp="1"/>
          </p:cNvSpPr>
          <p:nvPr>
            <p:ph type="title"/>
          </p:nvPr>
        </p:nvSpPr>
        <p:spPr/>
        <p:txBody>
          <a:bodyPr/>
          <a:lstStyle/>
          <a:p>
            <a:r>
              <a:rPr lang="de-DE" sz="3200" dirty="0">
                <a:solidFill>
                  <a:srgbClr val="003399"/>
                </a:solidFill>
              </a:rPr>
              <a:t>Modellrechnungen im Vergleich</a:t>
            </a:r>
            <a:br>
              <a:rPr lang="de-DE" sz="3200" dirty="0">
                <a:solidFill>
                  <a:srgbClr val="003399"/>
                </a:solidFill>
              </a:rPr>
            </a:br>
            <a:endParaRPr lang="de-DE" sz="3200" dirty="0"/>
          </a:p>
        </p:txBody>
      </p:sp>
      <p:sp>
        <p:nvSpPr>
          <p:cNvPr id="64" name="Textplatzhalter 63">
            <a:extLst>
              <a:ext uri="{FF2B5EF4-FFF2-40B4-BE49-F238E27FC236}">
                <a16:creationId xmlns:a16="http://schemas.microsoft.com/office/drawing/2014/main" id="{48A04073-E620-4812-B945-59CA3D75FE72}"/>
              </a:ext>
            </a:extLst>
          </p:cNvPr>
          <p:cNvSpPr>
            <a:spLocks noGrp="1"/>
          </p:cNvSpPr>
          <p:nvPr>
            <p:ph type="body" sz="quarter" idx="12"/>
          </p:nvPr>
        </p:nvSpPr>
        <p:spPr>
          <a:xfrm>
            <a:off x="630000" y="1116000"/>
            <a:ext cx="10944226" cy="525518"/>
          </a:xfrm>
        </p:spPr>
        <p:txBody>
          <a:bodyPr/>
          <a:lstStyle/>
          <a:p>
            <a:r>
              <a:rPr lang="de-DE" kern="1200" dirty="0">
                <a:solidFill>
                  <a:srgbClr val="003399"/>
                </a:solidFill>
              </a:rPr>
              <a:t>Nettomethode (PG 2017) vs. Bruttomethode (PG 2021)</a:t>
            </a:r>
          </a:p>
        </p:txBody>
      </p:sp>
      <p:sp>
        <p:nvSpPr>
          <p:cNvPr id="67" name="Fußzeilenplatzhalter 66">
            <a:extLst>
              <a:ext uri="{FF2B5EF4-FFF2-40B4-BE49-F238E27FC236}">
                <a16:creationId xmlns:a16="http://schemas.microsoft.com/office/drawing/2014/main" id="{9F33BB76-E0FE-49CD-B8F0-47BB4789B379}"/>
              </a:ext>
            </a:extLst>
          </p:cNvPr>
          <p:cNvSpPr>
            <a:spLocks noGrp="1"/>
          </p:cNvSpPr>
          <p:nvPr>
            <p:ph type="ftr" sz="quarter" idx="10"/>
          </p:nvPr>
        </p:nvSpPr>
        <p:spPr/>
        <p:txBody>
          <a:bodyPr/>
          <a:lstStyle/>
          <a:p>
            <a:r>
              <a:rPr lang="de-DE" altLang="de-DE"/>
              <a:t>SI Global Garant Invest | Produktgeneration 2021</a:t>
            </a:r>
            <a:endParaRPr lang="de-DE" altLang="de-DE" dirty="0"/>
          </a:p>
        </p:txBody>
      </p:sp>
      <p:sp>
        <p:nvSpPr>
          <p:cNvPr id="10" name="Pfeil: nach rechts 9">
            <a:extLst>
              <a:ext uri="{FF2B5EF4-FFF2-40B4-BE49-F238E27FC236}">
                <a16:creationId xmlns:a16="http://schemas.microsoft.com/office/drawing/2014/main" id="{B9F7D737-5BE5-483C-BEA0-92F871EBF816}"/>
              </a:ext>
            </a:extLst>
          </p:cNvPr>
          <p:cNvSpPr/>
          <p:nvPr/>
        </p:nvSpPr>
        <p:spPr bwMode="auto">
          <a:xfrm>
            <a:off x="6550181" y="4156565"/>
            <a:ext cx="720080" cy="360040"/>
          </a:xfrm>
          <a:prstGeom prst="rightArrow">
            <a:avLst/>
          </a:prstGeom>
          <a:solidFill>
            <a:schemeClr val="tx2"/>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1" name="Ellipse 10">
            <a:extLst>
              <a:ext uri="{FF2B5EF4-FFF2-40B4-BE49-F238E27FC236}">
                <a16:creationId xmlns:a16="http://schemas.microsoft.com/office/drawing/2014/main" id="{3A73F6C2-F526-4E66-A045-36B75FD906F4}"/>
              </a:ext>
            </a:extLst>
          </p:cNvPr>
          <p:cNvSpPr/>
          <p:nvPr/>
        </p:nvSpPr>
        <p:spPr bwMode="auto">
          <a:xfrm>
            <a:off x="1559496" y="4020034"/>
            <a:ext cx="1967832" cy="633101"/>
          </a:xfrm>
          <a:prstGeom prst="ellipse">
            <a:avLst/>
          </a:prstGeom>
          <a:noFill/>
          <a:ln w="38100" cap="flat" cmpd="sng" algn="ctr">
            <a:solidFill>
              <a:srgbClr val="FF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Tree>
    <p:extLst>
      <p:ext uri="{BB962C8B-B14F-4D97-AF65-F5344CB8AC3E}">
        <p14:creationId xmlns:p14="http://schemas.microsoft.com/office/powerpoint/2010/main" val="1610931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500"/>
                                        <p:tgtEl>
                                          <p:spTgt spid="5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fade">
                                      <p:cBhvr>
                                        <p:cTn id="10" dur="500"/>
                                        <p:tgtEl>
                                          <p:spTgt spid="6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10"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6" name="Tabelle 56">
            <a:extLst>
              <a:ext uri="{FF2B5EF4-FFF2-40B4-BE49-F238E27FC236}">
                <a16:creationId xmlns:a16="http://schemas.microsoft.com/office/drawing/2014/main" id="{64330F29-DD44-43D5-BBD1-38D9365B6D0C}"/>
              </a:ext>
            </a:extLst>
          </p:cNvPr>
          <p:cNvGraphicFramePr>
            <a:graphicFrameLocks noGrp="1"/>
          </p:cNvGraphicFramePr>
          <p:nvPr>
            <p:extLst>
              <p:ext uri="{D42A27DB-BD31-4B8C-83A1-F6EECF244321}">
                <p14:modId xmlns:p14="http://schemas.microsoft.com/office/powerpoint/2010/main" val="559028410"/>
              </p:ext>
            </p:extLst>
          </p:nvPr>
        </p:nvGraphicFramePr>
        <p:xfrm>
          <a:off x="1470656" y="2074333"/>
          <a:ext cx="4608512" cy="2709333"/>
        </p:xfrm>
        <a:graphic>
          <a:graphicData uri="http://schemas.openxmlformats.org/drawingml/2006/table">
            <a:tbl>
              <a:tblPr firstRow="1" bandRow="1">
                <a:effectLst>
                  <a:outerShdw blurRad="63500" sx="102000" sy="102000" algn="ctr" rotWithShape="0">
                    <a:prstClr val="black">
                      <a:alpha val="40000"/>
                    </a:prstClr>
                  </a:outerShdw>
                </a:effectLst>
                <a:tableStyleId>{F5AB1C69-6EDB-4FF4-983F-18BD219EF322}</a:tableStyleId>
              </a:tblPr>
              <a:tblGrid>
                <a:gridCol w="2304256">
                  <a:extLst>
                    <a:ext uri="{9D8B030D-6E8A-4147-A177-3AD203B41FA5}">
                      <a16:colId xmlns:a16="http://schemas.microsoft.com/office/drawing/2014/main" val="3834387278"/>
                    </a:ext>
                  </a:extLst>
                </a:gridCol>
                <a:gridCol w="2304256">
                  <a:extLst>
                    <a:ext uri="{9D8B030D-6E8A-4147-A177-3AD203B41FA5}">
                      <a16:colId xmlns:a16="http://schemas.microsoft.com/office/drawing/2014/main" val="1808719981"/>
                    </a:ext>
                  </a:extLst>
                </a:gridCol>
              </a:tblGrid>
              <a:tr h="903111">
                <a:tc>
                  <a:txBody>
                    <a:bodyPr/>
                    <a:lstStyle/>
                    <a:p>
                      <a:endParaRPr lang="de-DE" dirty="0">
                        <a:effectLst>
                          <a:outerShdw blurRad="38100" dist="38100" dir="2700000" algn="tl">
                            <a:srgbClr val="000000">
                              <a:alpha val="43137"/>
                            </a:srgbClr>
                          </a:outerShdw>
                        </a:effectLst>
                      </a:endParaRPr>
                    </a:p>
                  </a:txBody>
                  <a:tcP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DE" dirty="0">
                          <a:effectLst>
                            <a:outerShdw blurRad="38100" dist="38100" dir="2700000" algn="tl">
                              <a:srgbClr val="000000">
                                <a:alpha val="43137"/>
                              </a:srgbClr>
                            </a:outerShdw>
                          </a:effectLst>
                        </a:rPr>
                        <a:t>Ablaufwerte</a:t>
                      </a:r>
                    </a:p>
                    <a:p>
                      <a:pPr algn="ctr"/>
                      <a:r>
                        <a:rPr lang="de-DE" dirty="0">
                          <a:effectLst>
                            <a:outerShdw blurRad="38100" dist="38100" dir="2700000" algn="tl">
                              <a:srgbClr val="000000">
                                <a:alpha val="43137"/>
                              </a:srgbClr>
                            </a:outerShdw>
                          </a:effectLst>
                        </a:rPr>
                        <a:t>PG 2017</a:t>
                      </a:r>
                    </a:p>
                  </a:txBody>
                  <a:tcPr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4263317"/>
                  </a:ext>
                </a:extLst>
              </a:tr>
              <a:tr h="903111">
                <a:tc>
                  <a:txBody>
                    <a:bodyPr/>
                    <a:lstStyle/>
                    <a:p>
                      <a:pPr algn="ctr"/>
                      <a:r>
                        <a:rPr lang="de-DE" b="1" dirty="0">
                          <a:solidFill>
                            <a:schemeClr val="bg1"/>
                          </a:solidFill>
                          <a:effectLst>
                            <a:outerShdw blurRad="38100" dist="38100" dir="2700000" algn="tl">
                              <a:srgbClr val="000000">
                                <a:alpha val="43137"/>
                              </a:srgbClr>
                            </a:outerShdw>
                          </a:effectLst>
                        </a:rPr>
                        <a:t>Gesamtkapital</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a:r>
                        <a:rPr lang="de-DE" dirty="0">
                          <a:effectLst>
                            <a:outerShdw blurRad="38100" dist="38100" dir="2700000" algn="tl">
                              <a:srgbClr val="000000">
                                <a:alpha val="43137"/>
                              </a:srgbClr>
                            </a:outerShdw>
                          </a:effectLst>
                        </a:rPr>
                        <a:t>80.197 €</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8938414"/>
                  </a:ext>
                </a:extLst>
              </a:tr>
              <a:tr h="903111">
                <a:tc>
                  <a:txBody>
                    <a:bodyPr/>
                    <a:lstStyle/>
                    <a:p>
                      <a:pPr algn="ctr"/>
                      <a:r>
                        <a:rPr lang="de-DE" b="1" dirty="0">
                          <a:solidFill>
                            <a:schemeClr val="bg1"/>
                          </a:solidFill>
                          <a:effectLst>
                            <a:outerShdw blurRad="38100" dist="38100" dir="2700000" algn="tl">
                              <a:srgbClr val="000000">
                                <a:alpha val="43137"/>
                              </a:srgbClr>
                            </a:outerShdw>
                          </a:effectLst>
                        </a:rPr>
                        <a:t>Gesamtrente</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a:r>
                        <a:rPr lang="de-DE" dirty="0">
                          <a:effectLst>
                            <a:outerShdw blurRad="38100" dist="38100" dir="2700000" algn="tl">
                              <a:srgbClr val="000000">
                                <a:alpha val="43137"/>
                              </a:srgbClr>
                            </a:outerShdw>
                          </a:effectLst>
                        </a:rPr>
                        <a:t>240 €</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96813587"/>
                  </a:ext>
                </a:extLst>
              </a:tr>
            </a:tbl>
          </a:graphicData>
        </a:graphic>
      </p:graphicFrame>
      <p:graphicFrame>
        <p:nvGraphicFramePr>
          <p:cNvPr id="59" name="Tabelle 56">
            <a:extLst>
              <a:ext uri="{FF2B5EF4-FFF2-40B4-BE49-F238E27FC236}">
                <a16:creationId xmlns:a16="http://schemas.microsoft.com/office/drawing/2014/main" id="{5E41ECEC-2327-4646-84F0-F8622120CFF3}"/>
              </a:ext>
            </a:extLst>
          </p:cNvPr>
          <p:cNvGraphicFramePr>
            <a:graphicFrameLocks noGrp="1"/>
          </p:cNvGraphicFramePr>
          <p:nvPr>
            <p:extLst>
              <p:ext uri="{D42A27DB-BD31-4B8C-83A1-F6EECF244321}">
                <p14:modId xmlns:p14="http://schemas.microsoft.com/office/powerpoint/2010/main" val="2260616277"/>
              </p:ext>
            </p:extLst>
          </p:nvPr>
        </p:nvGraphicFramePr>
        <p:xfrm>
          <a:off x="7571184" y="2047384"/>
          <a:ext cx="2304256" cy="2709333"/>
        </p:xfrm>
        <a:graphic>
          <a:graphicData uri="http://schemas.openxmlformats.org/drawingml/2006/table">
            <a:tbl>
              <a:tblPr firstRow="1" bandRow="1">
                <a:effectLst>
                  <a:outerShdw blurRad="63500" sx="102000" sy="102000" algn="ctr" rotWithShape="0">
                    <a:prstClr val="black">
                      <a:alpha val="40000"/>
                    </a:prstClr>
                  </a:outerShdw>
                </a:effectLst>
                <a:tableStyleId>{F5AB1C69-6EDB-4FF4-983F-18BD219EF322}</a:tableStyleId>
              </a:tblPr>
              <a:tblGrid>
                <a:gridCol w="2304256">
                  <a:extLst>
                    <a:ext uri="{9D8B030D-6E8A-4147-A177-3AD203B41FA5}">
                      <a16:colId xmlns:a16="http://schemas.microsoft.com/office/drawing/2014/main" val="1808719981"/>
                    </a:ext>
                  </a:extLst>
                </a:gridCol>
              </a:tblGrid>
              <a:tr h="903111">
                <a:tc>
                  <a:txBody>
                    <a:bodyPr/>
                    <a:lstStyle/>
                    <a:p>
                      <a:pPr algn="ctr"/>
                      <a:r>
                        <a:rPr lang="de-DE" dirty="0">
                          <a:effectLst>
                            <a:outerShdw blurRad="38100" dist="38100" dir="2700000" algn="tl">
                              <a:srgbClr val="000000">
                                <a:alpha val="43137"/>
                              </a:srgbClr>
                            </a:outerShdw>
                          </a:effectLst>
                        </a:rPr>
                        <a:t>Ablaufwerte</a:t>
                      </a:r>
                    </a:p>
                    <a:p>
                      <a:pPr algn="ctr"/>
                      <a:r>
                        <a:rPr lang="de-DE" dirty="0">
                          <a:effectLst>
                            <a:outerShdw blurRad="38100" dist="38100" dir="2700000" algn="tl">
                              <a:srgbClr val="000000">
                                <a:alpha val="43137"/>
                              </a:srgbClr>
                            </a:outerShdw>
                          </a:effectLst>
                        </a:rPr>
                        <a:t>PG 2021</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4263317"/>
                  </a:ext>
                </a:extLst>
              </a:tr>
              <a:tr h="903111">
                <a:tc>
                  <a:txBody>
                    <a:bodyPr/>
                    <a:lstStyle/>
                    <a:p>
                      <a:pPr algn="ctr"/>
                      <a:r>
                        <a:rPr lang="de-DE" dirty="0">
                          <a:effectLst>
                            <a:outerShdw blurRad="38100" dist="38100" dir="2700000" algn="tl">
                              <a:srgbClr val="000000">
                                <a:alpha val="43137"/>
                              </a:srgbClr>
                            </a:outerShdw>
                          </a:effectLst>
                        </a:rPr>
                        <a:t>86.001 €</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8938414"/>
                  </a:ext>
                </a:extLst>
              </a:tr>
              <a:tr h="903111">
                <a:tc>
                  <a:txBody>
                    <a:bodyPr/>
                    <a:lstStyle/>
                    <a:p>
                      <a:pPr algn="ctr"/>
                      <a:r>
                        <a:rPr lang="de-DE" dirty="0">
                          <a:effectLst>
                            <a:outerShdw blurRad="38100" dist="38100" dir="2700000" algn="tl">
                              <a:srgbClr val="000000">
                                <a:alpha val="43137"/>
                              </a:srgbClr>
                            </a:outerShdw>
                          </a:effectLst>
                        </a:rPr>
                        <a:t>258 €</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86121499"/>
                  </a:ext>
                </a:extLst>
              </a:tr>
            </a:tbl>
          </a:graphicData>
        </a:graphic>
      </p:graphicFrame>
      <p:sp>
        <p:nvSpPr>
          <p:cNvPr id="61" name="Pfeil: nach rechts 60">
            <a:extLst>
              <a:ext uri="{FF2B5EF4-FFF2-40B4-BE49-F238E27FC236}">
                <a16:creationId xmlns:a16="http://schemas.microsoft.com/office/drawing/2014/main" id="{477FA2CC-314D-437D-8175-CDB3B7342566}"/>
              </a:ext>
            </a:extLst>
          </p:cNvPr>
          <p:cNvSpPr/>
          <p:nvPr/>
        </p:nvSpPr>
        <p:spPr bwMode="auto">
          <a:xfrm>
            <a:off x="6465136" y="3344317"/>
            <a:ext cx="720080" cy="360040"/>
          </a:xfrm>
          <a:prstGeom prst="rightArrow">
            <a:avLst/>
          </a:prstGeom>
          <a:solidFill>
            <a:schemeClr val="tx2"/>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67" name="Fußzeilenplatzhalter 66">
            <a:extLst>
              <a:ext uri="{FF2B5EF4-FFF2-40B4-BE49-F238E27FC236}">
                <a16:creationId xmlns:a16="http://schemas.microsoft.com/office/drawing/2014/main" id="{9F33BB76-E0FE-49CD-B8F0-47BB4789B379}"/>
              </a:ext>
            </a:extLst>
          </p:cNvPr>
          <p:cNvSpPr>
            <a:spLocks noGrp="1"/>
          </p:cNvSpPr>
          <p:nvPr>
            <p:ph type="ftr" sz="quarter" idx="15"/>
          </p:nvPr>
        </p:nvSpPr>
        <p:spPr/>
        <p:txBody>
          <a:bodyPr/>
          <a:lstStyle/>
          <a:p>
            <a:r>
              <a:rPr lang="de-DE" altLang="de-DE"/>
              <a:t>SI Global Garant Invest | Produktgeneration 2021</a:t>
            </a:r>
            <a:endParaRPr lang="de-DE" altLang="de-DE" dirty="0"/>
          </a:p>
        </p:txBody>
      </p:sp>
      <p:sp>
        <p:nvSpPr>
          <p:cNvPr id="10" name="Pfeil: nach rechts 9">
            <a:extLst>
              <a:ext uri="{FF2B5EF4-FFF2-40B4-BE49-F238E27FC236}">
                <a16:creationId xmlns:a16="http://schemas.microsoft.com/office/drawing/2014/main" id="{B9F7D737-5BE5-483C-BEA0-92F871EBF816}"/>
              </a:ext>
            </a:extLst>
          </p:cNvPr>
          <p:cNvSpPr/>
          <p:nvPr/>
        </p:nvSpPr>
        <p:spPr bwMode="auto">
          <a:xfrm>
            <a:off x="6473128" y="4139756"/>
            <a:ext cx="720080" cy="360040"/>
          </a:xfrm>
          <a:prstGeom prst="rightArrow">
            <a:avLst/>
          </a:prstGeom>
          <a:solidFill>
            <a:schemeClr val="tx2"/>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1" name="Rechteck 10">
            <a:extLst>
              <a:ext uri="{FF2B5EF4-FFF2-40B4-BE49-F238E27FC236}">
                <a16:creationId xmlns:a16="http://schemas.microsoft.com/office/drawing/2014/main" id="{E05FB872-9250-49D5-8D9E-946F643E0072}"/>
              </a:ext>
            </a:extLst>
          </p:cNvPr>
          <p:cNvSpPr/>
          <p:nvPr/>
        </p:nvSpPr>
        <p:spPr>
          <a:xfrm>
            <a:off x="911424" y="4945990"/>
            <a:ext cx="8753072" cy="264111"/>
          </a:xfrm>
          <a:prstGeom prst="rect">
            <a:avLst/>
          </a:prstGeom>
        </p:spPr>
        <p:txBody>
          <a:bodyPr wrap="square">
            <a:spAutoFit/>
          </a:bodyPr>
          <a:lstStyle/>
          <a:p>
            <a:r>
              <a:rPr lang="de-DE" sz="1100" dirty="0">
                <a:solidFill>
                  <a:srgbClr val="000000"/>
                </a:solidFill>
              </a:rPr>
              <a:t>100 EUR </a:t>
            </a:r>
            <a:r>
              <a:rPr lang="de-DE" sz="1100" dirty="0" err="1">
                <a:solidFill>
                  <a:srgbClr val="000000"/>
                </a:solidFill>
              </a:rPr>
              <a:t>MoB</a:t>
            </a:r>
            <a:r>
              <a:rPr lang="de-DE" sz="1100" dirty="0">
                <a:solidFill>
                  <a:srgbClr val="000000"/>
                </a:solidFill>
              </a:rPr>
              <a:t>, 10 J. RGZ, PG2021 ohne Ablaufmanagement+, Bonusrente, 6% Fondswertentwicklung, 30 Jahre Laufzeit</a:t>
            </a:r>
            <a:r>
              <a:rPr lang="de-DE" sz="1100" dirty="0"/>
              <a:t> </a:t>
            </a:r>
          </a:p>
        </p:txBody>
      </p:sp>
      <p:sp>
        <p:nvSpPr>
          <p:cNvPr id="13" name="Titel 4">
            <a:extLst>
              <a:ext uri="{FF2B5EF4-FFF2-40B4-BE49-F238E27FC236}">
                <a16:creationId xmlns:a16="http://schemas.microsoft.com/office/drawing/2014/main" id="{A9640E40-AF77-436D-84CC-49D94CBA3B95}"/>
              </a:ext>
            </a:extLst>
          </p:cNvPr>
          <p:cNvSpPr txBox="1">
            <a:spLocks/>
          </p:cNvSpPr>
          <p:nvPr/>
        </p:nvSpPr>
        <p:spPr bwMode="gray">
          <a:xfrm>
            <a:off x="630000" y="522000"/>
            <a:ext cx="10956113" cy="58128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lnSpc>
                <a:spcPct val="100000"/>
              </a:lnSpc>
              <a:spcBef>
                <a:spcPct val="0"/>
              </a:spcBef>
              <a:spcAft>
                <a:spcPct val="0"/>
              </a:spcAft>
              <a:defRPr sz="6600" b="1">
                <a:solidFill>
                  <a:schemeClr val="bg1"/>
                </a:solidFill>
                <a:latin typeface="+mj-lt"/>
                <a:ea typeface="+mj-ea"/>
                <a:cs typeface="+mj-cs"/>
              </a:defRPr>
            </a:lvl1pPr>
            <a:lvl2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2pPr>
            <a:lvl3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3pPr>
            <a:lvl4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4pPr>
            <a:lvl5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5pPr>
            <a:lvl6pPr marL="422041"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6pPr>
            <a:lvl7pPr marL="844083"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7pPr>
            <a:lvl8pPr marL="1266124"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8pPr>
            <a:lvl9pPr marL="1688165"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9pPr>
          </a:lstStyle>
          <a:p>
            <a:r>
              <a:rPr lang="de-DE" sz="3200" kern="0" dirty="0">
                <a:solidFill>
                  <a:srgbClr val="003399"/>
                </a:solidFill>
              </a:rPr>
              <a:t>Neues Kostenmodell ab PG 2021</a:t>
            </a:r>
            <a:br>
              <a:rPr lang="de-DE" sz="3200" kern="0" dirty="0">
                <a:solidFill>
                  <a:srgbClr val="003399"/>
                </a:solidFill>
              </a:rPr>
            </a:br>
            <a:endParaRPr lang="de-DE" kern="0" dirty="0"/>
          </a:p>
        </p:txBody>
      </p:sp>
    </p:spTree>
    <p:extLst>
      <p:ext uri="{BB962C8B-B14F-4D97-AF65-F5344CB8AC3E}">
        <p14:creationId xmlns:p14="http://schemas.microsoft.com/office/powerpoint/2010/main" val="2436854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itel 61">
            <a:extLst>
              <a:ext uri="{FF2B5EF4-FFF2-40B4-BE49-F238E27FC236}">
                <a16:creationId xmlns:a16="http://schemas.microsoft.com/office/drawing/2014/main" id="{3BA61F9C-D122-46F0-B8B9-30BD21D1421E}"/>
              </a:ext>
            </a:extLst>
          </p:cNvPr>
          <p:cNvSpPr>
            <a:spLocks noGrp="1"/>
          </p:cNvSpPr>
          <p:nvPr>
            <p:ph type="title"/>
          </p:nvPr>
        </p:nvSpPr>
        <p:spPr/>
        <p:txBody>
          <a:bodyPr/>
          <a:lstStyle/>
          <a:p>
            <a:r>
              <a:rPr lang="de-DE" sz="3200" dirty="0">
                <a:solidFill>
                  <a:srgbClr val="003399"/>
                </a:solidFill>
              </a:rPr>
              <a:t>Neues Kostenmodell ab PG2021</a:t>
            </a:r>
            <a:br>
              <a:rPr lang="de-DE" sz="3200" dirty="0">
                <a:solidFill>
                  <a:srgbClr val="003399"/>
                </a:solidFill>
              </a:rPr>
            </a:br>
            <a:endParaRPr lang="de-DE" sz="3200" dirty="0"/>
          </a:p>
        </p:txBody>
      </p:sp>
      <p:sp>
        <p:nvSpPr>
          <p:cNvPr id="67" name="Fußzeilenplatzhalter 66">
            <a:extLst>
              <a:ext uri="{FF2B5EF4-FFF2-40B4-BE49-F238E27FC236}">
                <a16:creationId xmlns:a16="http://schemas.microsoft.com/office/drawing/2014/main" id="{9F33BB76-E0FE-49CD-B8F0-47BB4789B379}"/>
              </a:ext>
            </a:extLst>
          </p:cNvPr>
          <p:cNvSpPr>
            <a:spLocks noGrp="1"/>
          </p:cNvSpPr>
          <p:nvPr>
            <p:ph type="ftr" sz="quarter" idx="10"/>
          </p:nvPr>
        </p:nvSpPr>
        <p:spPr/>
        <p:txBody>
          <a:bodyPr/>
          <a:lstStyle/>
          <a:p>
            <a:r>
              <a:rPr lang="de-DE" altLang="de-DE"/>
              <a:t>SI Global Garant Invest | Produktgeneration 2021</a:t>
            </a:r>
            <a:endParaRPr lang="de-DE" altLang="de-DE" dirty="0"/>
          </a:p>
        </p:txBody>
      </p:sp>
      <p:sp>
        <p:nvSpPr>
          <p:cNvPr id="64" name="Textplatzhalter 63">
            <a:extLst>
              <a:ext uri="{FF2B5EF4-FFF2-40B4-BE49-F238E27FC236}">
                <a16:creationId xmlns:a16="http://schemas.microsoft.com/office/drawing/2014/main" id="{48A04073-E620-4812-B945-59CA3D75FE72}"/>
              </a:ext>
            </a:extLst>
          </p:cNvPr>
          <p:cNvSpPr>
            <a:spLocks noGrp="1"/>
          </p:cNvSpPr>
          <p:nvPr>
            <p:ph type="body" sz="quarter" idx="12"/>
          </p:nvPr>
        </p:nvSpPr>
        <p:spPr/>
        <p:txBody>
          <a:bodyPr/>
          <a:lstStyle/>
          <a:p>
            <a:r>
              <a:rPr lang="de-DE" kern="1200" dirty="0">
                <a:solidFill>
                  <a:srgbClr val="003399"/>
                </a:solidFill>
              </a:rPr>
              <a:t>Vergleich Kostenausweis im PIB</a:t>
            </a:r>
          </a:p>
        </p:txBody>
      </p:sp>
      <p:pic>
        <p:nvPicPr>
          <p:cNvPr id="4" name="Grafik 3">
            <a:extLst>
              <a:ext uri="{FF2B5EF4-FFF2-40B4-BE49-F238E27FC236}">
                <a16:creationId xmlns:a16="http://schemas.microsoft.com/office/drawing/2014/main" id="{BEF20E61-872B-4D45-91D6-0955B9282057}"/>
              </a:ext>
            </a:extLst>
          </p:cNvPr>
          <p:cNvPicPr>
            <a:picLocks noChangeAspect="1"/>
          </p:cNvPicPr>
          <p:nvPr/>
        </p:nvPicPr>
        <p:blipFill>
          <a:blip r:embed="rId2"/>
          <a:stretch>
            <a:fillRect/>
          </a:stretch>
        </p:blipFill>
        <p:spPr>
          <a:xfrm>
            <a:off x="5453271" y="4391552"/>
            <a:ext cx="6229585" cy="1706510"/>
          </a:xfrm>
          <a:prstGeom prst="rect">
            <a:avLst/>
          </a:prstGeom>
        </p:spPr>
      </p:pic>
      <p:sp>
        <p:nvSpPr>
          <p:cNvPr id="8" name="Textplatzhalter 5">
            <a:extLst>
              <a:ext uri="{FF2B5EF4-FFF2-40B4-BE49-F238E27FC236}">
                <a16:creationId xmlns:a16="http://schemas.microsoft.com/office/drawing/2014/main" id="{FC7D9F7F-BD97-4F38-93C5-3CF423998F92}"/>
              </a:ext>
            </a:extLst>
          </p:cNvPr>
          <p:cNvSpPr txBox="1">
            <a:spLocks/>
          </p:cNvSpPr>
          <p:nvPr/>
        </p:nvSpPr>
        <p:spPr>
          <a:xfrm>
            <a:off x="8760296" y="4022018"/>
            <a:ext cx="3264152" cy="525518"/>
          </a:xfrm>
          <a:prstGeom prst="rect">
            <a:avLst/>
          </a:prstGeom>
        </p:spPr>
        <p:txBody>
          <a:bodyPr/>
          <a:lstStyle>
            <a:lvl1pPr algn="l" rtl="0" eaLnBrk="1" fontAlgn="base" hangingPunct="1">
              <a:spcBef>
                <a:spcPct val="20000"/>
              </a:spcBef>
              <a:spcAft>
                <a:spcPct val="0"/>
              </a:spcAft>
              <a:defRPr sz="18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2pPr>
            <a:lvl3pPr marL="331185"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3pPr>
            <a:lvl4pPr marL="496778"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4pPr>
            <a:lvl5pPr marL="662370"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5pPr>
            <a:lvl6pPr marL="1084412"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6pPr>
            <a:lvl7pPr marL="1506453"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7pPr>
            <a:lvl8pPr marL="1928494"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8pPr>
            <a:lvl9pPr marL="2350536"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9pPr>
          </a:lstStyle>
          <a:p>
            <a:pPr>
              <a:lnSpc>
                <a:spcPct val="100000"/>
              </a:lnSpc>
            </a:pPr>
            <a:r>
              <a:rPr lang="de-DE" dirty="0">
                <a:solidFill>
                  <a:schemeClr val="tx2"/>
                </a:solidFill>
              </a:rPr>
              <a:t>Produktgeneration 2021</a:t>
            </a:r>
          </a:p>
        </p:txBody>
      </p:sp>
      <p:pic>
        <p:nvPicPr>
          <p:cNvPr id="5" name="Grafik 4">
            <a:extLst>
              <a:ext uri="{FF2B5EF4-FFF2-40B4-BE49-F238E27FC236}">
                <a16:creationId xmlns:a16="http://schemas.microsoft.com/office/drawing/2014/main" id="{4903DC1A-6A7E-44B8-AAF1-74D0DD4B4212}"/>
              </a:ext>
            </a:extLst>
          </p:cNvPr>
          <p:cNvPicPr>
            <a:picLocks noChangeAspect="1"/>
          </p:cNvPicPr>
          <p:nvPr/>
        </p:nvPicPr>
        <p:blipFill>
          <a:blip r:embed="rId3"/>
          <a:stretch>
            <a:fillRect/>
          </a:stretch>
        </p:blipFill>
        <p:spPr>
          <a:xfrm>
            <a:off x="623886" y="2514578"/>
            <a:ext cx="6833207" cy="1706510"/>
          </a:xfrm>
          <a:prstGeom prst="rect">
            <a:avLst/>
          </a:prstGeom>
        </p:spPr>
      </p:pic>
      <p:sp>
        <p:nvSpPr>
          <p:cNvPr id="10" name="Textplatzhalter 5">
            <a:extLst>
              <a:ext uri="{FF2B5EF4-FFF2-40B4-BE49-F238E27FC236}">
                <a16:creationId xmlns:a16="http://schemas.microsoft.com/office/drawing/2014/main" id="{9F790002-EAF1-4344-9D7E-02CE243D6ECF}"/>
              </a:ext>
            </a:extLst>
          </p:cNvPr>
          <p:cNvSpPr txBox="1">
            <a:spLocks/>
          </p:cNvSpPr>
          <p:nvPr/>
        </p:nvSpPr>
        <p:spPr>
          <a:xfrm>
            <a:off x="594598" y="2025425"/>
            <a:ext cx="3264152" cy="525518"/>
          </a:xfrm>
          <a:prstGeom prst="rect">
            <a:avLst/>
          </a:prstGeom>
        </p:spPr>
        <p:txBody>
          <a:bodyPr/>
          <a:lstStyle>
            <a:lvl1pPr algn="l" rtl="0" eaLnBrk="1" fontAlgn="base" hangingPunct="1">
              <a:spcBef>
                <a:spcPct val="20000"/>
              </a:spcBef>
              <a:spcAft>
                <a:spcPct val="0"/>
              </a:spcAft>
              <a:defRPr sz="18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2pPr>
            <a:lvl3pPr marL="331185"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3pPr>
            <a:lvl4pPr marL="496778"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4pPr>
            <a:lvl5pPr marL="662370"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5pPr>
            <a:lvl6pPr marL="1084412"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6pPr>
            <a:lvl7pPr marL="1506453"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7pPr>
            <a:lvl8pPr marL="1928494"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8pPr>
            <a:lvl9pPr marL="2350536"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9pPr>
          </a:lstStyle>
          <a:p>
            <a:pPr>
              <a:lnSpc>
                <a:spcPct val="100000"/>
              </a:lnSpc>
            </a:pPr>
            <a:r>
              <a:rPr lang="de-DE" dirty="0">
                <a:solidFill>
                  <a:schemeClr val="tx2"/>
                </a:solidFill>
              </a:rPr>
              <a:t>Produktgeneration 2017</a:t>
            </a:r>
          </a:p>
        </p:txBody>
      </p:sp>
      <p:sp>
        <p:nvSpPr>
          <p:cNvPr id="2" name="Ellipse 1">
            <a:extLst>
              <a:ext uri="{FF2B5EF4-FFF2-40B4-BE49-F238E27FC236}">
                <a16:creationId xmlns:a16="http://schemas.microsoft.com/office/drawing/2014/main" id="{D022B50B-99CD-44D4-8CB1-3614A9E34B9D}"/>
              </a:ext>
            </a:extLst>
          </p:cNvPr>
          <p:cNvSpPr/>
          <p:nvPr/>
        </p:nvSpPr>
        <p:spPr bwMode="auto">
          <a:xfrm>
            <a:off x="479376" y="2649214"/>
            <a:ext cx="1237020" cy="524173"/>
          </a:xfrm>
          <a:prstGeom prst="ellipse">
            <a:avLst/>
          </a:prstGeom>
          <a:noFill/>
          <a:ln w="57150" cap="flat" cmpd="sng" algn="ctr">
            <a:solidFill>
              <a:srgbClr val="FF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5" name="Ellipse 14">
            <a:extLst>
              <a:ext uri="{FF2B5EF4-FFF2-40B4-BE49-F238E27FC236}">
                <a16:creationId xmlns:a16="http://schemas.microsoft.com/office/drawing/2014/main" id="{6339AECF-6EBF-4983-B28A-D29701BE9942}"/>
              </a:ext>
            </a:extLst>
          </p:cNvPr>
          <p:cNvSpPr/>
          <p:nvPr/>
        </p:nvSpPr>
        <p:spPr bwMode="auto">
          <a:xfrm>
            <a:off x="5251254" y="4501305"/>
            <a:ext cx="1237020" cy="524173"/>
          </a:xfrm>
          <a:prstGeom prst="ellipse">
            <a:avLst/>
          </a:prstGeom>
          <a:noFill/>
          <a:ln w="57150" cap="flat" cmpd="sng" algn="ctr">
            <a:solidFill>
              <a:srgbClr val="FF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6" name="Ellipse 15">
            <a:extLst>
              <a:ext uri="{FF2B5EF4-FFF2-40B4-BE49-F238E27FC236}">
                <a16:creationId xmlns:a16="http://schemas.microsoft.com/office/drawing/2014/main" id="{A77596AB-A2D2-475B-82ED-E559276C5C4A}"/>
              </a:ext>
            </a:extLst>
          </p:cNvPr>
          <p:cNvSpPr/>
          <p:nvPr/>
        </p:nvSpPr>
        <p:spPr bwMode="auto">
          <a:xfrm>
            <a:off x="479376" y="3795186"/>
            <a:ext cx="1237020" cy="524173"/>
          </a:xfrm>
          <a:prstGeom prst="ellipse">
            <a:avLst/>
          </a:prstGeom>
          <a:noFill/>
          <a:ln w="57150" cap="flat" cmpd="sng" algn="ctr">
            <a:solidFill>
              <a:srgbClr val="FF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7" name="Ellipse 16">
            <a:extLst>
              <a:ext uri="{FF2B5EF4-FFF2-40B4-BE49-F238E27FC236}">
                <a16:creationId xmlns:a16="http://schemas.microsoft.com/office/drawing/2014/main" id="{27ED84C3-D9EE-48D0-9426-66A79F5B89E3}"/>
              </a:ext>
            </a:extLst>
          </p:cNvPr>
          <p:cNvSpPr/>
          <p:nvPr/>
        </p:nvSpPr>
        <p:spPr bwMode="auto">
          <a:xfrm>
            <a:off x="5217030" y="5573889"/>
            <a:ext cx="1237020" cy="524173"/>
          </a:xfrm>
          <a:prstGeom prst="ellipse">
            <a:avLst/>
          </a:prstGeom>
          <a:noFill/>
          <a:ln w="57150" cap="flat" cmpd="sng" algn="ctr">
            <a:solidFill>
              <a:srgbClr val="FF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Tree>
    <p:extLst>
      <p:ext uri="{BB962C8B-B14F-4D97-AF65-F5344CB8AC3E}">
        <p14:creationId xmlns:p14="http://schemas.microsoft.com/office/powerpoint/2010/main" val="1853015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 grpId="0" animBg="1"/>
      <p:bldP spid="16" grpId="0" animBg="1"/>
      <p:bldP spid="17"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32C22F2F-1B18-44F0-98CD-E56A6FDFD7D9}"/>
              </a:ext>
            </a:extLst>
          </p:cNvPr>
          <p:cNvSpPr/>
          <p:nvPr/>
        </p:nvSpPr>
        <p:spPr bwMode="auto">
          <a:xfrm>
            <a:off x="1550033" y="4062741"/>
            <a:ext cx="9153614" cy="1782532"/>
          </a:xfrm>
          <a:prstGeom prst="rect">
            <a:avLst/>
          </a:prstGeom>
          <a:solidFill>
            <a:schemeClr val="tx2"/>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r>
              <a:rPr lang="de-DE" sz="2400" b="1" dirty="0">
                <a:solidFill>
                  <a:schemeClr val="bg1"/>
                </a:solidFill>
                <a:effectLst>
                  <a:outerShdw blurRad="38100" dist="38100" dir="2700000" algn="tl">
                    <a:srgbClr val="000000">
                      <a:alpha val="43137"/>
                    </a:srgbClr>
                  </a:outerShdw>
                </a:effectLst>
              </a:rPr>
              <a:t>vereinbartes Garantieniveau</a:t>
            </a:r>
          </a:p>
        </p:txBody>
      </p:sp>
      <p:sp>
        <p:nvSpPr>
          <p:cNvPr id="3" name="Textfeld 2">
            <a:extLst>
              <a:ext uri="{FF2B5EF4-FFF2-40B4-BE49-F238E27FC236}">
                <a16:creationId xmlns:a16="http://schemas.microsoft.com/office/drawing/2014/main" id="{B4EDA87C-F926-472B-80B0-D5ED149D23A8}"/>
              </a:ext>
            </a:extLst>
          </p:cNvPr>
          <p:cNvSpPr txBox="1"/>
          <p:nvPr/>
        </p:nvSpPr>
        <p:spPr>
          <a:xfrm>
            <a:off x="1853347" y="5505751"/>
            <a:ext cx="582990" cy="360040"/>
          </a:xfrm>
          <a:prstGeom prst="rect">
            <a:avLst/>
          </a:prstGeom>
          <a:noFill/>
        </p:spPr>
        <p:txBody>
          <a:bodyPr wrap="square" lIns="0" tIns="0" rIns="0" bIns="0" rtlCol="0">
            <a:noAutofit/>
          </a:bodyPr>
          <a:lstStyle/>
          <a:p>
            <a:pPr>
              <a:buClr>
                <a:schemeClr val="tx1"/>
              </a:buClr>
              <a:buSzPct val="101000"/>
            </a:pPr>
            <a:r>
              <a:rPr lang="de-DE" sz="1800" b="1" dirty="0">
                <a:solidFill>
                  <a:schemeClr val="bg1"/>
                </a:solidFill>
                <a:effectLst>
                  <a:outerShdw blurRad="38100" dist="38100" dir="2700000" algn="tl">
                    <a:srgbClr val="000000">
                      <a:alpha val="43137"/>
                    </a:srgbClr>
                  </a:outerShdw>
                </a:effectLst>
              </a:rPr>
              <a:t>0 %</a:t>
            </a:r>
          </a:p>
        </p:txBody>
      </p:sp>
      <p:grpSp>
        <p:nvGrpSpPr>
          <p:cNvPr id="43" name="Gruppieren 42">
            <a:extLst>
              <a:ext uri="{FF2B5EF4-FFF2-40B4-BE49-F238E27FC236}">
                <a16:creationId xmlns:a16="http://schemas.microsoft.com/office/drawing/2014/main" id="{44BE8C73-F0BE-4C75-B4D3-1AF7B4638652}"/>
              </a:ext>
            </a:extLst>
          </p:cNvPr>
          <p:cNvGrpSpPr/>
          <p:nvPr/>
        </p:nvGrpSpPr>
        <p:grpSpPr>
          <a:xfrm>
            <a:off x="9313995" y="4069202"/>
            <a:ext cx="379928" cy="1740078"/>
            <a:chOff x="6116287" y="4548682"/>
            <a:chExt cx="195737" cy="1046073"/>
          </a:xfrm>
          <a:solidFill>
            <a:srgbClr val="CDCDCD"/>
          </a:solidFill>
          <a:effectLst>
            <a:outerShdw blurRad="63500" sx="102000" sy="102000" algn="ctr" rotWithShape="0">
              <a:prstClr val="black">
                <a:alpha val="40000"/>
              </a:prstClr>
            </a:outerShdw>
          </a:effectLst>
        </p:grpSpPr>
        <p:sp>
          <p:nvSpPr>
            <p:cNvPr id="44" name="Pfeil: nach oben und unten 43">
              <a:extLst>
                <a:ext uri="{FF2B5EF4-FFF2-40B4-BE49-F238E27FC236}">
                  <a16:creationId xmlns:a16="http://schemas.microsoft.com/office/drawing/2014/main" id="{770324C4-4D0D-4D6C-AB4F-179B794F2768}"/>
                </a:ext>
              </a:extLst>
            </p:cNvPr>
            <p:cNvSpPr/>
            <p:nvPr/>
          </p:nvSpPr>
          <p:spPr bwMode="auto">
            <a:xfrm>
              <a:off x="6116287" y="4548682"/>
              <a:ext cx="195737" cy="1046073"/>
            </a:xfrm>
            <a:prstGeom prst="upDownArrow">
              <a:avLst/>
            </a:prstGeom>
            <a:grp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latin typeface="Arial" pitchFamily="34" charset="0"/>
                <a:cs typeface="Arial" pitchFamily="34" charset="0"/>
              </a:endParaRPr>
            </a:p>
          </p:txBody>
        </p:sp>
        <p:cxnSp>
          <p:nvCxnSpPr>
            <p:cNvPr id="45" name="Gerader Verbinder 44">
              <a:extLst>
                <a:ext uri="{FF2B5EF4-FFF2-40B4-BE49-F238E27FC236}">
                  <a16:creationId xmlns:a16="http://schemas.microsoft.com/office/drawing/2014/main" id="{F6D9CDE9-01B8-467C-B933-CF73D0EB4485}"/>
                </a:ext>
              </a:extLst>
            </p:cNvPr>
            <p:cNvCxnSpPr>
              <a:cxnSpLocks/>
            </p:cNvCxnSpPr>
            <p:nvPr/>
          </p:nvCxnSpPr>
          <p:spPr bwMode="auto">
            <a:xfrm>
              <a:off x="6165221" y="5033619"/>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6" name="Gerader Verbinder 45">
              <a:extLst>
                <a:ext uri="{FF2B5EF4-FFF2-40B4-BE49-F238E27FC236}">
                  <a16:creationId xmlns:a16="http://schemas.microsoft.com/office/drawing/2014/main" id="{9CDA41E2-DA9D-41BA-9BBF-D74505CFC496}"/>
                </a:ext>
              </a:extLst>
            </p:cNvPr>
            <p:cNvCxnSpPr/>
            <p:nvPr/>
          </p:nvCxnSpPr>
          <p:spPr bwMode="auto">
            <a:xfrm>
              <a:off x="6165221" y="4951257"/>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7" name="Gerader Verbinder 46">
              <a:extLst>
                <a:ext uri="{FF2B5EF4-FFF2-40B4-BE49-F238E27FC236}">
                  <a16:creationId xmlns:a16="http://schemas.microsoft.com/office/drawing/2014/main" id="{CD9C80F0-9E21-43F5-9345-ECC2909D0935}"/>
                </a:ext>
              </a:extLst>
            </p:cNvPr>
            <p:cNvCxnSpPr/>
            <p:nvPr/>
          </p:nvCxnSpPr>
          <p:spPr bwMode="auto">
            <a:xfrm>
              <a:off x="6165221" y="4863015"/>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8" name="Gerader Verbinder 47">
              <a:extLst>
                <a:ext uri="{FF2B5EF4-FFF2-40B4-BE49-F238E27FC236}">
                  <a16:creationId xmlns:a16="http://schemas.microsoft.com/office/drawing/2014/main" id="{146C5756-8DAF-4ACF-879C-674BD70B7EC6}"/>
                </a:ext>
              </a:extLst>
            </p:cNvPr>
            <p:cNvCxnSpPr/>
            <p:nvPr/>
          </p:nvCxnSpPr>
          <p:spPr bwMode="auto">
            <a:xfrm>
              <a:off x="6165221" y="5119092"/>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9" name="Gerader Verbinder 48">
              <a:extLst>
                <a:ext uri="{FF2B5EF4-FFF2-40B4-BE49-F238E27FC236}">
                  <a16:creationId xmlns:a16="http://schemas.microsoft.com/office/drawing/2014/main" id="{8AFAEC45-F715-4242-9BCB-D0834D40F4E9}"/>
                </a:ext>
              </a:extLst>
            </p:cNvPr>
            <p:cNvCxnSpPr/>
            <p:nvPr/>
          </p:nvCxnSpPr>
          <p:spPr bwMode="auto">
            <a:xfrm>
              <a:off x="6165221" y="5191100"/>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0" name="Gerader Verbinder 49">
              <a:extLst>
                <a:ext uri="{FF2B5EF4-FFF2-40B4-BE49-F238E27FC236}">
                  <a16:creationId xmlns:a16="http://schemas.microsoft.com/office/drawing/2014/main" id="{1A27D501-5733-4B47-A4F8-FB3AB1A27E2E}"/>
                </a:ext>
              </a:extLst>
            </p:cNvPr>
            <p:cNvCxnSpPr/>
            <p:nvPr/>
          </p:nvCxnSpPr>
          <p:spPr bwMode="auto">
            <a:xfrm>
              <a:off x="6165221" y="5267441"/>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1" name="Gerader Verbinder 50">
              <a:extLst>
                <a:ext uri="{FF2B5EF4-FFF2-40B4-BE49-F238E27FC236}">
                  <a16:creationId xmlns:a16="http://schemas.microsoft.com/office/drawing/2014/main" id="{31C5576E-1A8A-4F9D-9154-2982E85D152A}"/>
                </a:ext>
              </a:extLst>
            </p:cNvPr>
            <p:cNvCxnSpPr/>
            <p:nvPr/>
          </p:nvCxnSpPr>
          <p:spPr bwMode="auto">
            <a:xfrm>
              <a:off x="6165221" y="5335116"/>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2" name="Gerader Verbinder 51">
              <a:extLst>
                <a:ext uri="{FF2B5EF4-FFF2-40B4-BE49-F238E27FC236}">
                  <a16:creationId xmlns:a16="http://schemas.microsoft.com/office/drawing/2014/main" id="{83678846-48DB-40A4-B849-94C000D70DA1}"/>
                </a:ext>
              </a:extLst>
            </p:cNvPr>
            <p:cNvCxnSpPr/>
            <p:nvPr/>
          </p:nvCxnSpPr>
          <p:spPr bwMode="auto">
            <a:xfrm>
              <a:off x="6165221" y="5407124"/>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3" name="Gerader Verbinder 52">
              <a:extLst>
                <a:ext uri="{FF2B5EF4-FFF2-40B4-BE49-F238E27FC236}">
                  <a16:creationId xmlns:a16="http://schemas.microsoft.com/office/drawing/2014/main" id="{5A8F3B92-1DE4-454E-8B84-6D87E123ED18}"/>
                </a:ext>
              </a:extLst>
            </p:cNvPr>
            <p:cNvCxnSpPr/>
            <p:nvPr/>
          </p:nvCxnSpPr>
          <p:spPr bwMode="auto">
            <a:xfrm>
              <a:off x="6165221" y="4786610"/>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4" name="Gerader Verbinder 53">
              <a:extLst>
                <a:ext uri="{FF2B5EF4-FFF2-40B4-BE49-F238E27FC236}">
                  <a16:creationId xmlns:a16="http://schemas.microsoft.com/office/drawing/2014/main" id="{CAFB1311-EC73-48E4-99EA-4C326E00260F}"/>
                </a:ext>
              </a:extLst>
            </p:cNvPr>
            <p:cNvCxnSpPr/>
            <p:nvPr/>
          </p:nvCxnSpPr>
          <p:spPr bwMode="auto">
            <a:xfrm>
              <a:off x="6165221" y="4706094"/>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55" name="Textfeld 54">
            <a:extLst>
              <a:ext uri="{FF2B5EF4-FFF2-40B4-BE49-F238E27FC236}">
                <a16:creationId xmlns:a16="http://schemas.microsoft.com/office/drawing/2014/main" id="{50340E4A-4FD8-408E-BB89-FD8BC8CCF5ED}"/>
              </a:ext>
            </a:extLst>
          </p:cNvPr>
          <p:cNvSpPr txBox="1"/>
          <p:nvPr/>
        </p:nvSpPr>
        <p:spPr>
          <a:xfrm>
            <a:off x="1461443" y="4403952"/>
            <a:ext cx="2175972" cy="400339"/>
          </a:xfrm>
          <a:prstGeom prst="rect">
            <a:avLst/>
          </a:prstGeom>
          <a:noFill/>
        </p:spPr>
        <p:txBody>
          <a:bodyPr wrap="square" lIns="0" tIns="0" rIns="0" bIns="0" rtlCol="0">
            <a:noAutofit/>
          </a:bodyPr>
          <a:lstStyle/>
          <a:p>
            <a:pPr marL="171450" indent="-171450" algn="l">
              <a:buClr>
                <a:schemeClr val="bg1"/>
              </a:buClr>
              <a:buSzPct val="100000"/>
              <a:buFont typeface="Wingdings" panose="05000000000000000000" pitchFamily="2" charset="2"/>
              <a:buChar char="ü"/>
            </a:pPr>
            <a:endParaRPr lang="de-DE" sz="1200" dirty="0">
              <a:solidFill>
                <a:schemeClr val="bg1"/>
              </a:solidFill>
              <a:effectLst>
                <a:outerShdw blurRad="38100" dist="38100" dir="2700000" algn="tl">
                  <a:srgbClr val="000000">
                    <a:alpha val="43137"/>
                  </a:srgbClr>
                </a:outerShdw>
              </a:effectLst>
            </a:endParaRPr>
          </a:p>
        </p:txBody>
      </p:sp>
      <p:sp>
        <p:nvSpPr>
          <p:cNvPr id="56" name="Textfeld 55">
            <a:extLst>
              <a:ext uri="{FF2B5EF4-FFF2-40B4-BE49-F238E27FC236}">
                <a16:creationId xmlns:a16="http://schemas.microsoft.com/office/drawing/2014/main" id="{D8B00EB9-EE1F-4B99-B2F3-A163A45E0B83}"/>
              </a:ext>
            </a:extLst>
          </p:cNvPr>
          <p:cNvSpPr txBox="1"/>
          <p:nvPr/>
        </p:nvSpPr>
        <p:spPr>
          <a:xfrm>
            <a:off x="3686246" y="5166281"/>
            <a:ext cx="4996547" cy="532389"/>
          </a:xfrm>
          <a:prstGeom prst="rect">
            <a:avLst/>
          </a:prstGeom>
          <a:noFill/>
        </p:spPr>
        <p:txBody>
          <a:bodyPr wrap="square" lIns="0" tIns="0" rIns="0" bIns="0" rtlCol="0">
            <a:noAutofit/>
          </a:bodyPr>
          <a:lstStyle/>
          <a:p>
            <a:pPr marL="171450" indent="-171450" algn="l">
              <a:buClr>
                <a:schemeClr val="bg1"/>
              </a:buClr>
              <a:buSzPct val="100000"/>
              <a:buFont typeface="Wingdings" panose="05000000000000000000" pitchFamily="2" charset="2"/>
              <a:buChar char="ü"/>
            </a:pPr>
            <a:r>
              <a:rPr lang="de-DE" dirty="0">
                <a:solidFill>
                  <a:schemeClr val="bg1"/>
                </a:solidFill>
                <a:effectLst>
                  <a:outerShdw blurRad="38100" dist="38100" dir="2700000" algn="tl">
                    <a:srgbClr val="000000">
                      <a:alpha val="43137"/>
                    </a:srgbClr>
                  </a:outerShdw>
                </a:effectLst>
              </a:rPr>
              <a:t>zu Vertragsbeginn in 10 %-Schritten wählbar</a:t>
            </a:r>
          </a:p>
          <a:p>
            <a:pPr marL="171450" indent="-171450" algn="l">
              <a:buClr>
                <a:schemeClr val="bg1"/>
              </a:buClr>
              <a:buSzPct val="100000"/>
              <a:buFont typeface="Wingdings" panose="05000000000000000000" pitchFamily="2" charset="2"/>
              <a:buChar char="ü"/>
            </a:pPr>
            <a:r>
              <a:rPr lang="de-DE" dirty="0">
                <a:solidFill>
                  <a:schemeClr val="bg1"/>
                </a:solidFill>
                <a:effectLst>
                  <a:outerShdw blurRad="38100" dist="38100" dir="2700000" algn="tl">
                    <a:srgbClr val="000000">
                      <a:alpha val="43137"/>
                    </a:srgbClr>
                  </a:outerShdw>
                </a:effectLst>
              </a:rPr>
              <a:t>während der Vertragslaufzeit individuell veränderbar</a:t>
            </a:r>
          </a:p>
        </p:txBody>
      </p:sp>
      <p:grpSp>
        <p:nvGrpSpPr>
          <p:cNvPr id="57" name="Gruppieren 56">
            <a:extLst>
              <a:ext uri="{FF2B5EF4-FFF2-40B4-BE49-F238E27FC236}">
                <a16:creationId xmlns:a16="http://schemas.microsoft.com/office/drawing/2014/main" id="{799BFAFC-DCC0-4FEF-A295-1C8114A36876}"/>
              </a:ext>
            </a:extLst>
          </p:cNvPr>
          <p:cNvGrpSpPr/>
          <p:nvPr/>
        </p:nvGrpSpPr>
        <p:grpSpPr>
          <a:xfrm>
            <a:off x="2606197" y="4075411"/>
            <a:ext cx="379928" cy="1740078"/>
            <a:chOff x="6116287" y="4548682"/>
            <a:chExt cx="195737" cy="1046073"/>
          </a:xfrm>
          <a:solidFill>
            <a:srgbClr val="CDCDCD"/>
          </a:solidFill>
          <a:effectLst>
            <a:outerShdw blurRad="63500" sx="102000" sy="102000" algn="ctr" rotWithShape="0">
              <a:prstClr val="black">
                <a:alpha val="40000"/>
              </a:prstClr>
            </a:outerShdw>
          </a:effectLst>
        </p:grpSpPr>
        <p:sp>
          <p:nvSpPr>
            <p:cNvPr id="58" name="Pfeil: nach oben und unten 57">
              <a:extLst>
                <a:ext uri="{FF2B5EF4-FFF2-40B4-BE49-F238E27FC236}">
                  <a16:creationId xmlns:a16="http://schemas.microsoft.com/office/drawing/2014/main" id="{61626ECB-C18C-4185-8EF7-74320EE25AA7}"/>
                </a:ext>
              </a:extLst>
            </p:cNvPr>
            <p:cNvSpPr/>
            <p:nvPr/>
          </p:nvSpPr>
          <p:spPr bwMode="auto">
            <a:xfrm>
              <a:off x="6116287" y="4548682"/>
              <a:ext cx="195737" cy="1046073"/>
            </a:xfrm>
            <a:prstGeom prst="upDownArrow">
              <a:avLst/>
            </a:prstGeom>
            <a:grp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latin typeface="Arial" pitchFamily="34" charset="0"/>
                <a:cs typeface="Arial" pitchFamily="34" charset="0"/>
              </a:endParaRPr>
            </a:p>
          </p:txBody>
        </p:sp>
        <p:cxnSp>
          <p:nvCxnSpPr>
            <p:cNvPr id="59" name="Gerader Verbinder 58">
              <a:extLst>
                <a:ext uri="{FF2B5EF4-FFF2-40B4-BE49-F238E27FC236}">
                  <a16:creationId xmlns:a16="http://schemas.microsoft.com/office/drawing/2014/main" id="{31E2985D-81C8-4EC6-8A41-2A733144C34A}"/>
                </a:ext>
              </a:extLst>
            </p:cNvPr>
            <p:cNvCxnSpPr>
              <a:cxnSpLocks/>
            </p:cNvCxnSpPr>
            <p:nvPr/>
          </p:nvCxnSpPr>
          <p:spPr bwMode="auto">
            <a:xfrm>
              <a:off x="6165221" y="5033619"/>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0" name="Gerader Verbinder 59">
              <a:extLst>
                <a:ext uri="{FF2B5EF4-FFF2-40B4-BE49-F238E27FC236}">
                  <a16:creationId xmlns:a16="http://schemas.microsoft.com/office/drawing/2014/main" id="{24CCABFE-8FBA-442C-8034-70C78963C633}"/>
                </a:ext>
              </a:extLst>
            </p:cNvPr>
            <p:cNvCxnSpPr/>
            <p:nvPr/>
          </p:nvCxnSpPr>
          <p:spPr bwMode="auto">
            <a:xfrm>
              <a:off x="6165221" y="4951257"/>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1" name="Gerader Verbinder 60">
              <a:extLst>
                <a:ext uri="{FF2B5EF4-FFF2-40B4-BE49-F238E27FC236}">
                  <a16:creationId xmlns:a16="http://schemas.microsoft.com/office/drawing/2014/main" id="{0662A13A-A35E-4541-B476-6720281EFE3D}"/>
                </a:ext>
              </a:extLst>
            </p:cNvPr>
            <p:cNvCxnSpPr/>
            <p:nvPr/>
          </p:nvCxnSpPr>
          <p:spPr bwMode="auto">
            <a:xfrm>
              <a:off x="6165221" y="4863015"/>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2" name="Gerader Verbinder 61">
              <a:extLst>
                <a:ext uri="{FF2B5EF4-FFF2-40B4-BE49-F238E27FC236}">
                  <a16:creationId xmlns:a16="http://schemas.microsoft.com/office/drawing/2014/main" id="{65C25086-82BB-4EC5-B828-8F16E83DC176}"/>
                </a:ext>
              </a:extLst>
            </p:cNvPr>
            <p:cNvCxnSpPr/>
            <p:nvPr/>
          </p:nvCxnSpPr>
          <p:spPr bwMode="auto">
            <a:xfrm>
              <a:off x="6165221" y="5119092"/>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3" name="Gerader Verbinder 62">
              <a:extLst>
                <a:ext uri="{FF2B5EF4-FFF2-40B4-BE49-F238E27FC236}">
                  <a16:creationId xmlns:a16="http://schemas.microsoft.com/office/drawing/2014/main" id="{369EF8EE-9D4C-4570-A0C6-FABA21A292EC}"/>
                </a:ext>
              </a:extLst>
            </p:cNvPr>
            <p:cNvCxnSpPr/>
            <p:nvPr/>
          </p:nvCxnSpPr>
          <p:spPr bwMode="auto">
            <a:xfrm>
              <a:off x="6165221" y="5191100"/>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4" name="Gerader Verbinder 63">
              <a:extLst>
                <a:ext uri="{FF2B5EF4-FFF2-40B4-BE49-F238E27FC236}">
                  <a16:creationId xmlns:a16="http://schemas.microsoft.com/office/drawing/2014/main" id="{9021DEAC-00A7-4209-9927-FFB67F6E9B34}"/>
                </a:ext>
              </a:extLst>
            </p:cNvPr>
            <p:cNvCxnSpPr/>
            <p:nvPr/>
          </p:nvCxnSpPr>
          <p:spPr bwMode="auto">
            <a:xfrm>
              <a:off x="6165221" y="5267441"/>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5" name="Gerader Verbinder 64">
              <a:extLst>
                <a:ext uri="{FF2B5EF4-FFF2-40B4-BE49-F238E27FC236}">
                  <a16:creationId xmlns:a16="http://schemas.microsoft.com/office/drawing/2014/main" id="{8FF7B1E8-6C13-4093-8839-F7E5C140E14D}"/>
                </a:ext>
              </a:extLst>
            </p:cNvPr>
            <p:cNvCxnSpPr/>
            <p:nvPr/>
          </p:nvCxnSpPr>
          <p:spPr bwMode="auto">
            <a:xfrm>
              <a:off x="6165221" y="5335116"/>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7" name="Gerader Verbinder 66">
              <a:extLst>
                <a:ext uri="{FF2B5EF4-FFF2-40B4-BE49-F238E27FC236}">
                  <a16:creationId xmlns:a16="http://schemas.microsoft.com/office/drawing/2014/main" id="{71A73490-0CF6-4134-8A78-9781EE923F6B}"/>
                </a:ext>
              </a:extLst>
            </p:cNvPr>
            <p:cNvCxnSpPr/>
            <p:nvPr/>
          </p:nvCxnSpPr>
          <p:spPr bwMode="auto">
            <a:xfrm>
              <a:off x="6165221" y="5407124"/>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8" name="Gerader Verbinder 67">
              <a:extLst>
                <a:ext uri="{FF2B5EF4-FFF2-40B4-BE49-F238E27FC236}">
                  <a16:creationId xmlns:a16="http://schemas.microsoft.com/office/drawing/2014/main" id="{E6147ACD-2184-47B6-B9F4-4306D95AA1F9}"/>
                </a:ext>
              </a:extLst>
            </p:cNvPr>
            <p:cNvCxnSpPr/>
            <p:nvPr/>
          </p:nvCxnSpPr>
          <p:spPr bwMode="auto">
            <a:xfrm>
              <a:off x="6165221" y="4786610"/>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9" name="Gerader Verbinder 68">
              <a:extLst>
                <a:ext uri="{FF2B5EF4-FFF2-40B4-BE49-F238E27FC236}">
                  <a16:creationId xmlns:a16="http://schemas.microsoft.com/office/drawing/2014/main" id="{F7D473C9-571B-474A-9221-302DE8B3B599}"/>
                </a:ext>
              </a:extLst>
            </p:cNvPr>
            <p:cNvCxnSpPr/>
            <p:nvPr/>
          </p:nvCxnSpPr>
          <p:spPr bwMode="auto">
            <a:xfrm>
              <a:off x="6165221" y="4706094"/>
              <a:ext cx="97869" cy="0"/>
            </a:xfrm>
            <a:prstGeom prst="line">
              <a:avLst/>
            </a:prstGeom>
            <a:grpFill/>
            <a:ln w="9525" cap="flat" cmpd="sng" algn="ctr">
              <a:solidFill>
                <a:schemeClr val="bg1">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70" name="Textfeld 69">
            <a:extLst>
              <a:ext uri="{FF2B5EF4-FFF2-40B4-BE49-F238E27FC236}">
                <a16:creationId xmlns:a16="http://schemas.microsoft.com/office/drawing/2014/main" id="{B8259B70-7682-4A7F-AB82-1A4DD57D765F}"/>
              </a:ext>
            </a:extLst>
          </p:cNvPr>
          <p:cNvSpPr txBox="1"/>
          <p:nvPr/>
        </p:nvSpPr>
        <p:spPr>
          <a:xfrm>
            <a:off x="10008205" y="5495102"/>
            <a:ext cx="582990" cy="360040"/>
          </a:xfrm>
          <a:prstGeom prst="rect">
            <a:avLst/>
          </a:prstGeom>
          <a:noFill/>
        </p:spPr>
        <p:txBody>
          <a:bodyPr wrap="square" lIns="0" tIns="0" rIns="0" bIns="0" rtlCol="0">
            <a:noAutofit/>
          </a:bodyPr>
          <a:lstStyle/>
          <a:p>
            <a:pPr>
              <a:buClr>
                <a:schemeClr val="tx1"/>
              </a:buClr>
              <a:buSzPct val="101000"/>
            </a:pPr>
            <a:r>
              <a:rPr lang="de-DE" sz="1800" b="1" dirty="0">
                <a:solidFill>
                  <a:schemeClr val="bg1"/>
                </a:solidFill>
                <a:effectLst>
                  <a:outerShdw blurRad="38100" dist="38100" dir="2700000" algn="tl">
                    <a:srgbClr val="000000">
                      <a:alpha val="43137"/>
                    </a:srgbClr>
                  </a:outerShdw>
                </a:effectLst>
              </a:rPr>
              <a:t>0 %</a:t>
            </a:r>
          </a:p>
        </p:txBody>
      </p:sp>
      <p:sp>
        <p:nvSpPr>
          <p:cNvPr id="40" name="Textfeld 39">
            <a:extLst>
              <a:ext uri="{FF2B5EF4-FFF2-40B4-BE49-F238E27FC236}">
                <a16:creationId xmlns:a16="http://schemas.microsoft.com/office/drawing/2014/main" id="{A3C11E1E-15E6-4953-B5B1-3729DF3C5635}"/>
              </a:ext>
            </a:extLst>
          </p:cNvPr>
          <p:cNvSpPr txBox="1"/>
          <p:nvPr/>
        </p:nvSpPr>
        <p:spPr>
          <a:xfrm>
            <a:off x="1733311" y="4437112"/>
            <a:ext cx="703026" cy="360040"/>
          </a:xfrm>
          <a:prstGeom prst="rect">
            <a:avLst/>
          </a:prstGeom>
          <a:noFill/>
        </p:spPr>
        <p:txBody>
          <a:bodyPr wrap="square" lIns="0" tIns="0" rIns="0" bIns="0" rtlCol="0">
            <a:noAutofit/>
          </a:bodyPr>
          <a:lstStyle/>
          <a:p>
            <a:pPr>
              <a:buClr>
                <a:schemeClr val="tx1"/>
              </a:buClr>
              <a:buSzPct val="101000"/>
            </a:pPr>
            <a:r>
              <a:rPr lang="de-DE" sz="1800" b="1" dirty="0">
                <a:solidFill>
                  <a:schemeClr val="bg1"/>
                </a:solidFill>
                <a:effectLst>
                  <a:outerShdw blurRad="38100" dist="38100" dir="2700000" algn="tl">
                    <a:srgbClr val="000000">
                      <a:alpha val="43137"/>
                    </a:srgbClr>
                  </a:outerShdw>
                </a:effectLst>
              </a:rPr>
              <a:t>80%</a:t>
            </a:r>
          </a:p>
        </p:txBody>
      </p:sp>
      <p:sp>
        <p:nvSpPr>
          <p:cNvPr id="41" name="Textfeld 40">
            <a:extLst>
              <a:ext uri="{FF2B5EF4-FFF2-40B4-BE49-F238E27FC236}">
                <a16:creationId xmlns:a16="http://schemas.microsoft.com/office/drawing/2014/main" id="{7C454821-3010-4C13-99B5-A30401C4EC9F}"/>
              </a:ext>
            </a:extLst>
          </p:cNvPr>
          <p:cNvSpPr txBox="1"/>
          <p:nvPr/>
        </p:nvSpPr>
        <p:spPr>
          <a:xfrm>
            <a:off x="9888169" y="4437112"/>
            <a:ext cx="703026" cy="360040"/>
          </a:xfrm>
          <a:prstGeom prst="rect">
            <a:avLst/>
          </a:prstGeom>
          <a:noFill/>
        </p:spPr>
        <p:txBody>
          <a:bodyPr wrap="square" lIns="0" tIns="0" rIns="0" bIns="0" rtlCol="0">
            <a:noAutofit/>
          </a:bodyPr>
          <a:lstStyle/>
          <a:p>
            <a:pPr>
              <a:buClr>
                <a:schemeClr val="tx1"/>
              </a:buClr>
              <a:buSzPct val="101000"/>
            </a:pPr>
            <a:r>
              <a:rPr lang="de-DE" sz="1800" b="1" dirty="0">
                <a:solidFill>
                  <a:schemeClr val="bg1"/>
                </a:solidFill>
                <a:effectLst>
                  <a:outerShdw blurRad="38100" dist="38100" dir="2700000" algn="tl">
                    <a:srgbClr val="000000">
                      <a:alpha val="43137"/>
                    </a:srgbClr>
                  </a:outerShdw>
                </a:effectLst>
              </a:rPr>
              <a:t>80 %</a:t>
            </a:r>
          </a:p>
        </p:txBody>
      </p:sp>
      <p:grpSp>
        <p:nvGrpSpPr>
          <p:cNvPr id="42" name="Gruppieren 41">
            <a:extLst>
              <a:ext uri="{FF2B5EF4-FFF2-40B4-BE49-F238E27FC236}">
                <a16:creationId xmlns:a16="http://schemas.microsoft.com/office/drawing/2014/main" id="{67B542A6-3BA8-4C46-9DD1-FAE294DE7ABB}"/>
              </a:ext>
            </a:extLst>
          </p:cNvPr>
          <p:cNvGrpSpPr/>
          <p:nvPr/>
        </p:nvGrpSpPr>
        <p:grpSpPr>
          <a:xfrm>
            <a:off x="2599249" y="4515169"/>
            <a:ext cx="379928" cy="1289215"/>
            <a:chOff x="6116287" y="4548682"/>
            <a:chExt cx="195737" cy="1046073"/>
          </a:xfrm>
          <a:effectLst>
            <a:outerShdw blurRad="63500" sx="102000" sy="102000" algn="ctr" rotWithShape="0">
              <a:prstClr val="black">
                <a:alpha val="40000"/>
              </a:prstClr>
            </a:outerShdw>
          </a:effectLst>
        </p:grpSpPr>
        <p:sp>
          <p:nvSpPr>
            <p:cNvPr id="72" name="Pfeil: nach oben und unten 71">
              <a:extLst>
                <a:ext uri="{FF2B5EF4-FFF2-40B4-BE49-F238E27FC236}">
                  <a16:creationId xmlns:a16="http://schemas.microsoft.com/office/drawing/2014/main" id="{9FA62AF3-4547-4F5B-A3FE-EE24AA9AC91A}"/>
                </a:ext>
              </a:extLst>
            </p:cNvPr>
            <p:cNvSpPr/>
            <p:nvPr/>
          </p:nvSpPr>
          <p:spPr bwMode="auto">
            <a:xfrm>
              <a:off x="6116287" y="4548682"/>
              <a:ext cx="195737" cy="1046073"/>
            </a:xfrm>
            <a:prstGeom prst="upDownArrow">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latin typeface="Arial" pitchFamily="34" charset="0"/>
                <a:cs typeface="Arial" pitchFamily="34" charset="0"/>
              </a:endParaRPr>
            </a:p>
          </p:txBody>
        </p:sp>
        <p:cxnSp>
          <p:nvCxnSpPr>
            <p:cNvPr id="73" name="Gerader Verbinder 72">
              <a:extLst>
                <a:ext uri="{FF2B5EF4-FFF2-40B4-BE49-F238E27FC236}">
                  <a16:creationId xmlns:a16="http://schemas.microsoft.com/office/drawing/2014/main" id="{E56CA84A-C2F2-43A8-9860-9BF8B7F2BEA6}"/>
                </a:ext>
              </a:extLst>
            </p:cNvPr>
            <p:cNvCxnSpPr>
              <a:cxnSpLocks/>
            </p:cNvCxnSpPr>
            <p:nvPr/>
          </p:nvCxnSpPr>
          <p:spPr bwMode="auto">
            <a:xfrm>
              <a:off x="6165221" y="5033619"/>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4" name="Gerader Verbinder 73">
              <a:extLst>
                <a:ext uri="{FF2B5EF4-FFF2-40B4-BE49-F238E27FC236}">
                  <a16:creationId xmlns:a16="http://schemas.microsoft.com/office/drawing/2014/main" id="{22CB08F0-9146-4CF2-9E85-D22776E98045}"/>
                </a:ext>
              </a:extLst>
            </p:cNvPr>
            <p:cNvCxnSpPr/>
            <p:nvPr/>
          </p:nvCxnSpPr>
          <p:spPr bwMode="auto">
            <a:xfrm>
              <a:off x="6165221" y="4951257"/>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5" name="Gerader Verbinder 74">
              <a:extLst>
                <a:ext uri="{FF2B5EF4-FFF2-40B4-BE49-F238E27FC236}">
                  <a16:creationId xmlns:a16="http://schemas.microsoft.com/office/drawing/2014/main" id="{EA792B2F-82F8-4A20-8C9E-C3B1BEB4008E}"/>
                </a:ext>
              </a:extLst>
            </p:cNvPr>
            <p:cNvCxnSpPr/>
            <p:nvPr/>
          </p:nvCxnSpPr>
          <p:spPr bwMode="auto">
            <a:xfrm>
              <a:off x="6165221" y="4863015"/>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6" name="Gerader Verbinder 75">
              <a:extLst>
                <a:ext uri="{FF2B5EF4-FFF2-40B4-BE49-F238E27FC236}">
                  <a16:creationId xmlns:a16="http://schemas.microsoft.com/office/drawing/2014/main" id="{0FC378FF-AB76-4BCC-8D18-6610ACFD26CE}"/>
                </a:ext>
              </a:extLst>
            </p:cNvPr>
            <p:cNvCxnSpPr/>
            <p:nvPr/>
          </p:nvCxnSpPr>
          <p:spPr bwMode="auto">
            <a:xfrm>
              <a:off x="6165221" y="5119092"/>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7" name="Gerader Verbinder 76">
              <a:extLst>
                <a:ext uri="{FF2B5EF4-FFF2-40B4-BE49-F238E27FC236}">
                  <a16:creationId xmlns:a16="http://schemas.microsoft.com/office/drawing/2014/main" id="{4AEEC8E8-3FB0-417E-909A-2E7850128050}"/>
                </a:ext>
              </a:extLst>
            </p:cNvPr>
            <p:cNvCxnSpPr/>
            <p:nvPr/>
          </p:nvCxnSpPr>
          <p:spPr bwMode="auto">
            <a:xfrm>
              <a:off x="6165221" y="5191100"/>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8" name="Gerader Verbinder 77">
              <a:extLst>
                <a:ext uri="{FF2B5EF4-FFF2-40B4-BE49-F238E27FC236}">
                  <a16:creationId xmlns:a16="http://schemas.microsoft.com/office/drawing/2014/main" id="{AAC8DB85-56A1-4AC9-8446-B96F1E24DBDE}"/>
                </a:ext>
              </a:extLst>
            </p:cNvPr>
            <p:cNvCxnSpPr/>
            <p:nvPr/>
          </p:nvCxnSpPr>
          <p:spPr bwMode="auto">
            <a:xfrm>
              <a:off x="6165221" y="5267441"/>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9" name="Gerader Verbinder 78">
              <a:extLst>
                <a:ext uri="{FF2B5EF4-FFF2-40B4-BE49-F238E27FC236}">
                  <a16:creationId xmlns:a16="http://schemas.microsoft.com/office/drawing/2014/main" id="{215443D3-7FEC-41A3-A6BE-119FCF858DDE}"/>
                </a:ext>
              </a:extLst>
            </p:cNvPr>
            <p:cNvCxnSpPr/>
            <p:nvPr/>
          </p:nvCxnSpPr>
          <p:spPr bwMode="auto">
            <a:xfrm>
              <a:off x="6165221" y="5335116"/>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0" name="Gerader Verbinder 79">
              <a:extLst>
                <a:ext uri="{FF2B5EF4-FFF2-40B4-BE49-F238E27FC236}">
                  <a16:creationId xmlns:a16="http://schemas.microsoft.com/office/drawing/2014/main" id="{F0EB5BF6-AC7D-489B-A3DE-810234605BBF}"/>
                </a:ext>
              </a:extLst>
            </p:cNvPr>
            <p:cNvCxnSpPr/>
            <p:nvPr/>
          </p:nvCxnSpPr>
          <p:spPr bwMode="auto">
            <a:xfrm>
              <a:off x="6165221" y="5407124"/>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1" name="Gerader Verbinder 80">
              <a:extLst>
                <a:ext uri="{FF2B5EF4-FFF2-40B4-BE49-F238E27FC236}">
                  <a16:creationId xmlns:a16="http://schemas.microsoft.com/office/drawing/2014/main" id="{1CC5DC95-10C1-47D9-97DF-C1F61C24E9F8}"/>
                </a:ext>
              </a:extLst>
            </p:cNvPr>
            <p:cNvCxnSpPr/>
            <p:nvPr/>
          </p:nvCxnSpPr>
          <p:spPr bwMode="auto">
            <a:xfrm>
              <a:off x="6165221" y="4786610"/>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2" name="Gerader Verbinder 81">
              <a:extLst>
                <a:ext uri="{FF2B5EF4-FFF2-40B4-BE49-F238E27FC236}">
                  <a16:creationId xmlns:a16="http://schemas.microsoft.com/office/drawing/2014/main" id="{55F7E885-1FF3-4879-A2BA-D3676522A623}"/>
                </a:ext>
              </a:extLst>
            </p:cNvPr>
            <p:cNvCxnSpPr/>
            <p:nvPr/>
          </p:nvCxnSpPr>
          <p:spPr bwMode="auto">
            <a:xfrm>
              <a:off x="6165221" y="4706094"/>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grpSp>
        <p:nvGrpSpPr>
          <p:cNvPr id="83" name="Gruppieren 82">
            <a:extLst>
              <a:ext uri="{FF2B5EF4-FFF2-40B4-BE49-F238E27FC236}">
                <a16:creationId xmlns:a16="http://schemas.microsoft.com/office/drawing/2014/main" id="{C7CC1D6E-84DE-494E-A91D-9C843E06BDF7}"/>
              </a:ext>
            </a:extLst>
          </p:cNvPr>
          <p:cNvGrpSpPr/>
          <p:nvPr/>
        </p:nvGrpSpPr>
        <p:grpSpPr>
          <a:xfrm>
            <a:off x="9316472" y="4509120"/>
            <a:ext cx="379928" cy="1289215"/>
            <a:chOff x="6116287" y="4548682"/>
            <a:chExt cx="195737" cy="1046073"/>
          </a:xfrm>
          <a:effectLst>
            <a:outerShdw blurRad="63500" sx="102000" sy="102000" algn="ctr" rotWithShape="0">
              <a:prstClr val="black">
                <a:alpha val="40000"/>
              </a:prstClr>
            </a:outerShdw>
          </a:effectLst>
        </p:grpSpPr>
        <p:sp>
          <p:nvSpPr>
            <p:cNvPr id="84" name="Pfeil: nach oben und unten 83">
              <a:extLst>
                <a:ext uri="{FF2B5EF4-FFF2-40B4-BE49-F238E27FC236}">
                  <a16:creationId xmlns:a16="http://schemas.microsoft.com/office/drawing/2014/main" id="{C4BF86FB-737B-4ECC-A6B9-FA825BA78E6E}"/>
                </a:ext>
              </a:extLst>
            </p:cNvPr>
            <p:cNvSpPr/>
            <p:nvPr/>
          </p:nvSpPr>
          <p:spPr bwMode="auto">
            <a:xfrm>
              <a:off x="6116287" y="4548682"/>
              <a:ext cx="195737" cy="1046073"/>
            </a:xfrm>
            <a:prstGeom prst="upDownArrow">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latin typeface="Arial" pitchFamily="34" charset="0"/>
                <a:cs typeface="Arial" pitchFamily="34" charset="0"/>
              </a:endParaRPr>
            </a:p>
          </p:txBody>
        </p:sp>
        <p:cxnSp>
          <p:nvCxnSpPr>
            <p:cNvPr id="85" name="Gerader Verbinder 84">
              <a:extLst>
                <a:ext uri="{FF2B5EF4-FFF2-40B4-BE49-F238E27FC236}">
                  <a16:creationId xmlns:a16="http://schemas.microsoft.com/office/drawing/2014/main" id="{5B652456-6A78-4EC4-A65C-4587BD6C6699}"/>
                </a:ext>
              </a:extLst>
            </p:cNvPr>
            <p:cNvCxnSpPr>
              <a:cxnSpLocks/>
            </p:cNvCxnSpPr>
            <p:nvPr/>
          </p:nvCxnSpPr>
          <p:spPr bwMode="auto">
            <a:xfrm>
              <a:off x="6165221" y="5033619"/>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6" name="Gerader Verbinder 85">
              <a:extLst>
                <a:ext uri="{FF2B5EF4-FFF2-40B4-BE49-F238E27FC236}">
                  <a16:creationId xmlns:a16="http://schemas.microsoft.com/office/drawing/2014/main" id="{B28B410F-3CFB-4EBB-A58A-402F9201BB5B}"/>
                </a:ext>
              </a:extLst>
            </p:cNvPr>
            <p:cNvCxnSpPr/>
            <p:nvPr/>
          </p:nvCxnSpPr>
          <p:spPr bwMode="auto">
            <a:xfrm>
              <a:off x="6165221" y="4951257"/>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7" name="Gerader Verbinder 86">
              <a:extLst>
                <a:ext uri="{FF2B5EF4-FFF2-40B4-BE49-F238E27FC236}">
                  <a16:creationId xmlns:a16="http://schemas.microsoft.com/office/drawing/2014/main" id="{D6360B5F-CD82-4166-A375-10E291786261}"/>
                </a:ext>
              </a:extLst>
            </p:cNvPr>
            <p:cNvCxnSpPr/>
            <p:nvPr/>
          </p:nvCxnSpPr>
          <p:spPr bwMode="auto">
            <a:xfrm>
              <a:off x="6165221" y="4863015"/>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8" name="Gerader Verbinder 87">
              <a:extLst>
                <a:ext uri="{FF2B5EF4-FFF2-40B4-BE49-F238E27FC236}">
                  <a16:creationId xmlns:a16="http://schemas.microsoft.com/office/drawing/2014/main" id="{34FF9BA7-D45E-4CCE-9358-A2A1D71FC302}"/>
                </a:ext>
              </a:extLst>
            </p:cNvPr>
            <p:cNvCxnSpPr/>
            <p:nvPr/>
          </p:nvCxnSpPr>
          <p:spPr bwMode="auto">
            <a:xfrm>
              <a:off x="6165221" y="5119092"/>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9" name="Gerader Verbinder 88">
              <a:extLst>
                <a:ext uri="{FF2B5EF4-FFF2-40B4-BE49-F238E27FC236}">
                  <a16:creationId xmlns:a16="http://schemas.microsoft.com/office/drawing/2014/main" id="{1462B04D-D925-4494-91D1-0A206C1C08F0}"/>
                </a:ext>
              </a:extLst>
            </p:cNvPr>
            <p:cNvCxnSpPr/>
            <p:nvPr/>
          </p:nvCxnSpPr>
          <p:spPr bwMode="auto">
            <a:xfrm>
              <a:off x="6165221" y="5191100"/>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90" name="Gerader Verbinder 89">
              <a:extLst>
                <a:ext uri="{FF2B5EF4-FFF2-40B4-BE49-F238E27FC236}">
                  <a16:creationId xmlns:a16="http://schemas.microsoft.com/office/drawing/2014/main" id="{DD228BF2-ECC1-4272-BE0F-C2E5C3786930}"/>
                </a:ext>
              </a:extLst>
            </p:cNvPr>
            <p:cNvCxnSpPr/>
            <p:nvPr/>
          </p:nvCxnSpPr>
          <p:spPr bwMode="auto">
            <a:xfrm>
              <a:off x="6165221" y="5267441"/>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91" name="Gerader Verbinder 90">
              <a:extLst>
                <a:ext uri="{FF2B5EF4-FFF2-40B4-BE49-F238E27FC236}">
                  <a16:creationId xmlns:a16="http://schemas.microsoft.com/office/drawing/2014/main" id="{C879CF17-7CA9-4A00-85EC-EDDBC02BD81D}"/>
                </a:ext>
              </a:extLst>
            </p:cNvPr>
            <p:cNvCxnSpPr/>
            <p:nvPr/>
          </p:nvCxnSpPr>
          <p:spPr bwMode="auto">
            <a:xfrm>
              <a:off x="6165221" y="5335116"/>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92" name="Gerader Verbinder 91">
              <a:extLst>
                <a:ext uri="{FF2B5EF4-FFF2-40B4-BE49-F238E27FC236}">
                  <a16:creationId xmlns:a16="http://schemas.microsoft.com/office/drawing/2014/main" id="{E80D9AF4-191A-4987-8BC8-34AC4518173E}"/>
                </a:ext>
              </a:extLst>
            </p:cNvPr>
            <p:cNvCxnSpPr/>
            <p:nvPr/>
          </p:nvCxnSpPr>
          <p:spPr bwMode="auto">
            <a:xfrm>
              <a:off x="6165221" y="5407124"/>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93" name="Gerader Verbinder 92">
              <a:extLst>
                <a:ext uri="{FF2B5EF4-FFF2-40B4-BE49-F238E27FC236}">
                  <a16:creationId xmlns:a16="http://schemas.microsoft.com/office/drawing/2014/main" id="{E0201057-1B4A-47FE-BAEE-D8A177C80FE3}"/>
                </a:ext>
              </a:extLst>
            </p:cNvPr>
            <p:cNvCxnSpPr/>
            <p:nvPr/>
          </p:nvCxnSpPr>
          <p:spPr bwMode="auto">
            <a:xfrm>
              <a:off x="6165221" y="4786610"/>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94" name="Gerader Verbinder 93">
              <a:extLst>
                <a:ext uri="{FF2B5EF4-FFF2-40B4-BE49-F238E27FC236}">
                  <a16:creationId xmlns:a16="http://schemas.microsoft.com/office/drawing/2014/main" id="{6963CE7F-E3BC-4C47-B818-D5197D084A4B}"/>
                </a:ext>
              </a:extLst>
            </p:cNvPr>
            <p:cNvCxnSpPr/>
            <p:nvPr/>
          </p:nvCxnSpPr>
          <p:spPr bwMode="auto">
            <a:xfrm>
              <a:off x="6165221" y="4706094"/>
              <a:ext cx="97869" cy="0"/>
            </a:xfrm>
            <a:prstGeom prst="line">
              <a:avLst/>
            </a:prstGeom>
            <a:solidFill>
              <a:schemeClr val="bg1"/>
            </a:soli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95" name="Fußzeilenplatzhalter 10">
            <a:extLst>
              <a:ext uri="{FF2B5EF4-FFF2-40B4-BE49-F238E27FC236}">
                <a16:creationId xmlns:a16="http://schemas.microsoft.com/office/drawing/2014/main" id="{FA73503F-7408-4017-B2C3-DB87AE03A071}"/>
              </a:ext>
            </a:extLst>
          </p:cNvPr>
          <p:cNvSpPr txBox="1">
            <a:spLocks/>
          </p:cNvSpPr>
          <p:nvPr/>
        </p:nvSpPr>
        <p:spPr>
          <a:xfrm>
            <a:off x="623887" y="6305434"/>
            <a:ext cx="10944225" cy="222586"/>
          </a:xfrm>
          <a:prstGeom prst="rect">
            <a:avLst/>
          </a:prstGeom>
          <a:noFill/>
          <a:ln>
            <a:noFill/>
          </a:ln>
          <a:effectLst/>
        </p:spPr>
        <p:txBody>
          <a:bodyPr vert="horz" wrap="square" lIns="0" tIns="0" rIns="0" bIns="0" numCol="1" anchor="t" anchorCtr="0" compatLnSpc="1">
            <a:prstTxWarp prst="textNoShape">
              <a:avLst/>
            </a:prstTxWarp>
          </a:bodyPr>
          <a:lstStyle>
            <a:defPPr>
              <a:defRPr lang="de-DE"/>
            </a:defPPr>
            <a:lvl1pPr>
              <a:lnSpc>
                <a:spcPct val="100000"/>
              </a:lnSpc>
              <a:defRPr sz="1200" b="1">
                <a:solidFill>
                  <a:schemeClr val="tx2"/>
                </a:solidFill>
              </a:defRPr>
            </a:lvl1pPr>
            <a:lvl2pPr marL="4572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2pPr>
            <a:lvl3pPr marL="9144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3pPr>
            <a:lvl4pPr marL="13716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4pPr>
            <a:lvl5pPr marL="18288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5pPr>
            <a:lvl6pPr marL="2286000" algn="l" defTabSz="914400" rtl="0" eaLnBrk="1" latinLnBrk="0" hangingPunct="1">
              <a:defRPr sz="1600" kern="1200">
                <a:solidFill>
                  <a:schemeClr val="tx1"/>
                </a:solidFill>
                <a:latin typeface="Arial" pitchFamily="34" charset="0"/>
                <a:ea typeface="+mn-ea"/>
                <a:cs typeface="Arial" pitchFamily="34" charset="0"/>
              </a:defRPr>
            </a:lvl6pPr>
            <a:lvl7pPr marL="2743200" algn="l" defTabSz="914400" rtl="0" eaLnBrk="1" latinLnBrk="0" hangingPunct="1">
              <a:defRPr sz="1600" kern="1200">
                <a:solidFill>
                  <a:schemeClr val="tx1"/>
                </a:solidFill>
                <a:latin typeface="Arial" pitchFamily="34" charset="0"/>
                <a:ea typeface="+mn-ea"/>
                <a:cs typeface="Arial" pitchFamily="34" charset="0"/>
              </a:defRPr>
            </a:lvl7pPr>
            <a:lvl8pPr marL="3200400" algn="l" defTabSz="914400" rtl="0" eaLnBrk="1" latinLnBrk="0" hangingPunct="1">
              <a:defRPr sz="1600" kern="1200">
                <a:solidFill>
                  <a:schemeClr val="tx1"/>
                </a:solidFill>
                <a:latin typeface="Arial" pitchFamily="34" charset="0"/>
                <a:ea typeface="+mn-ea"/>
                <a:cs typeface="Arial" pitchFamily="34" charset="0"/>
              </a:defRPr>
            </a:lvl8pPr>
            <a:lvl9pPr marL="3657600" algn="l" defTabSz="914400" rtl="0" eaLnBrk="1" latinLnBrk="0" hangingPunct="1">
              <a:defRPr sz="1600" kern="1200">
                <a:solidFill>
                  <a:schemeClr val="tx1"/>
                </a:solidFill>
                <a:latin typeface="Arial" pitchFamily="34" charset="0"/>
                <a:ea typeface="+mn-ea"/>
                <a:cs typeface="Arial" pitchFamily="34" charset="0"/>
              </a:defRPr>
            </a:lvl9pPr>
          </a:lstStyle>
          <a:p>
            <a:r>
              <a:rPr lang="de-DE" altLang="de-DE" dirty="0"/>
              <a:t>SI Global Garant </a:t>
            </a:r>
            <a:r>
              <a:rPr lang="de-DE" altLang="de-DE" dirty="0" err="1"/>
              <a:t>Invest</a:t>
            </a:r>
            <a:r>
              <a:rPr lang="de-DE" altLang="de-DE" dirty="0"/>
              <a:t> | Produktgeneration 2021</a:t>
            </a:r>
          </a:p>
        </p:txBody>
      </p:sp>
      <p:sp>
        <p:nvSpPr>
          <p:cNvPr id="66" name="Titel 3">
            <a:extLst>
              <a:ext uri="{FF2B5EF4-FFF2-40B4-BE49-F238E27FC236}">
                <a16:creationId xmlns:a16="http://schemas.microsoft.com/office/drawing/2014/main" id="{9DBB64AD-A878-49F4-ABF5-814D55CCE305}"/>
              </a:ext>
            </a:extLst>
          </p:cNvPr>
          <p:cNvSpPr txBox="1">
            <a:spLocks/>
          </p:cNvSpPr>
          <p:nvPr/>
        </p:nvSpPr>
        <p:spPr>
          <a:xfrm>
            <a:off x="630000" y="522000"/>
            <a:ext cx="10956113" cy="581281"/>
          </a:xfrm>
          <a:prstGeom prst="rect">
            <a:avLst/>
          </a:prstGeom>
        </p:spPr>
        <p:txBody>
          <a:bodyPr/>
          <a:lstStyle>
            <a:lvl1pPr algn="l" rtl="0" eaLnBrk="1" fontAlgn="base" hangingPunct="1">
              <a:lnSpc>
                <a:spcPct val="110000"/>
              </a:lnSpc>
              <a:spcBef>
                <a:spcPct val="0"/>
              </a:spcBef>
              <a:spcAft>
                <a:spcPct val="0"/>
              </a:spcAft>
              <a:defRPr sz="3600" b="1">
                <a:solidFill>
                  <a:schemeClr val="tx2"/>
                </a:solidFill>
                <a:latin typeface="+mj-lt"/>
                <a:ea typeface="+mj-ea"/>
                <a:cs typeface="+mj-cs"/>
              </a:defRPr>
            </a:lvl1pPr>
            <a:lvl2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2pPr>
            <a:lvl3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3pPr>
            <a:lvl4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4pPr>
            <a:lvl5pPr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5pPr>
            <a:lvl6pPr marL="422041"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6pPr>
            <a:lvl7pPr marL="844083"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7pPr>
            <a:lvl8pPr marL="1266124"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8pPr>
            <a:lvl9pPr marL="1688165" algn="l" rtl="0" eaLnBrk="1" fontAlgn="base" hangingPunct="1">
              <a:lnSpc>
                <a:spcPct val="110000"/>
              </a:lnSpc>
              <a:spcBef>
                <a:spcPct val="0"/>
              </a:spcBef>
              <a:spcAft>
                <a:spcPct val="0"/>
              </a:spcAft>
              <a:defRPr sz="2585" b="1">
                <a:solidFill>
                  <a:schemeClr val="accent1"/>
                </a:solidFill>
                <a:latin typeface="Arial" pitchFamily="34" charset="0"/>
                <a:cs typeface="Arial" pitchFamily="34" charset="0"/>
              </a:defRPr>
            </a:lvl9pPr>
          </a:lstStyle>
          <a:p>
            <a:r>
              <a:rPr lang="de-DE" sz="3000" kern="0" dirty="0"/>
              <a:t>Weniger Garantie heißt nicht weniger Sicherheit</a:t>
            </a:r>
          </a:p>
        </p:txBody>
      </p:sp>
      <p:sp>
        <p:nvSpPr>
          <p:cNvPr id="71" name="Textplatzhalter 19">
            <a:extLst>
              <a:ext uri="{FF2B5EF4-FFF2-40B4-BE49-F238E27FC236}">
                <a16:creationId xmlns:a16="http://schemas.microsoft.com/office/drawing/2014/main" id="{84C15707-140F-4015-A932-AC63BAD56EFB}"/>
              </a:ext>
            </a:extLst>
          </p:cNvPr>
          <p:cNvSpPr txBox="1">
            <a:spLocks/>
          </p:cNvSpPr>
          <p:nvPr/>
        </p:nvSpPr>
        <p:spPr>
          <a:xfrm>
            <a:off x="630000" y="1116000"/>
            <a:ext cx="10944226" cy="525518"/>
          </a:xfrm>
          <a:prstGeom prst="rect">
            <a:avLst/>
          </a:prstGeom>
        </p:spPr>
        <p:txBody>
          <a:bodyPr/>
          <a:lstStyle>
            <a:lvl1pPr algn="l" rtl="0" eaLnBrk="1" fontAlgn="base" hangingPunct="1">
              <a:spcBef>
                <a:spcPct val="20000"/>
              </a:spcBef>
              <a:spcAft>
                <a:spcPct val="0"/>
              </a:spcAft>
              <a:defRPr sz="18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2pPr>
            <a:lvl3pPr marL="331185"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3pPr>
            <a:lvl4pPr marL="496778"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4pPr>
            <a:lvl5pPr marL="662370" indent="-164127" algn="l" rtl="0" eaLnBrk="1" fontAlgn="base" hangingPunct="1">
              <a:spcBef>
                <a:spcPct val="20000"/>
              </a:spcBef>
              <a:spcAft>
                <a:spcPct val="0"/>
              </a:spcAft>
              <a:buSzPct val="80000"/>
              <a:buFont typeface="Wingdings" pitchFamily="2" charset="2"/>
              <a:buChar char="§"/>
              <a:defRPr sz="1800">
                <a:solidFill>
                  <a:schemeClr val="tx1"/>
                </a:solidFill>
                <a:latin typeface="+mn-lt"/>
                <a:cs typeface="+mn-cs"/>
              </a:defRPr>
            </a:lvl5pPr>
            <a:lvl6pPr marL="1084412"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6pPr>
            <a:lvl7pPr marL="1506453"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7pPr>
            <a:lvl8pPr marL="1928494"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8pPr>
            <a:lvl9pPr marL="2350536" indent="-164127" algn="l" rtl="0" eaLnBrk="1" fontAlgn="base" hangingPunct="1">
              <a:spcBef>
                <a:spcPct val="20000"/>
              </a:spcBef>
              <a:spcAft>
                <a:spcPct val="0"/>
              </a:spcAft>
              <a:buSzPct val="80000"/>
              <a:buFont typeface="Wingdings" pitchFamily="2" charset="2"/>
              <a:buChar char="§"/>
              <a:defRPr sz="1477">
                <a:solidFill>
                  <a:schemeClr val="tx1"/>
                </a:solidFill>
                <a:latin typeface="+mn-lt"/>
                <a:cs typeface="+mn-cs"/>
              </a:defRPr>
            </a:lvl9pPr>
          </a:lstStyle>
          <a:p>
            <a:pPr>
              <a:lnSpc>
                <a:spcPct val="100000"/>
              </a:lnSpc>
            </a:pPr>
            <a:r>
              <a:rPr lang="de-DE" kern="0" dirty="0"/>
              <a:t>Bei </a:t>
            </a:r>
            <a:r>
              <a:rPr lang="de-DE" u="sng" kern="0" dirty="0"/>
              <a:t>uns</a:t>
            </a:r>
            <a:r>
              <a:rPr lang="de-DE" kern="0" dirty="0"/>
              <a:t> entscheidet der Kunde!</a:t>
            </a:r>
          </a:p>
        </p:txBody>
      </p:sp>
    </p:spTree>
    <p:extLst>
      <p:ext uri="{BB962C8B-B14F-4D97-AF65-F5344CB8AC3E}">
        <p14:creationId xmlns:p14="http://schemas.microsoft.com/office/powerpoint/2010/main" val="142183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hteck 49">
            <a:extLst>
              <a:ext uri="{FF2B5EF4-FFF2-40B4-BE49-F238E27FC236}">
                <a16:creationId xmlns:a16="http://schemas.microsoft.com/office/drawing/2014/main" id="{1968B6CF-7C20-451E-BCB5-C1A8618FF99A}"/>
              </a:ext>
            </a:extLst>
          </p:cNvPr>
          <p:cNvSpPr/>
          <p:nvPr/>
        </p:nvSpPr>
        <p:spPr bwMode="auto">
          <a:xfrm>
            <a:off x="6802538" y="3950824"/>
            <a:ext cx="5389462" cy="1104264"/>
          </a:xfrm>
          <a:prstGeom prst="rect">
            <a:avLst/>
          </a:prstGeom>
          <a:solidFill>
            <a:srgbClr val="CDCDCD"/>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tx2"/>
              </a:solidFill>
              <a:effectLst/>
              <a:latin typeface="Arial" pitchFamily="34" charset="0"/>
              <a:cs typeface="Arial" pitchFamily="34" charset="0"/>
            </a:endParaRPr>
          </a:p>
        </p:txBody>
      </p:sp>
      <p:sp>
        <p:nvSpPr>
          <p:cNvPr id="51" name="Rechteck 50">
            <a:extLst>
              <a:ext uri="{FF2B5EF4-FFF2-40B4-BE49-F238E27FC236}">
                <a16:creationId xmlns:a16="http://schemas.microsoft.com/office/drawing/2014/main" id="{9CFBCD44-BCE4-4C47-B67B-6224897D8434}"/>
              </a:ext>
            </a:extLst>
          </p:cNvPr>
          <p:cNvSpPr/>
          <p:nvPr/>
        </p:nvSpPr>
        <p:spPr bwMode="auto">
          <a:xfrm>
            <a:off x="6802538" y="2308773"/>
            <a:ext cx="5389462" cy="636901"/>
          </a:xfrm>
          <a:prstGeom prst="rect">
            <a:avLst/>
          </a:prstGeom>
          <a:solidFill>
            <a:srgbClr val="CDCDCD"/>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tx2"/>
              </a:solidFill>
              <a:effectLst/>
              <a:latin typeface="Arial" pitchFamily="34" charset="0"/>
              <a:cs typeface="Arial" pitchFamily="34" charset="0"/>
            </a:endParaRPr>
          </a:p>
        </p:txBody>
      </p:sp>
      <p:sp>
        <p:nvSpPr>
          <p:cNvPr id="52" name="Rechteck 51">
            <a:extLst>
              <a:ext uri="{FF2B5EF4-FFF2-40B4-BE49-F238E27FC236}">
                <a16:creationId xmlns:a16="http://schemas.microsoft.com/office/drawing/2014/main" id="{E9D77E3D-E0D9-4824-AC83-256F53EC3217}"/>
              </a:ext>
            </a:extLst>
          </p:cNvPr>
          <p:cNvSpPr/>
          <p:nvPr/>
        </p:nvSpPr>
        <p:spPr bwMode="auto">
          <a:xfrm>
            <a:off x="6802538" y="3129799"/>
            <a:ext cx="5389462" cy="636901"/>
          </a:xfrm>
          <a:prstGeom prst="rect">
            <a:avLst/>
          </a:prstGeom>
          <a:solidFill>
            <a:srgbClr val="CDCDCD"/>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tx2"/>
              </a:solidFill>
              <a:effectLst/>
              <a:latin typeface="Arial" pitchFamily="34" charset="0"/>
              <a:cs typeface="Arial" pitchFamily="34" charset="0"/>
            </a:endParaRPr>
          </a:p>
        </p:txBody>
      </p:sp>
      <p:sp>
        <p:nvSpPr>
          <p:cNvPr id="47" name="Rechteck 46">
            <a:extLst>
              <a:ext uri="{FF2B5EF4-FFF2-40B4-BE49-F238E27FC236}">
                <a16:creationId xmlns:a16="http://schemas.microsoft.com/office/drawing/2014/main" id="{542C1B16-205A-45EB-AB62-7DAA04EEFAEE}"/>
              </a:ext>
            </a:extLst>
          </p:cNvPr>
          <p:cNvSpPr/>
          <p:nvPr/>
        </p:nvSpPr>
        <p:spPr bwMode="auto">
          <a:xfrm>
            <a:off x="0" y="1910858"/>
            <a:ext cx="5389462" cy="636901"/>
          </a:xfrm>
          <a:prstGeom prst="rect">
            <a:avLst/>
          </a:prstGeom>
          <a:solidFill>
            <a:srgbClr val="CDCDCD"/>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2400" b="1" i="0" u="none" strike="noStrike" cap="none" normalizeH="0" baseline="0" dirty="0">
              <a:ln>
                <a:noFill/>
              </a:ln>
              <a:solidFill>
                <a:schemeClr val="bg1">
                  <a:lumMod val="9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48" name="Rechteck 47">
            <a:extLst>
              <a:ext uri="{FF2B5EF4-FFF2-40B4-BE49-F238E27FC236}">
                <a16:creationId xmlns:a16="http://schemas.microsoft.com/office/drawing/2014/main" id="{1A746F8E-A7C8-4FE1-98C2-9B3608A7F94E}"/>
              </a:ext>
            </a:extLst>
          </p:cNvPr>
          <p:cNvSpPr/>
          <p:nvPr/>
        </p:nvSpPr>
        <p:spPr bwMode="auto">
          <a:xfrm>
            <a:off x="0" y="3552911"/>
            <a:ext cx="5389462" cy="636900"/>
          </a:xfrm>
          <a:prstGeom prst="rect">
            <a:avLst/>
          </a:prstGeom>
          <a:solidFill>
            <a:srgbClr val="CDCDCD"/>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endParaRPr lang="de-DE" sz="2400" b="1" dirty="0">
              <a:solidFill>
                <a:schemeClr val="tx2"/>
              </a:solidFill>
              <a:effectLst>
                <a:outerShdw blurRad="38100" dist="38100" dir="2700000" algn="tl">
                  <a:srgbClr val="000000">
                    <a:alpha val="43137"/>
                  </a:srgbClr>
                </a:outerShdw>
              </a:effectLst>
            </a:endParaRPr>
          </a:p>
        </p:txBody>
      </p:sp>
      <p:sp>
        <p:nvSpPr>
          <p:cNvPr id="46" name="Rechteck 45">
            <a:extLst>
              <a:ext uri="{FF2B5EF4-FFF2-40B4-BE49-F238E27FC236}">
                <a16:creationId xmlns:a16="http://schemas.microsoft.com/office/drawing/2014/main" id="{A1E73674-1D4C-4220-824A-FE16CF59944E}"/>
              </a:ext>
            </a:extLst>
          </p:cNvPr>
          <p:cNvSpPr/>
          <p:nvPr/>
        </p:nvSpPr>
        <p:spPr bwMode="auto">
          <a:xfrm>
            <a:off x="-1" y="2731885"/>
            <a:ext cx="5389461" cy="636900"/>
          </a:xfrm>
          <a:prstGeom prst="rect">
            <a:avLst/>
          </a:prstGeom>
          <a:solidFill>
            <a:srgbClr val="CDCDCD"/>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endParaRPr lang="de-DE" sz="2400" b="1" dirty="0">
              <a:solidFill>
                <a:schemeClr val="bg1">
                  <a:lumMod val="95000"/>
                </a:schemeClr>
              </a:solidFill>
              <a:effectLst>
                <a:outerShdw blurRad="38100" dist="38100" dir="2700000" algn="tl">
                  <a:srgbClr val="000000">
                    <a:alpha val="43137"/>
                  </a:srgbClr>
                </a:outerShdw>
              </a:effectLst>
            </a:endParaRPr>
          </a:p>
        </p:txBody>
      </p:sp>
      <p:sp>
        <p:nvSpPr>
          <p:cNvPr id="53" name="Textfeld 52">
            <a:extLst>
              <a:ext uri="{FF2B5EF4-FFF2-40B4-BE49-F238E27FC236}">
                <a16:creationId xmlns:a16="http://schemas.microsoft.com/office/drawing/2014/main" id="{FF7A6946-D018-45C8-B4D2-30B5DA6E42DA}"/>
              </a:ext>
            </a:extLst>
          </p:cNvPr>
          <p:cNvSpPr txBox="1"/>
          <p:nvPr/>
        </p:nvSpPr>
        <p:spPr>
          <a:xfrm>
            <a:off x="1074715" y="1994774"/>
            <a:ext cx="2268252" cy="501280"/>
          </a:xfrm>
          <a:prstGeom prst="rect">
            <a:avLst/>
          </a:prstGeom>
          <a:solidFill>
            <a:srgbClr val="CDCDCD"/>
          </a:solidFill>
        </p:spPr>
        <p:txBody>
          <a:bodyPr wrap="square" lIns="0" tIns="0" rIns="0" bIns="0" rtlCol="0">
            <a:noAutofit/>
          </a:bodyPr>
          <a:lstStyle/>
          <a:p>
            <a:r>
              <a:rPr lang="de-DE" sz="2800" b="1" dirty="0">
                <a:solidFill>
                  <a:schemeClr val="bg1">
                    <a:lumMod val="95000"/>
                  </a:schemeClr>
                </a:solidFill>
                <a:effectLst>
                  <a:outerShdw blurRad="38100" dist="38100" dir="2700000" algn="tl">
                    <a:srgbClr val="000000">
                      <a:alpha val="43137"/>
                    </a:srgbClr>
                  </a:outerShdw>
                </a:effectLst>
              </a:rPr>
              <a:t>Sicherheit+</a:t>
            </a:r>
          </a:p>
        </p:txBody>
      </p:sp>
      <p:sp>
        <p:nvSpPr>
          <p:cNvPr id="54" name="Textfeld 53">
            <a:extLst>
              <a:ext uri="{FF2B5EF4-FFF2-40B4-BE49-F238E27FC236}">
                <a16:creationId xmlns:a16="http://schemas.microsoft.com/office/drawing/2014/main" id="{4BEE9964-A302-4788-A476-08DBE426D3E1}"/>
              </a:ext>
            </a:extLst>
          </p:cNvPr>
          <p:cNvSpPr txBox="1"/>
          <p:nvPr/>
        </p:nvSpPr>
        <p:spPr>
          <a:xfrm>
            <a:off x="119336" y="2804817"/>
            <a:ext cx="4179011" cy="486101"/>
          </a:xfrm>
          <a:prstGeom prst="rect">
            <a:avLst/>
          </a:prstGeom>
          <a:solidFill>
            <a:srgbClr val="CDCDCD"/>
          </a:solidFill>
        </p:spPr>
        <p:txBody>
          <a:bodyPr wrap="square" lIns="0" tIns="0" rIns="0" bIns="0" rtlCol="0">
            <a:noAutofit/>
          </a:bodyPr>
          <a:lstStyle>
            <a:defPPr>
              <a:defRPr lang="de-DE"/>
            </a:defPPr>
            <a:lvl1pPr>
              <a:defRPr sz="2800" b="1">
                <a:solidFill>
                  <a:schemeClr val="tx2"/>
                </a:solidFill>
                <a:effectLst>
                  <a:outerShdw blurRad="38100" dist="38100" dir="2700000" algn="tl">
                    <a:srgbClr val="000000">
                      <a:alpha val="43137"/>
                    </a:srgbClr>
                  </a:outerShdw>
                </a:effectLst>
              </a:defRPr>
            </a:lvl1pPr>
          </a:lstStyle>
          <a:p>
            <a:r>
              <a:rPr lang="de-DE" dirty="0">
                <a:solidFill>
                  <a:schemeClr val="bg1">
                    <a:lumMod val="95000"/>
                  </a:schemeClr>
                </a:solidFill>
              </a:rPr>
              <a:t>Ablaufmanagement+</a:t>
            </a:r>
          </a:p>
          <a:p>
            <a:endParaRPr lang="de-DE" dirty="0">
              <a:solidFill>
                <a:schemeClr val="bg1">
                  <a:lumMod val="95000"/>
                </a:schemeClr>
              </a:solidFill>
            </a:endParaRPr>
          </a:p>
        </p:txBody>
      </p:sp>
      <p:sp>
        <p:nvSpPr>
          <p:cNvPr id="55" name="Textfeld 54">
            <a:extLst>
              <a:ext uri="{FF2B5EF4-FFF2-40B4-BE49-F238E27FC236}">
                <a16:creationId xmlns:a16="http://schemas.microsoft.com/office/drawing/2014/main" id="{E3C3CBB1-A6F4-45C1-9087-E94AFF630B27}"/>
              </a:ext>
            </a:extLst>
          </p:cNvPr>
          <p:cNvSpPr txBox="1"/>
          <p:nvPr/>
        </p:nvSpPr>
        <p:spPr>
          <a:xfrm>
            <a:off x="202934" y="3629528"/>
            <a:ext cx="4011815" cy="472728"/>
          </a:xfrm>
          <a:prstGeom prst="rect">
            <a:avLst/>
          </a:prstGeom>
          <a:solidFill>
            <a:srgbClr val="CDCDCD"/>
          </a:solidFill>
        </p:spPr>
        <p:txBody>
          <a:bodyPr wrap="square" lIns="0" tIns="0" rIns="0" bIns="0" rtlCol="0">
            <a:noAutofit/>
          </a:bodyPr>
          <a:lstStyle>
            <a:defPPr>
              <a:defRPr lang="de-DE"/>
            </a:defPPr>
            <a:lvl1pPr>
              <a:defRPr sz="2800" b="1">
                <a:solidFill>
                  <a:schemeClr val="bg1">
                    <a:lumMod val="95000"/>
                  </a:schemeClr>
                </a:solidFill>
                <a:effectLst>
                  <a:outerShdw blurRad="38100" dist="38100" dir="2700000" algn="tl">
                    <a:srgbClr val="000000">
                      <a:alpha val="43137"/>
                    </a:srgbClr>
                  </a:outerShdw>
                </a:effectLst>
              </a:defRPr>
            </a:lvl1pPr>
          </a:lstStyle>
          <a:p>
            <a:r>
              <a:rPr lang="de-DE" dirty="0"/>
              <a:t>Neues Fondsangebot</a:t>
            </a:r>
          </a:p>
          <a:p>
            <a:endParaRPr lang="de-DE" dirty="0"/>
          </a:p>
        </p:txBody>
      </p:sp>
      <p:sp>
        <p:nvSpPr>
          <p:cNvPr id="57" name="Textfeld 56">
            <a:extLst>
              <a:ext uri="{FF2B5EF4-FFF2-40B4-BE49-F238E27FC236}">
                <a16:creationId xmlns:a16="http://schemas.microsoft.com/office/drawing/2014/main" id="{75F0AE7C-E8E3-4FAD-B2DC-C45A07AD4249}"/>
              </a:ext>
            </a:extLst>
          </p:cNvPr>
          <p:cNvSpPr txBox="1"/>
          <p:nvPr/>
        </p:nvSpPr>
        <p:spPr>
          <a:xfrm>
            <a:off x="7914169" y="3216201"/>
            <a:ext cx="4284539" cy="501280"/>
          </a:xfrm>
          <a:prstGeom prst="rect">
            <a:avLst/>
          </a:prstGeom>
          <a:solidFill>
            <a:srgbClr val="CDCDCD"/>
          </a:solidFill>
        </p:spPr>
        <p:txBody>
          <a:bodyPr wrap="square" lIns="0" tIns="0" rIns="0" bIns="0" rtlCol="0">
            <a:noAutofit/>
          </a:bodyPr>
          <a:lstStyle/>
          <a:p>
            <a:r>
              <a:rPr lang="de-DE" sz="2800" b="1" dirty="0">
                <a:solidFill>
                  <a:schemeClr val="tx2"/>
                </a:solidFill>
                <a:effectLst>
                  <a:outerShdw blurRad="38100" dist="38100" dir="2700000" algn="tl">
                    <a:srgbClr val="000000">
                      <a:alpha val="43137"/>
                    </a:srgbClr>
                  </a:outerShdw>
                </a:effectLst>
              </a:rPr>
              <a:t>Neuer Vorschlagsdruck</a:t>
            </a:r>
          </a:p>
        </p:txBody>
      </p:sp>
      <p:sp>
        <p:nvSpPr>
          <p:cNvPr id="58" name="Textfeld 57">
            <a:extLst>
              <a:ext uri="{FF2B5EF4-FFF2-40B4-BE49-F238E27FC236}">
                <a16:creationId xmlns:a16="http://schemas.microsoft.com/office/drawing/2014/main" id="{D85BA566-E480-428D-BD67-75F6B10D89C6}"/>
              </a:ext>
            </a:extLst>
          </p:cNvPr>
          <p:cNvSpPr txBox="1"/>
          <p:nvPr/>
        </p:nvSpPr>
        <p:spPr>
          <a:xfrm>
            <a:off x="7954636" y="4018634"/>
            <a:ext cx="4244072" cy="501280"/>
          </a:xfrm>
          <a:prstGeom prst="rect">
            <a:avLst/>
          </a:prstGeom>
          <a:solidFill>
            <a:srgbClr val="CDCDCD"/>
          </a:solidFill>
        </p:spPr>
        <p:txBody>
          <a:bodyPr wrap="square" lIns="0" tIns="0" rIns="0" bIns="0" rtlCol="0">
            <a:noAutofit/>
          </a:bodyPr>
          <a:lstStyle/>
          <a:p>
            <a:r>
              <a:rPr lang="de-DE" sz="2800" b="1" dirty="0">
                <a:solidFill>
                  <a:schemeClr val="tx2"/>
                </a:solidFill>
                <a:effectLst>
                  <a:outerShdw blurRad="38100" dist="38100" dir="2700000" algn="tl">
                    <a:srgbClr val="000000">
                      <a:alpha val="43137"/>
                    </a:srgbClr>
                  </a:outerShdw>
                </a:effectLst>
              </a:rPr>
              <a:t>angepasste  Bedingungen</a:t>
            </a:r>
          </a:p>
        </p:txBody>
      </p:sp>
      <p:sp>
        <p:nvSpPr>
          <p:cNvPr id="59" name="Textfeld 58">
            <a:extLst>
              <a:ext uri="{FF2B5EF4-FFF2-40B4-BE49-F238E27FC236}">
                <a16:creationId xmlns:a16="http://schemas.microsoft.com/office/drawing/2014/main" id="{EA6B8644-5260-4605-8FD8-A6D6D49CBBCC}"/>
              </a:ext>
            </a:extLst>
          </p:cNvPr>
          <p:cNvSpPr txBox="1"/>
          <p:nvPr/>
        </p:nvSpPr>
        <p:spPr>
          <a:xfrm>
            <a:off x="8188328" y="2429888"/>
            <a:ext cx="3736223" cy="501280"/>
          </a:xfrm>
          <a:prstGeom prst="rect">
            <a:avLst/>
          </a:prstGeom>
          <a:solidFill>
            <a:srgbClr val="CDCDCD"/>
          </a:solidFill>
        </p:spPr>
        <p:txBody>
          <a:bodyPr wrap="square" lIns="0" tIns="0" rIns="0" bIns="0" rtlCol="0">
            <a:noAutofit/>
          </a:bodyPr>
          <a:lstStyle/>
          <a:p>
            <a:r>
              <a:rPr lang="de-DE" sz="2800" b="1" dirty="0">
                <a:solidFill>
                  <a:schemeClr val="tx2"/>
                </a:solidFill>
                <a:effectLst>
                  <a:outerShdw blurRad="38100" dist="38100" dir="2700000" algn="tl">
                    <a:srgbClr val="000000">
                      <a:alpha val="43137"/>
                    </a:srgbClr>
                  </a:outerShdw>
                </a:effectLst>
              </a:rPr>
              <a:t>PDC-Release</a:t>
            </a:r>
          </a:p>
        </p:txBody>
      </p:sp>
      <p:sp>
        <p:nvSpPr>
          <p:cNvPr id="26" name="Rechteck 25">
            <a:extLst>
              <a:ext uri="{FF2B5EF4-FFF2-40B4-BE49-F238E27FC236}">
                <a16:creationId xmlns:a16="http://schemas.microsoft.com/office/drawing/2014/main" id="{E4CACB07-683E-4164-8F55-1F09DDCAD045}"/>
              </a:ext>
            </a:extLst>
          </p:cNvPr>
          <p:cNvSpPr/>
          <p:nvPr/>
        </p:nvSpPr>
        <p:spPr bwMode="auto">
          <a:xfrm>
            <a:off x="1481" y="4380146"/>
            <a:ext cx="5389462" cy="636900"/>
          </a:xfrm>
          <a:prstGeom prst="rect">
            <a:avLst/>
          </a:prstGeom>
          <a:solidFill>
            <a:srgbClr val="CDCDCD"/>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endParaRPr lang="de-DE" sz="2400" b="1" dirty="0">
              <a:solidFill>
                <a:schemeClr val="tx2"/>
              </a:solidFill>
              <a:effectLst>
                <a:outerShdw blurRad="38100" dist="38100" dir="2700000" algn="tl">
                  <a:srgbClr val="000000">
                    <a:alpha val="43137"/>
                  </a:srgbClr>
                </a:outerShdw>
              </a:effectLst>
            </a:endParaRPr>
          </a:p>
        </p:txBody>
      </p:sp>
      <p:sp>
        <p:nvSpPr>
          <p:cNvPr id="27" name="Textfeld 26">
            <a:extLst>
              <a:ext uri="{FF2B5EF4-FFF2-40B4-BE49-F238E27FC236}">
                <a16:creationId xmlns:a16="http://schemas.microsoft.com/office/drawing/2014/main" id="{4D91D3C6-88BE-4592-8511-98A5A2647C94}"/>
              </a:ext>
            </a:extLst>
          </p:cNvPr>
          <p:cNvSpPr txBox="1"/>
          <p:nvPr/>
        </p:nvSpPr>
        <p:spPr>
          <a:xfrm>
            <a:off x="204415" y="4456763"/>
            <a:ext cx="4011815" cy="472728"/>
          </a:xfrm>
          <a:prstGeom prst="rect">
            <a:avLst/>
          </a:prstGeom>
          <a:solidFill>
            <a:srgbClr val="CDCDCD"/>
          </a:solidFill>
        </p:spPr>
        <p:txBody>
          <a:bodyPr wrap="square" lIns="0" tIns="0" rIns="0" bIns="0" rtlCol="0">
            <a:noAutofit/>
          </a:bodyPr>
          <a:lstStyle>
            <a:defPPr>
              <a:defRPr lang="de-DE"/>
            </a:defPPr>
            <a:lvl1pPr>
              <a:defRPr sz="2800" b="1">
                <a:solidFill>
                  <a:schemeClr val="bg1">
                    <a:lumMod val="95000"/>
                  </a:schemeClr>
                </a:solidFill>
                <a:effectLst>
                  <a:outerShdw blurRad="38100" dist="38100" dir="2700000" algn="tl">
                    <a:srgbClr val="000000">
                      <a:alpha val="43137"/>
                    </a:srgbClr>
                  </a:outerShdw>
                </a:effectLst>
              </a:defRPr>
            </a:lvl1pPr>
          </a:lstStyle>
          <a:p>
            <a:r>
              <a:rPr lang="de-DE" dirty="0"/>
              <a:t>Neues Kostenmodell</a:t>
            </a:r>
          </a:p>
          <a:p>
            <a:endParaRPr lang="de-DE" dirty="0"/>
          </a:p>
        </p:txBody>
      </p:sp>
      <p:grpSp>
        <p:nvGrpSpPr>
          <p:cNvPr id="45" name="Gruppieren 44">
            <a:extLst>
              <a:ext uri="{FF2B5EF4-FFF2-40B4-BE49-F238E27FC236}">
                <a16:creationId xmlns:a16="http://schemas.microsoft.com/office/drawing/2014/main" id="{AB68CE58-9B65-4D73-88BF-647F2CF00C45}"/>
              </a:ext>
            </a:extLst>
          </p:cNvPr>
          <p:cNvGrpSpPr/>
          <p:nvPr/>
        </p:nvGrpSpPr>
        <p:grpSpPr>
          <a:xfrm>
            <a:off x="4237364" y="1570364"/>
            <a:ext cx="3717272" cy="3717272"/>
            <a:chOff x="4007768" y="1700808"/>
            <a:chExt cx="3717272" cy="3717272"/>
          </a:xfrm>
          <a:effectLst>
            <a:outerShdw blurRad="63500" sx="102000" sy="102000" algn="ctr" rotWithShape="0">
              <a:prstClr val="black">
                <a:alpha val="40000"/>
              </a:prstClr>
            </a:outerShdw>
          </a:effectLst>
        </p:grpSpPr>
        <p:sp>
          <p:nvSpPr>
            <p:cNvPr id="30" name="Oval 31">
              <a:extLst>
                <a:ext uri="{FF2B5EF4-FFF2-40B4-BE49-F238E27FC236}">
                  <a16:creationId xmlns:a16="http://schemas.microsoft.com/office/drawing/2014/main" id="{73E0BB5C-6134-4FCD-A669-3313C49871CD}"/>
                </a:ext>
              </a:extLst>
            </p:cNvPr>
            <p:cNvSpPr/>
            <p:nvPr/>
          </p:nvSpPr>
          <p:spPr bwMode="auto">
            <a:xfrm>
              <a:off x="4007768" y="1700808"/>
              <a:ext cx="3717272" cy="3717272"/>
            </a:xfrm>
            <a:prstGeom prst="ellipse">
              <a:avLst/>
            </a:prstGeom>
            <a:solidFill>
              <a:schemeClr val="tx2"/>
            </a:solidFill>
            <a:ln w="76200">
              <a:solidFill>
                <a:schemeClr val="bg1"/>
              </a:solidFill>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95000"/>
                </a:lnSpc>
              </a:pPr>
              <a:endParaRPr lang="de-DE" sz="2400" b="1" kern="0" dirty="0">
                <a:solidFill>
                  <a:schemeClr val="tx1"/>
                </a:solidFill>
              </a:endParaRPr>
            </a:p>
          </p:txBody>
        </p:sp>
        <p:sp>
          <p:nvSpPr>
            <p:cNvPr id="31" name="Rectangle 32">
              <a:extLst>
                <a:ext uri="{FF2B5EF4-FFF2-40B4-BE49-F238E27FC236}">
                  <a16:creationId xmlns:a16="http://schemas.microsoft.com/office/drawing/2014/main" id="{798DA230-A2EC-4D71-AD60-DE1653E97C7B}"/>
                </a:ext>
              </a:extLst>
            </p:cNvPr>
            <p:cNvSpPr/>
            <p:nvPr/>
          </p:nvSpPr>
          <p:spPr>
            <a:xfrm>
              <a:off x="4144557" y="2974609"/>
              <a:ext cx="3443694" cy="873316"/>
            </a:xfrm>
            <a:prstGeom prst="rect">
              <a:avLst/>
            </a:prstGeom>
          </p:spPr>
          <p:txBody>
            <a:bodyPr wrap="square">
              <a:spAutoFit/>
            </a:bodyPr>
            <a:lstStyle/>
            <a:p>
              <a:pPr algn="ctr"/>
              <a:r>
                <a:rPr lang="de-DE" sz="2400" b="1" dirty="0">
                  <a:solidFill>
                    <a:schemeClr val="bg1"/>
                  </a:solidFill>
                  <a:effectLst>
                    <a:outerShdw blurRad="38100" dist="38100" dir="2700000" algn="tl">
                      <a:srgbClr val="000000">
                        <a:alpha val="43137"/>
                      </a:srgbClr>
                    </a:outerShdw>
                  </a:effectLst>
                </a:rPr>
                <a:t>Produktgeneration 2021</a:t>
              </a:r>
            </a:p>
          </p:txBody>
        </p:sp>
        <p:sp>
          <p:nvSpPr>
            <p:cNvPr id="40" name="BcgText 1">
              <a:extLst>
                <a:ext uri="{FF2B5EF4-FFF2-40B4-BE49-F238E27FC236}">
                  <a16:creationId xmlns:a16="http://schemas.microsoft.com/office/drawing/2014/main" id="{26324F79-AE4C-4BC7-BB48-B5617A04980E}"/>
                </a:ext>
              </a:extLst>
            </p:cNvPr>
            <p:cNvSpPr txBox="1"/>
            <p:nvPr/>
          </p:nvSpPr>
          <p:spPr>
            <a:xfrm>
              <a:off x="4402634" y="3905068"/>
              <a:ext cx="2927540" cy="1363094"/>
            </a:xfrm>
            <a:prstGeom prst="rect">
              <a:avLst/>
            </a:prstGeom>
          </p:spPr>
          <p:txBody>
            <a:bodyPr vert="horz" wrap="square" lIns="0" tIns="58500" rIns="0" bIns="0" rtlCol="0">
              <a:noAutofit/>
            </a:bodyPr>
            <a:lstStyle>
              <a:lvl1pPr lvl="0" indent="0">
                <a:lnSpc>
                  <a:spcPct val="110000"/>
                </a:lnSpc>
                <a:spcBef>
                  <a:spcPts val="600"/>
                </a:spcBef>
                <a:spcAft>
                  <a:spcPts val="300"/>
                </a:spcAft>
                <a:buFont typeface="Arial" panose="020B0604020202020204" pitchFamily="34" charset="0"/>
                <a:buChar char="​"/>
                <a:defRPr sz="2400">
                  <a:latin typeface="Trebuchet MS" panose="020B0603020202020204" pitchFamily="34" charset="0"/>
                  <a:sym typeface="Trebuchet MS" panose="020B0603020202020204" pitchFamily="34" charset="0"/>
                </a:defRPr>
              </a:lvl1pPr>
              <a:lvl2pPr marL="402336" lvl="1" indent="-283464">
                <a:lnSpc>
                  <a:spcPct val="90000"/>
                </a:lnSpc>
                <a:spcBef>
                  <a:spcPts val="0"/>
                </a:spcBef>
                <a:spcAft>
                  <a:spcPts val="300"/>
                </a:spcAft>
                <a:buClr>
                  <a:schemeClr val="tx2"/>
                </a:buClr>
                <a:buFont typeface="Arial" panose="020B0604020202020204" pitchFamily="34" charset="0"/>
                <a:buChar char="•"/>
                <a:defRPr sz="2400">
                  <a:latin typeface="Trebuchet MS" panose="020B0603020202020204" pitchFamily="34" charset="0"/>
                  <a:sym typeface="Trebuchet MS" panose="020B0603020202020204" pitchFamily="34" charset="0"/>
                </a:defRPr>
              </a:lvl2pPr>
              <a:lvl3pPr marL="800100" lvl="2" indent="-285750">
                <a:lnSpc>
                  <a:spcPct val="90000"/>
                </a:lnSpc>
                <a:spcBef>
                  <a:spcPts val="0"/>
                </a:spcBef>
                <a:spcAft>
                  <a:spcPts val="30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3pPr>
              <a:lvl4pPr marL="0" lvl="3" indent="0">
                <a:lnSpc>
                  <a:spcPct val="110000"/>
                </a:lnSpc>
                <a:spcBef>
                  <a:spcPts val="300"/>
                </a:spcBef>
                <a:spcAft>
                  <a:spcPts val="300"/>
                </a:spcAft>
                <a:buClr>
                  <a:schemeClr val="tx2"/>
                </a:buClr>
                <a:buFont typeface="Arial" panose="020B0604020202020204" pitchFamily="34" charset="0"/>
                <a:buChar char="​"/>
                <a:defRPr sz="28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300"/>
                </a:spcAft>
                <a:buClrTx/>
                <a:buFont typeface="Arial" panose="020B0604020202020204" pitchFamily="34" charset="0"/>
                <a:buChar char="​"/>
                <a:defRPr sz="2800" b="1">
                  <a:latin typeface="Trebuchet MS" panose="020B0603020202020204" pitchFamily="34" charset="0"/>
                  <a:sym typeface="Trebuchet MS" panose="020B0603020202020204" pitchFamily="34" charset="0"/>
                </a:defRPr>
              </a:lvl5pPr>
              <a:lvl6pPr marL="358775" lvl="5" indent="-241300">
                <a:lnSpc>
                  <a:spcPct val="90000"/>
                </a:lnSpc>
                <a:spcBef>
                  <a:spcPts val="0"/>
                </a:spcBef>
                <a:spcAft>
                  <a:spcPts val="600"/>
                </a:spcAft>
                <a:buClr>
                  <a:schemeClr val="tx2"/>
                </a:buClr>
                <a:buFont typeface="Arial" panose="020B0604020202020204" pitchFamily="34" charset="0"/>
                <a:buChar char="•"/>
                <a:defRPr sz="2800">
                  <a:latin typeface="Trebuchet MS" panose="020B0603020202020204" pitchFamily="34" charset="0"/>
                  <a:sym typeface="Trebuchet MS" panose="020B0603020202020204" pitchFamily="34" charset="0"/>
                </a:defRPr>
              </a:lvl6pPr>
              <a:lvl7pPr marL="0" lvl="6" indent="0">
                <a:lnSpc>
                  <a:spcPct val="90000"/>
                </a:lnSpc>
                <a:spcBef>
                  <a:spcPts val="900"/>
                </a:spcBef>
                <a:spcAft>
                  <a:spcPts val="900"/>
                </a:spcAft>
                <a:buFont typeface="Arial" panose="020B0604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90000"/>
                </a:lnSpc>
                <a:spcBef>
                  <a:spcPts val="900"/>
                </a:spcBef>
                <a:spcAft>
                  <a:spcPts val="0"/>
                </a:spcAft>
                <a:buFont typeface="Arial" panose="020B0604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900"/>
                </a:spcAft>
                <a:buFont typeface="Arial" panose="020B0604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algn="ctr">
                <a:buNone/>
              </a:pPr>
              <a:r>
                <a:rPr lang="de-DE" sz="2000" dirty="0">
                  <a:solidFill>
                    <a:schemeClr val="bg1"/>
                  </a:solidFill>
                  <a:effectLst>
                    <a:outerShdw blurRad="38100" dist="38100" dir="2700000" algn="tl">
                      <a:srgbClr val="000000">
                        <a:alpha val="43137"/>
                      </a:srgbClr>
                    </a:outerShdw>
                  </a:effectLst>
                  <a:latin typeface="+mj-lt"/>
                </a:rPr>
                <a:t>Wesentliche Neuerungen auf einen Blick</a:t>
              </a:r>
            </a:p>
          </p:txBody>
        </p:sp>
        <p:grpSp>
          <p:nvGrpSpPr>
            <p:cNvPr id="21" name="bcgIcons_WinnerPodium">
              <a:extLst>
                <a:ext uri="{FF2B5EF4-FFF2-40B4-BE49-F238E27FC236}">
                  <a16:creationId xmlns:a16="http://schemas.microsoft.com/office/drawing/2014/main" id="{E1ED2EA7-BCF2-4B48-B91B-CFEF6ECD0510}"/>
                </a:ext>
              </a:extLst>
            </p:cNvPr>
            <p:cNvGrpSpPr>
              <a:grpSpLocks noChangeAspect="1"/>
            </p:cNvGrpSpPr>
            <p:nvPr/>
          </p:nvGrpSpPr>
          <p:grpSpPr bwMode="auto">
            <a:xfrm>
              <a:off x="5281327" y="1845011"/>
              <a:ext cx="1170154" cy="1171239"/>
              <a:chOff x="1682" y="0"/>
              <a:chExt cx="4316" cy="4320"/>
            </a:xfrm>
          </p:grpSpPr>
          <p:sp>
            <p:nvSpPr>
              <p:cNvPr id="22" name="AutoShape 18">
                <a:extLst>
                  <a:ext uri="{FF2B5EF4-FFF2-40B4-BE49-F238E27FC236}">
                    <a16:creationId xmlns:a16="http://schemas.microsoft.com/office/drawing/2014/main" id="{582C47C7-2984-40D4-9DF5-AD4AA952E022}"/>
                  </a:ext>
                </a:extLst>
              </p:cNvPr>
              <p:cNvSpPr>
                <a:spLocks noChangeAspect="1" noChangeArrowheads="1" noTextEdit="1"/>
              </p:cNvSpPr>
              <p:nvPr/>
            </p:nvSpPr>
            <p:spPr bwMode="auto">
              <a:xfrm>
                <a:off x="1682" y="0"/>
                <a:ext cx="4316"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dirty="0"/>
              </a:p>
            </p:txBody>
          </p:sp>
          <p:sp>
            <p:nvSpPr>
              <p:cNvPr id="23" name="Freeform 20">
                <a:extLst>
                  <a:ext uri="{FF2B5EF4-FFF2-40B4-BE49-F238E27FC236}">
                    <a16:creationId xmlns:a16="http://schemas.microsoft.com/office/drawing/2014/main" id="{8E45AE26-AE0A-45FD-B409-9522587AF797}"/>
                  </a:ext>
                </a:extLst>
              </p:cNvPr>
              <p:cNvSpPr>
                <a:spLocks noEditPoints="1"/>
              </p:cNvSpPr>
              <p:nvPr/>
            </p:nvSpPr>
            <p:spPr bwMode="auto">
              <a:xfrm>
                <a:off x="2030" y="724"/>
                <a:ext cx="3620" cy="2874"/>
              </a:xfrm>
              <a:custGeom>
                <a:avLst/>
                <a:gdLst>
                  <a:gd name="T0" fmla="*/ 1008 w 1932"/>
                  <a:gd name="T1" fmla="*/ 464 h 1533"/>
                  <a:gd name="T2" fmla="*/ 1038 w 1932"/>
                  <a:gd name="T3" fmla="*/ 525 h 1533"/>
                  <a:gd name="T4" fmla="*/ 1075 w 1932"/>
                  <a:gd name="T5" fmla="*/ 574 h 1533"/>
                  <a:gd name="T6" fmla="*/ 1070 w 1932"/>
                  <a:gd name="T7" fmla="*/ 583 h 1533"/>
                  <a:gd name="T8" fmla="*/ 862 w 1932"/>
                  <a:gd name="T9" fmla="*/ 583 h 1533"/>
                  <a:gd name="T10" fmla="*/ 857 w 1932"/>
                  <a:gd name="T11" fmla="*/ 574 h 1533"/>
                  <a:gd name="T12" fmla="*/ 894 w 1932"/>
                  <a:gd name="T13" fmla="*/ 525 h 1533"/>
                  <a:gd name="T14" fmla="*/ 924 w 1932"/>
                  <a:gd name="T15" fmla="*/ 464 h 1533"/>
                  <a:gd name="T16" fmla="*/ 922 w 1932"/>
                  <a:gd name="T17" fmla="*/ 456 h 1533"/>
                  <a:gd name="T18" fmla="*/ 846 w 1932"/>
                  <a:gd name="T19" fmla="*/ 399 h 1533"/>
                  <a:gd name="T20" fmla="*/ 763 w 1932"/>
                  <a:gd name="T21" fmla="*/ 250 h 1533"/>
                  <a:gd name="T22" fmla="*/ 724 w 1932"/>
                  <a:gd name="T23" fmla="*/ 63 h 1533"/>
                  <a:gd name="T24" fmla="*/ 720 w 1932"/>
                  <a:gd name="T25" fmla="*/ 13 h 1533"/>
                  <a:gd name="T26" fmla="*/ 733 w 1932"/>
                  <a:gd name="T27" fmla="*/ 0 h 1533"/>
                  <a:gd name="T28" fmla="*/ 735 w 1932"/>
                  <a:gd name="T29" fmla="*/ 0 h 1533"/>
                  <a:gd name="T30" fmla="*/ 1197 w 1932"/>
                  <a:gd name="T31" fmla="*/ 0 h 1533"/>
                  <a:gd name="T32" fmla="*/ 1212 w 1932"/>
                  <a:gd name="T33" fmla="*/ 13 h 1533"/>
                  <a:gd name="T34" fmla="*/ 1208 w 1932"/>
                  <a:gd name="T35" fmla="*/ 63 h 1533"/>
                  <a:gd name="T36" fmla="*/ 1169 w 1932"/>
                  <a:gd name="T37" fmla="*/ 250 h 1533"/>
                  <a:gd name="T38" fmla="*/ 1086 w 1932"/>
                  <a:gd name="T39" fmla="*/ 399 h 1533"/>
                  <a:gd name="T40" fmla="*/ 1010 w 1932"/>
                  <a:gd name="T41" fmla="*/ 456 h 1533"/>
                  <a:gd name="T42" fmla="*/ 1008 w 1932"/>
                  <a:gd name="T43" fmla="*/ 464 h 1533"/>
                  <a:gd name="T44" fmla="*/ 1932 w 1932"/>
                  <a:gd name="T45" fmla="*/ 1411 h 1533"/>
                  <a:gd name="T46" fmla="*/ 1932 w 1932"/>
                  <a:gd name="T47" fmla="*/ 1511 h 1533"/>
                  <a:gd name="T48" fmla="*/ 1910 w 1932"/>
                  <a:gd name="T49" fmla="*/ 1533 h 1533"/>
                  <a:gd name="T50" fmla="*/ 22 w 1932"/>
                  <a:gd name="T51" fmla="*/ 1533 h 1533"/>
                  <a:gd name="T52" fmla="*/ 0 w 1932"/>
                  <a:gd name="T53" fmla="*/ 1511 h 1533"/>
                  <a:gd name="T54" fmla="*/ 0 w 1932"/>
                  <a:gd name="T55" fmla="*/ 1411 h 1533"/>
                  <a:gd name="T56" fmla="*/ 22 w 1932"/>
                  <a:gd name="T57" fmla="*/ 1389 h 1533"/>
                  <a:gd name="T58" fmla="*/ 98 w 1932"/>
                  <a:gd name="T59" fmla="*/ 1389 h 1533"/>
                  <a:gd name="T60" fmla="*/ 98 w 1932"/>
                  <a:gd name="T61" fmla="*/ 1352 h 1533"/>
                  <a:gd name="T62" fmla="*/ 120 w 1932"/>
                  <a:gd name="T63" fmla="*/ 1330 h 1533"/>
                  <a:gd name="T64" fmla="*/ 1812 w 1932"/>
                  <a:gd name="T65" fmla="*/ 1330 h 1533"/>
                  <a:gd name="T66" fmla="*/ 1834 w 1932"/>
                  <a:gd name="T67" fmla="*/ 1352 h 1533"/>
                  <a:gd name="T68" fmla="*/ 1834 w 1932"/>
                  <a:gd name="T69" fmla="*/ 1389 h 1533"/>
                  <a:gd name="T70" fmla="*/ 1910 w 1932"/>
                  <a:gd name="T71" fmla="*/ 1389 h 1533"/>
                  <a:gd name="T72" fmla="*/ 1932 w 1932"/>
                  <a:gd name="T73" fmla="*/ 1411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32" h="1533">
                    <a:moveTo>
                      <a:pt x="1008" y="464"/>
                    </a:moveTo>
                    <a:cubicBezTo>
                      <a:pt x="1017" y="485"/>
                      <a:pt x="1026" y="506"/>
                      <a:pt x="1038" y="525"/>
                    </a:cubicBezTo>
                    <a:cubicBezTo>
                      <a:pt x="1049" y="542"/>
                      <a:pt x="1062" y="558"/>
                      <a:pt x="1075" y="574"/>
                    </a:cubicBezTo>
                    <a:cubicBezTo>
                      <a:pt x="1078" y="578"/>
                      <a:pt x="1076" y="583"/>
                      <a:pt x="1070" y="583"/>
                    </a:cubicBezTo>
                    <a:cubicBezTo>
                      <a:pt x="1070" y="583"/>
                      <a:pt x="1070" y="583"/>
                      <a:pt x="862" y="583"/>
                    </a:cubicBezTo>
                    <a:cubicBezTo>
                      <a:pt x="857" y="583"/>
                      <a:pt x="854" y="578"/>
                      <a:pt x="857" y="574"/>
                    </a:cubicBezTo>
                    <a:cubicBezTo>
                      <a:pt x="870" y="558"/>
                      <a:pt x="883" y="542"/>
                      <a:pt x="894" y="525"/>
                    </a:cubicBezTo>
                    <a:cubicBezTo>
                      <a:pt x="906" y="506"/>
                      <a:pt x="915" y="485"/>
                      <a:pt x="924" y="464"/>
                    </a:cubicBezTo>
                    <a:cubicBezTo>
                      <a:pt x="925" y="461"/>
                      <a:pt x="924" y="458"/>
                      <a:pt x="922" y="456"/>
                    </a:cubicBezTo>
                    <a:cubicBezTo>
                      <a:pt x="905" y="446"/>
                      <a:pt x="851" y="405"/>
                      <a:pt x="846" y="399"/>
                    </a:cubicBezTo>
                    <a:cubicBezTo>
                      <a:pt x="807" y="357"/>
                      <a:pt x="778" y="305"/>
                      <a:pt x="763" y="250"/>
                    </a:cubicBezTo>
                    <a:cubicBezTo>
                      <a:pt x="746" y="188"/>
                      <a:pt x="737" y="125"/>
                      <a:pt x="724" y="63"/>
                    </a:cubicBezTo>
                    <a:cubicBezTo>
                      <a:pt x="721" y="48"/>
                      <a:pt x="714" y="29"/>
                      <a:pt x="720" y="13"/>
                    </a:cubicBezTo>
                    <a:cubicBezTo>
                      <a:pt x="723" y="6"/>
                      <a:pt x="727" y="2"/>
                      <a:pt x="733" y="0"/>
                    </a:cubicBezTo>
                    <a:cubicBezTo>
                      <a:pt x="734" y="0"/>
                      <a:pt x="734" y="0"/>
                      <a:pt x="735" y="0"/>
                    </a:cubicBezTo>
                    <a:cubicBezTo>
                      <a:pt x="753" y="0"/>
                      <a:pt x="1179" y="0"/>
                      <a:pt x="1197" y="0"/>
                    </a:cubicBezTo>
                    <a:cubicBezTo>
                      <a:pt x="1198" y="0"/>
                      <a:pt x="1209" y="6"/>
                      <a:pt x="1212" y="13"/>
                    </a:cubicBezTo>
                    <a:cubicBezTo>
                      <a:pt x="1218" y="29"/>
                      <a:pt x="1211" y="48"/>
                      <a:pt x="1208" y="63"/>
                    </a:cubicBezTo>
                    <a:cubicBezTo>
                      <a:pt x="1195" y="125"/>
                      <a:pt x="1186" y="188"/>
                      <a:pt x="1169" y="250"/>
                    </a:cubicBezTo>
                    <a:cubicBezTo>
                      <a:pt x="1154" y="305"/>
                      <a:pt x="1125" y="357"/>
                      <a:pt x="1086" y="399"/>
                    </a:cubicBezTo>
                    <a:cubicBezTo>
                      <a:pt x="1081" y="405"/>
                      <a:pt x="1027" y="446"/>
                      <a:pt x="1010" y="456"/>
                    </a:cubicBezTo>
                    <a:cubicBezTo>
                      <a:pt x="1008" y="458"/>
                      <a:pt x="1007" y="461"/>
                      <a:pt x="1008" y="464"/>
                    </a:cubicBezTo>
                    <a:close/>
                    <a:moveTo>
                      <a:pt x="1932" y="1411"/>
                    </a:moveTo>
                    <a:cubicBezTo>
                      <a:pt x="1932" y="1511"/>
                      <a:pt x="1932" y="1511"/>
                      <a:pt x="1932" y="1511"/>
                    </a:cubicBezTo>
                    <a:cubicBezTo>
                      <a:pt x="1932" y="1523"/>
                      <a:pt x="1923" y="1533"/>
                      <a:pt x="1910" y="1533"/>
                    </a:cubicBezTo>
                    <a:cubicBezTo>
                      <a:pt x="22" y="1533"/>
                      <a:pt x="22" y="1533"/>
                      <a:pt x="22" y="1533"/>
                    </a:cubicBezTo>
                    <a:cubicBezTo>
                      <a:pt x="9" y="1533"/>
                      <a:pt x="0" y="1523"/>
                      <a:pt x="0" y="1511"/>
                    </a:cubicBezTo>
                    <a:cubicBezTo>
                      <a:pt x="0" y="1411"/>
                      <a:pt x="0" y="1411"/>
                      <a:pt x="0" y="1411"/>
                    </a:cubicBezTo>
                    <a:cubicBezTo>
                      <a:pt x="0" y="1399"/>
                      <a:pt x="9" y="1389"/>
                      <a:pt x="22" y="1389"/>
                    </a:cubicBezTo>
                    <a:cubicBezTo>
                      <a:pt x="98" y="1389"/>
                      <a:pt x="98" y="1389"/>
                      <a:pt x="98" y="1389"/>
                    </a:cubicBezTo>
                    <a:cubicBezTo>
                      <a:pt x="98" y="1352"/>
                      <a:pt x="98" y="1352"/>
                      <a:pt x="98" y="1352"/>
                    </a:cubicBezTo>
                    <a:cubicBezTo>
                      <a:pt x="98" y="1340"/>
                      <a:pt x="108" y="1330"/>
                      <a:pt x="120" y="1330"/>
                    </a:cubicBezTo>
                    <a:cubicBezTo>
                      <a:pt x="1812" y="1330"/>
                      <a:pt x="1812" y="1330"/>
                      <a:pt x="1812" y="1330"/>
                    </a:cubicBezTo>
                    <a:cubicBezTo>
                      <a:pt x="1824" y="1330"/>
                      <a:pt x="1834" y="1340"/>
                      <a:pt x="1834" y="1352"/>
                    </a:cubicBezTo>
                    <a:cubicBezTo>
                      <a:pt x="1834" y="1389"/>
                      <a:pt x="1834" y="1389"/>
                      <a:pt x="1834" y="1389"/>
                    </a:cubicBezTo>
                    <a:cubicBezTo>
                      <a:pt x="1910" y="1389"/>
                      <a:pt x="1910" y="1389"/>
                      <a:pt x="1910" y="1389"/>
                    </a:cubicBezTo>
                    <a:cubicBezTo>
                      <a:pt x="1923" y="1389"/>
                      <a:pt x="1932" y="1399"/>
                      <a:pt x="1932" y="141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dirty="0">
                  <a:solidFill>
                    <a:schemeClr val="bg1"/>
                  </a:solidFill>
                  <a:effectLst>
                    <a:outerShdw blurRad="38100" dist="38100" dir="2700000" algn="tl">
                      <a:srgbClr val="000000">
                        <a:alpha val="43137"/>
                      </a:srgbClr>
                    </a:outerShdw>
                  </a:effectLst>
                </a:endParaRPr>
              </a:p>
            </p:txBody>
          </p:sp>
          <p:sp>
            <p:nvSpPr>
              <p:cNvPr id="24" name="Freeform 21">
                <a:extLst>
                  <a:ext uri="{FF2B5EF4-FFF2-40B4-BE49-F238E27FC236}">
                    <a16:creationId xmlns:a16="http://schemas.microsoft.com/office/drawing/2014/main" id="{6DE3A19D-8C23-4D76-AA4A-45A9919BC528}"/>
                  </a:ext>
                </a:extLst>
              </p:cNvPr>
              <p:cNvSpPr>
                <a:spLocks noEditPoints="1"/>
              </p:cNvSpPr>
              <p:nvPr/>
            </p:nvSpPr>
            <p:spPr bwMode="auto">
              <a:xfrm>
                <a:off x="2478" y="786"/>
                <a:ext cx="2724" cy="2349"/>
              </a:xfrm>
              <a:custGeom>
                <a:avLst/>
                <a:gdLst>
                  <a:gd name="T0" fmla="*/ 511 w 1454"/>
                  <a:gd name="T1" fmla="*/ 312 h 1253"/>
                  <a:gd name="T2" fmla="*/ 356 w 1454"/>
                  <a:gd name="T3" fmla="*/ 75 h 1253"/>
                  <a:gd name="T4" fmla="*/ 419 w 1454"/>
                  <a:gd name="T5" fmla="*/ 0 h 1253"/>
                  <a:gd name="T6" fmla="*/ 435 w 1454"/>
                  <a:gd name="T7" fmla="*/ 0 h 1253"/>
                  <a:gd name="T8" fmla="*/ 442 w 1454"/>
                  <a:gd name="T9" fmla="*/ 39 h 1253"/>
                  <a:gd name="T10" fmla="*/ 421 w 1454"/>
                  <a:gd name="T11" fmla="*/ 44 h 1253"/>
                  <a:gd name="T12" fmla="*/ 399 w 1454"/>
                  <a:gd name="T13" fmla="*/ 71 h 1253"/>
                  <a:gd name="T14" fmla="*/ 517 w 1454"/>
                  <a:gd name="T15" fmla="*/ 315 h 1253"/>
                  <a:gd name="T16" fmla="*/ 427 w 1454"/>
                  <a:gd name="T17" fmla="*/ 766 h 1253"/>
                  <a:gd name="T18" fmla="*/ 0 w 1454"/>
                  <a:gd name="T19" fmla="*/ 788 h 1253"/>
                  <a:gd name="T20" fmla="*/ 44 w 1454"/>
                  <a:gd name="T21" fmla="*/ 1253 h 1253"/>
                  <a:gd name="T22" fmla="*/ 405 w 1454"/>
                  <a:gd name="T23" fmla="*/ 810 h 1253"/>
                  <a:gd name="T24" fmla="*/ 449 w 1454"/>
                  <a:gd name="T25" fmla="*/ 1253 h 1253"/>
                  <a:gd name="T26" fmla="*/ 952 w 1454"/>
                  <a:gd name="T27" fmla="*/ 618 h 1253"/>
                  <a:gd name="T28" fmla="*/ 524 w 1454"/>
                  <a:gd name="T29" fmla="*/ 596 h 1253"/>
                  <a:gd name="T30" fmla="*/ 502 w 1454"/>
                  <a:gd name="T31" fmla="*/ 1253 h 1253"/>
                  <a:gd name="T32" fmla="*/ 546 w 1454"/>
                  <a:gd name="T33" fmla="*/ 640 h 1253"/>
                  <a:gd name="T34" fmla="*/ 908 w 1454"/>
                  <a:gd name="T35" fmla="*/ 1253 h 1253"/>
                  <a:gd name="T36" fmla="*/ 952 w 1454"/>
                  <a:gd name="T37" fmla="*/ 618 h 1253"/>
                  <a:gd name="T38" fmla="*/ 1432 w 1454"/>
                  <a:gd name="T39" fmla="*/ 928 h 1253"/>
                  <a:gd name="T40" fmla="*/ 1005 w 1454"/>
                  <a:gd name="T41" fmla="*/ 950 h 1253"/>
                  <a:gd name="T42" fmla="*/ 1049 w 1454"/>
                  <a:gd name="T43" fmla="*/ 1253 h 1253"/>
                  <a:gd name="T44" fmla="*/ 1410 w 1454"/>
                  <a:gd name="T45" fmla="*/ 972 h 1253"/>
                  <a:gd name="T46" fmla="*/ 1454 w 1454"/>
                  <a:gd name="T47" fmla="*/ 1253 h 1253"/>
                  <a:gd name="T48" fmla="*/ 1084 w 1454"/>
                  <a:gd name="T49" fmla="*/ 24 h 1253"/>
                  <a:gd name="T50" fmla="*/ 1034 w 1454"/>
                  <a:gd name="T51" fmla="*/ 0 h 1253"/>
                  <a:gd name="T52" fmla="*/ 1014 w 1454"/>
                  <a:gd name="T53" fmla="*/ 32 h 1253"/>
                  <a:gd name="T54" fmla="*/ 1011 w 1454"/>
                  <a:gd name="T55" fmla="*/ 44 h 1253"/>
                  <a:gd name="T56" fmla="*/ 1050 w 1454"/>
                  <a:gd name="T57" fmla="*/ 52 h 1253"/>
                  <a:gd name="T58" fmla="*/ 969 w 1454"/>
                  <a:gd name="T59" fmla="*/ 239 h 1253"/>
                  <a:gd name="T60" fmla="*/ 943 w 1454"/>
                  <a:gd name="T61" fmla="*/ 312 h 1253"/>
                  <a:gd name="T62" fmla="*/ 1098 w 1454"/>
                  <a:gd name="T63" fmla="*/ 75 h 1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54" h="1253">
                    <a:moveTo>
                      <a:pt x="517" y="315"/>
                    </a:moveTo>
                    <a:cubicBezTo>
                      <a:pt x="515" y="315"/>
                      <a:pt x="513" y="314"/>
                      <a:pt x="511" y="312"/>
                    </a:cubicBezTo>
                    <a:cubicBezTo>
                      <a:pt x="460" y="275"/>
                      <a:pt x="460" y="275"/>
                      <a:pt x="460" y="275"/>
                    </a:cubicBezTo>
                    <a:cubicBezTo>
                      <a:pt x="373" y="216"/>
                      <a:pt x="358" y="98"/>
                      <a:pt x="356" y="75"/>
                    </a:cubicBezTo>
                    <a:cubicBezTo>
                      <a:pt x="353" y="49"/>
                      <a:pt x="362" y="33"/>
                      <a:pt x="370" y="24"/>
                    </a:cubicBezTo>
                    <a:cubicBezTo>
                      <a:pt x="389" y="2"/>
                      <a:pt x="416" y="1"/>
                      <a:pt x="419" y="0"/>
                    </a:cubicBezTo>
                    <a:cubicBezTo>
                      <a:pt x="420" y="0"/>
                      <a:pt x="420" y="0"/>
                      <a:pt x="420" y="0"/>
                    </a:cubicBezTo>
                    <a:cubicBezTo>
                      <a:pt x="435" y="0"/>
                      <a:pt x="435" y="0"/>
                      <a:pt x="435" y="0"/>
                    </a:cubicBezTo>
                    <a:cubicBezTo>
                      <a:pt x="436" y="12"/>
                      <a:pt x="438" y="22"/>
                      <a:pt x="440" y="31"/>
                    </a:cubicBezTo>
                    <a:cubicBezTo>
                      <a:pt x="441" y="33"/>
                      <a:pt x="441" y="36"/>
                      <a:pt x="442" y="39"/>
                    </a:cubicBezTo>
                    <a:cubicBezTo>
                      <a:pt x="442" y="41"/>
                      <a:pt x="443" y="43"/>
                      <a:pt x="443" y="44"/>
                    </a:cubicBezTo>
                    <a:cubicBezTo>
                      <a:pt x="421" y="44"/>
                      <a:pt x="421" y="44"/>
                      <a:pt x="421" y="44"/>
                    </a:cubicBezTo>
                    <a:cubicBezTo>
                      <a:pt x="418" y="45"/>
                      <a:pt x="408" y="47"/>
                      <a:pt x="403" y="53"/>
                    </a:cubicBezTo>
                    <a:cubicBezTo>
                      <a:pt x="402" y="54"/>
                      <a:pt x="398" y="59"/>
                      <a:pt x="399" y="71"/>
                    </a:cubicBezTo>
                    <a:cubicBezTo>
                      <a:pt x="404" y="125"/>
                      <a:pt x="430" y="202"/>
                      <a:pt x="485" y="239"/>
                    </a:cubicBezTo>
                    <a:cubicBezTo>
                      <a:pt x="493" y="265"/>
                      <a:pt x="504" y="291"/>
                      <a:pt x="517" y="315"/>
                    </a:cubicBezTo>
                    <a:close/>
                    <a:moveTo>
                      <a:pt x="449" y="788"/>
                    </a:moveTo>
                    <a:cubicBezTo>
                      <a:pt x="449" y="776"/>
                      <a:pt x="439" y="766"/>
                      <a:pt x="427" y="766"/>
                    </a:cubicBezTo>
                    <a:cubicBezTo>
                      <a:pt x="22" y="766"/>
                      <a:pt x="22" y="766"/>
                      <a:pt x="22" y="766"/>
                    </a:cubicBezTo>
                    <a:cubicBezTo>
                      <a:pt x="10" y="766"/>
                      <a:pt x="0" y="776"/>
                      <a:pt x="0" y="788"/>
                    </a:cubicBezTo>
                    <a:cubicBezTo>
                      <a:pt x="0" y="1253"/>
                      <a:pt x="0" y="1253"/>
                      <a:pt x="0" y="1253"/>
                    </a:cubicBezTo>
                    <a:cubicBezTo>
                      <a:pt x="44" y="1253"/>
                      <a:pt x="44" y="1253"/>
                      <a:pt x="44" y="1253"/>
                    </a:cubicBezTo>
                    <a:cubicBezTo>
                      <a:pt x="44" y="810"/>
                      <a:pt x="44" y="810"/>
                      <a:pt x="44" y="810"/>
                    </a:cubicBezTo>
                    <a:cubicBezTo>
                      <a:pt x="405" y="810"/>
                      <a:pt x="405" y="810"/>
                      <a:pt x="405" y="810"/>
                    </a:cubicBezTo>
                    <a:cubicBezTo>
                      <a:pt x="405" y="1253"/>
                      <a:pt x="405" y="1253"/>
                      <a:pt x="405" y="1253"/>
                    </a:cubicBezTo>
                    <a:cubicBezTo>
                      <a:pt x="449" y="1253"/>
                      <a:pt x="449" y="1253"/>
                      <a:pt x="449" y="1253"/>
                    </a:cubicBezTo>
                    <a:lnTo>
                      <a:pt x="449" y="788"/>
                    </a:lnTo>
                    <a:close/>
                    <a:moveTo>
                      <a:pt x="952" y="618"/>
                    </a:moveTo>
                    <a:cubicBezTo>
                      <a:pt x="952" y="606"/>
                      <a:pt x="942" y="596"/>
                      <a:pt x="930" y="596"/>
                    </a:cubicBezTo>
                    <a:cubicBezTo>
                      <a:pt x="524" y="596"/>
                      <a:pt x="524" y="596"/>
                      <a:pt x="524" y="596"/>
                    </a:cubicBezTo>
                    <a:cubicBezTo>
                      <a:pt x="512" y="596"/>
                      <a:pt x="502" y="606"/>
                      <a:pt x="502" y="618"/>
                    </a:cubicBezTo>
                    <a:cubicBezTo>
                      <a:pt x="502" y="1253"/>
                      <a:pt x="502" y="1253"/>
                      <a:pt x="502" y="1253"/>
                    </a:cubicBezTo>
                    <a:cubicBezTo>
                      <a:pt x="546" y="1253"/>
                      <a:pt x="546" y="1253"/>
                      <a:pt x="546" y="1253"/>
                    </a:cubicBezTo>
                    <a:cubicBezTo>
                      <a:pt x="546" y="640"/>
                      <a:pt x="546" y="640"/>
                      <a:pt x="546" y="640"/>
                    </a:cubicBezTo>
                    <a:cubicBezTo>
                      <a:pt x="908" y="640"/>
                      <a:pt x="908" y="640"/>
                      <a:pt x="908" y="640"/>
                    </a:cubicBezTo>
                    <a:cubicBezTo>
                      <a:pt x="908" y="1253"/>
                      <a:pt x="908" y="1253"/>
                      <a:pt x="908" y="1253"/>
                    </a:cubicBezTo>
                    <a:cubicBezTo>
                      <a:pt x="952" y="1253"/>
                      <a:pt x="952" y="1253"/>
                      <a:pt x="952" y="1253"/>
                    </a:cubicBezTo>
                    <a:lnTo>
                      <a:pt x="952" y="618"/>
                    </a:lnTo>
                    <a:close/>
                    <a:moveTo>
                      <a:pt x="1454" y="950"/>
                    </a:moveTo>
                    <a:cubicBezTo>
                      <a:pt x="1454" y="938"/>
                      <a:pt x="1444" y="928"/>
                      <a:pt x="1432" y="928"/>
                    </a:cubicBezTo>
                    <a:cubicBezTo>
                      <a:pt x="1027" y="928"/>
                      <a:pt x="1027" y="928"/>
                      <a:pt x="1027" y="928"/>
                    </a:cubicBezTo>
                    <a:cubicBezTo>
                      <a:pt x="1015" y="928"/>
                      <a:pt x="1005" y="938"/>
                      <a:pt x="1005" y="950"/>
                    </a:cubicBezTo>
                    <a:cubicBezTo>
                      <a:pt x="1005" y="1253"/>
                      <a:pt x="1005" y="1253"/>
                      <a:pt x="1005" y="1253"/>
                    </a:cubicBezTo>
                    <a:cubicBezTo>
                      <a:pt x="1049" y="1253"/>
                      <a:pt x="1049" y="1253"/>
                      <a:pt x="1049" y="1253"/>
                    </a:cubicBezTo>
                    <a:cubicBezTo>
                      <a:pt x="1049" y="972"/>
                      <a:pt x="1049" y="972"/>
                      <a:pt x="1049" y="972"/>
                    </a:cubicBezTo>
                    <a:cubicBezTo>
                      <a:pt x="1410" y="972"/>
                      <a:pt x="1410" y="972"/>
                      <a:pt x="1410" y="972"/>
                    </a:cubicBezTo>
                    <a:cubicBezTo>
                      <a:pt x="1410" y="1253"/>
                      <a:pt x="1410" y="1253"/>
                      <a:pt x="1410" y="1253"/>
                    </a:cubicBezTo>
                    <a:cubicBezTo>
                      <a:pt x="1454" y="1253"/>
                      <a:pt x="1454" y="1253"/>
                      <a:pt x="1454" y="1253"/>
                    </a:cubicBezTo>
                    <a:lnTo>
                      <a:pt x="1454" y="950"/>
                    </a:lnTo>
                    <a:close/>
                    <a:moveTo>
                      <a:pt x="1084" y="24"/>
                    </a:moveTo>
                    <a:cubicBezTo>
                      <a:pt x="1065" y="2"/>
                      <a:pt x="1038" y="1"/>
                      <a:pt x="1035" y="0"/>
                    </a:cubicBezTo>
                    <a:cubicBezTo>
                      <a:pt x="1034" y="0"/>
                      <a:pt x="1034" y="0"/>
                      <a:pt x="1034" y="0"/>
                    </a:cubicBezTo>
                    <a:cubicBezTo>
                      <a:pt x="1019" y="0"/>
                      <a:pt x="1019" y="0"/>
                      <a:pt x="1019" y="0"/>
                    </a:cubicBezTo>
                    <a:cubicBezTo>
                      <a:pt x="1018" y="13"/>
                      <a:pt x="1016" y="24"/>
                      <a:pt x="1014" y="32"/>
                    </a:cubicBezTo>
                    <a:cubicBezTo>
                      <a:pt x="1013" y="35"/>
                      <a:pt x="1012" y="37"/>
                      <a:pt x="1012" y="39"/>
                    </a:cubicBezTo>
                    <a:cubicBezTo>
                      <a:pt x="1012" y="41"/>
                      <a:pt x="1011" y="43"/>
                      <a:pt x="1011" y="44"/>
                    </a:cubicBezTo>
                    <a:cubicBezTo>
                      <a:pt x="1033" y="44"/>
                      <a:pt x="1033" y="44"/>
                      <a:pt x="1033" y="44"/>
                    </a:cubicBezTo>
                    <a:cubicBezTo>
                      <a:pt x="1034" y="45"/>
                      <a:pt x="1045" y="46"/>
                      <a:pt x="1050" y="52"/>
                    </a:cubicBezTo>
                    <a:cubicBezTo>
                      <a:pt x="1052" y="54"/>
                      <a:pt x="1056" y="59"/>
                      <a:pt x="1055" y="71"/>
                    </a:cubicBezTo>
                    <a:cubicBezTo>
                      <a:pt x="1050" y="125"/>
                      <a:pt x="1024" y="202"/>
                      <a:pt x="969" y="239"/>
                    </a:cubicBezTo>
                    <a:cubicBezTo>
                      <a:pt x="961" y="265"/>
                      <a:pt x="951" y="291"/>
                      <a:pt x="937" y="315"/>
                    </a:cubicBezTo>
                    <a:cubicBezTo>
                      <a:pt x="939" y="314"/>
                      <a:pt x="941" y="314"/>
                      <a:pt x="943" y="312"/>
                    </a:cubicBezTo>
                    <a:cubicBezTo>
                      <a:pt x="994" y="275"/>
                      <a:pt x="994" y="275"/>
                      <a:pt x="994" y="275"/>
                    </a:cubicBezTo>
                    <a:cubicBezTo>
                      <a:pt x="1081" y="216"/>
                      <a:pt x="1096" y="98"/>
                      <a:pt x="1098" y="75"/>
                    </a:cubicBezTo>
                    <a:cubicBezTo>
                      <a:pt x="1101" y="49"/>
                      <a:pt x="1092" y="33"/>
                      <a:pt x="1084" y="2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dirty="0"/>
              </a:p>
            </p:txBody>
          </p:sp>
        </p:grpSp>
      </p:grpSp>
      <p:sp>
        <p:nvSpPr>
          <p:cNvPr id="25" name="Fußzeilenplatzhalter 10">
            <a:extLst>
              <a:ext uri="{FF2B5EF4-FFF2-40B4-BE49-F238E27FC236}">
                <a16:creationId xmlns:a16="http://schemas.microsoft.com/office/drawing/2014/main" id="{72DB3D4E-3CC7-4943-8E1B-5C82A55D0BE2}"/>
              </a:ext>
            </a:extLst>
          </p:cNvPr>
          <p:cNvSpPr txBox="1">
            <a:spLocks/>
          </p:cNvSpPr>
          <p:nvPr/>
        </p:nvSpPr>
        <p:spPr>
          <a:xfrm>
            <a:off x="623887" y="6305434"/>
            <a:ext cx="10944225" cy="222586"/>
          </a:xfrm>
          <a:prstGeom prst="rect">
            <a:avLst/>
          </a:prstGeom>
          <a:noFill/>
          <a:ln>
            <a:noFill/>
          </a:ln>
          <a:effectLst/>
        </p:spPr>
        <p:txBody>
          <a:bodyPr vert="horz" wrap="square" lIns="0" tIns="0" rIns="0" bIns="0" numCol="1" anchor="t" anchorCtr="0" compatLnSpc="1">
            <a:prstTxWarp prst="textNoShape">
              <a:avLst/>
            </a:prstTxWarp>
          </a:bodyPr>
          <a:lstStyle>
            <a:defPPr>
              <a:defRPr lang="de-DE"/>
            </a:defPPr>
            <a:lvl1pPr>
              <a:lnSpc>
                <a:spcPct val="100000"/>
              </a:lnSpc>
              <a:defRPr sz="1200" b="1">
                <a:solidFill>
                  <a:schemeClr val="tx2"/>
                </a:solidFill>
              </a:defRPr>
            </a:lvl1pPr>
            <a:lvl2pPr marL="4572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2pPr>
            <a:lvl3pPr marL="9144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3pPr>
            <a:lvl4pPr marL="13716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4pPr>
            <a:lvl5pPr marL="1828800" algn="ctr" rtl="0" fontAlgn="base">
              <a:lnSpc>
                <a:spcPct val="110000"/>
              </a:lnSpc>
              <a:spcBef>
                <a:spcPct val="0"/>
              </a:spcBef>
              <a:spcAft>
                <a:spcPct val="0"/>
              </a:spcAft>
              <a:defRPr sz="1600" kern="1200">
                <a:solidFill>
                  <a:schemeClr val="tx1"/>
                </a:solidFill>
                <a:latin typeface="Arial" pitchFamily="34" charset="0"/>
                <a:ea typeface="+mn-ea"/>
                <a:cs typeface="Arial" pitchFamily="34" charset="0"/>
              </a:defRPr>
            </a:lvl5pPr>
            <a:lvl6pPr marL="2286000" algn="l" defTabSz="914400" rtl="0" eaLnBrk="1" latinLnBrk="0" hangingPunct="1">
              <a:defRPr sz="1600" kern="1200">
                <a:solidFill>
                  <a:schemeClr val="tx1"/>
                </a:solidFill>
                <a:latin typeface="Arial" pitchFamily="34" charset="0"/>
                <a:ea typeface="+mn-ea"/>
                <a:cs typeface="Arial" pitchFamily="34" charset="0"/>
              </a:defRPr>
            </a:lvl6pPr>
            <a:lvl7pPr marL="2743200" algn="l" defTabSz="914400" rtl="0" eaLnBrk="1" latinLnBrk="0" hangingPunct="1">
              <a:defRPr sz="1600" kern="1200">
                <a:solidFill>
                  <a:schemeClr val="tx1"/>
                </a:solidFill>
                <a:latin typeface="Arial" pitchFamily="34" charset="0"/>
                <a:ea typeface="+mn-ea"/>
                <a:cs typeface="Arial" pitchFamily="34" charset="0"/>
              </a:defRPr>
            </a:lvl7pPr>
            <a:lvl8pPr marL="3200400" algn="l" defTabSz="914400" rtl="0" eaLnBrk="1" latinLnBrk="0" hangingPunct="1">
              <a:defRPr sz="1600" kern="1200">
                <a:solidFill>
                  <a:schemeClr val="tx1"/>
                </a:solidFill>
                <a:latin typeface="Arial" pitchFamily="34" charset="0"/>
                <a:ea typeface="+mn-ea"/>
                <a:cs typeface="Arial" pitchFamily="34" charset="0"/>
              </a:defRPr>
            </a:lvl8pPr>
            <a:lvl9pPr marL="3657600" algn="l" defTabSz="914400" rtl="0" eaLnBrk="1" latinLnBrk="0" hangingPunct="1">
              <a:defRPr sz="1600" kern="1200">
                <a:solidFill>
                  <a:schemeClr val="tx1"/>
                </a:solidFill>
                <a:latin typeface="Arial" pitchFamily="34" charset="0"/>
                <a:ea typeface="+mn-ea"/>
                <a:cs typeface="Arial" pitchFamily="34" charset="0"/>
              </a:defRPr>
            </a:lvl9pPr>
          </a:lstStyle>
          <a:p>
            <a:r>
              <a:rPr lang="de-DE" altLang="de-DE" dirty="0"/>
              <a:t>SI Global Garant </a:t>
            </a:r>
            <a:r>
              <a:rPr lang="de-DE" altLang="de-DE" dirty="0" err="1"/>
              <a:t>Invest</a:t>
            </a:r>
            <a:r>
              <a:rPr lang="de-DE" altLang="de-DE" dirty="0"/>
              <a:t> | Produktgeneration 2021</a:t>
            </a:r>
          </a:p>
        </p:txBody>
      </p:sp>
    </p:spTree>
    <p:extLst>
      <p:ext uri="{BB962C8B-B14F-4D97-AF65-F5344CB8AC3E}">
        <p14:creationId xmlns:p14="http://schemas.microsoft.com/office/powerpoint/2010/main" val="3041465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57B1EB2-25CD-4C11-ADCE-43C67BEAB2A4}"/>
              </a:ext>
            </a:extLst>
          </p:cNvPr>
          <p:cNvSpPr>
            <a:spLocks noGrp="1"/>
          </p:cNvSpPr>
          <p:nvPr>
            <p:ph type="title"/>
          </p:nvPr>
        </p:nvSpPr>
        <p:spPr/>
        <p:txBody>
          <a:bodyPr/>
          <a:lstStyle/>
          <a:p>
            <a:r>
              <a:rPr lang="de-DE" sz="3000" dirty="0"/>
              <a:t>SIGGI im Produktcenter (PDC)</a:t>
            </a:r>
          </a:p>
        </p:txBody>
      </p:sp>
      <p:sp>
        <p:nvSpPr>
          <p:cNvPr id="3" name="Fußzeilenplatzhalter 2">
            <a:extLst>
              <a:ext uri="{FF2B5EF4-FFF2-40B4-BE49-F238E27FC236}">
                <a16:creationId xmlns:a16="http://schemas.microsoft.com/office/drawing/2014/main" id="{50EAA69D-B889-46EC-8E90-527BBEE9F558}"/>
              </a:ext>
            </a:extLst>
          </p:cNvPr>
          <p:cNvSpPr>
            <a:spLocks noGrp="1"/>
          </p:cNvSpPr>
          <p:nvPr>
            <p:ph type="ftr" sz="quarter" idx="10"/>
          </p:nvPr>
        </p:nvSpPr>
        <p:spPr/>
        <p:txBody>
          <a:bodyPr/>
          <a:lstStyle/>
          <a:p>
            <a:r>
              <a:rPr lang="de-DE" altLang="de-DE"/>
              <a:t>SI Global Garant Invest | Produktgeneration 2021</a:t>
            </a:r>
            <a:endParaRPr lang="de-DE" altLang="de-DE" dirty="0"/>
          </a:p>
        </p:txBody>
      </p:sp>
      <p:sp>
        <p:nvSpPr>
          <p:cNvPr id="18" name="Textplatzhalter 17">
            <a:extLst>
              <a:ext uri="{FF2B5EF4-FFF2-40B4-BE49-F238E27FC236}">
                <a16:creationId xmlns:a16="http://schemas.microsoft.com/office/drawing/2014/main" id="{76CAE1F6-9358-4EED-BB93-0E6B68ED4972}"/>
              </a:ext>
            </a:extLst>
          </p:cNvPr>
          <p:cNvSpPr>
            <a:spLocks noGrp="1"/>
          </p:cNvSpPr>
          <p:nvPr>
            <p:ph type="body" sz="quarter" idx="12"/>
          </p:nvPr>
        </p:nvSpPr>
        <p:spPr/>
        <p:txBody>
          <a:bodyPr/>
          <a:lstStyle/>
          <a:p>
            <a:r>
              <a:rPr lang="de-DE" dirty="0"/>
              <a:t>Vorbelegung des Garantieniveaus auf 80%</a:t>
            </a:r>
          </a:p>
        </p:txBody>
      </p:sp>
      <p:pic>
        <p:nvPicPr>
          <p:cNvPr id="9" name="Grafik 8">
            <a:extLst>
              <a:ext uri="{FF2B5EF4-FFF2-40B4-BE49-F238E27FC236}">
                <a16:creationId xmlns:a16="http://schemas.microsoft.com/office/drawing/2014/main" id="{BF74B301-DC69-4F3E-B234-53E7A5B45555}"/>
              </a:ext>
            </a:extLst>
          </p:cNvPr>
          <p:cNvPicPr>
            <a:picLocks noChangeAspect="1"/>
          </p:cNvPicPr>
          <p:nvPr/>
        </p:nvPicPr>
        <p:blipFill rotWithShape="1">
          <a:blip r:embed="rId3"/>
          <a:srcRect b="44083"/>
          <a:stretch/>
        </p:blipFill>
        <p:spPr>
          <a:xfrm>
            <a:off x="702965" y="2160736"/>
            <a:ext cx="11101397" cy="3457850"/>
          </a:xfrm>
          <a:prstGeom prst="rect">
            <a:avLst/>
          </a:prstGeom>
          <a:effectLst>
            <a:outerShdw blurRad="63500" sx="102000" sy="102000" algn="ctr" rotWithShape="0">
              <a:prstClr val="black">
                <a:alpha val="40000"/>
              </a:prstClr>
            </a:outerShdw>
          </a:effectLst>
        </p:spPr>
      </p:pic>
      <p:grpSp>
        <p:nvGrpSpPr>
          <p:cNvPr id="11" name="Gruppieren 10">
            <a:extLst>
              <a:ext uri="{FF2B5EF4-FFF2-40B4-BE49-F238E27FC236}">
                <a16:creationId xmlns:a16="http://schemas.microsoft.com/office/drawing/2014/main" id="{856B77B3-85A7-47C5-8DA0-9C5E86C8F20B}"/>
              </a:ext>
            </a:extLst>
          </p:cNvPr>
          <p:cNvGrpSpPr/>
          <p:nvPr/>
        </p:nvGrpSpPr>
        <p:grpSpPr>
          <a:xfrm>
            <a:off x="3503712" y="2213286"/>
            <a:ext cx="3816424" cy="423626"/>
            <a:chOff x="7896200" y="1253575"/>
            <a:chExt cx="3024336" cy="216024"/>
          </a:xfrm>
        </p:grpSpPr>
        <p:sp>
          <p:nvSpPr>
            <p:cNvPr id="12" name="Rechteck 11">
              <a:extLst>
                <a:ext uri="{FF2B5EF4-FFF2-40B4-BE49-F238E27FC236}">
                  <a16:creationId xmlns:a16="http://schemas.microsoft.com/office/drawing/2014/main" id="{0DF43A79-DACF-4ACF-A029-F9DC37818DC7}"/>
                </a:ext>
              </a:extLst>
            </p:cNvPr>
            <p:cNvSpPr/>
            <p:nvPr/>
          </p:nvSpPr>
          <p:spPr bwMode="auto">
            <a:xfrm>
              <a:off x="7896200" y="1253575"/>
              <a:ext cx="1008112" cy="216024"/>
            </a:xfrm>
            <a:prstGeom prst="rect">
              <a:avLst/>
            </a:prstGeom>
            <a:solidFill>
              <a:schemeClr val="bg1"/>
            </a:solidFill>
            <a:ln w="12700" cap="flat" cmpd="sng" algn="ctr">
              <a:solidFill>
                <a:srgbClr val="003399"/>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000" b="1" i="0" u="none" strike="noStrike" cap="none" normalizeH="0" baseline="0" dirty="0">
                  <a:ln>
                    <a:noFill/>
                  </a:ln>
                  <a:solidFill>
                    <a:srgbClr val="003399"/>
                  </a:solidFill>
                  <a:effectLst/>
                  <a:latin typeface="Arial" pitchFamily="34" charset="0"/>
                  <a:cs typeface="Arial" pitchFamily="34" charset="0"/>
                </a:rPr>
                <a:t>0%</a:t>
              </a:r>
            </a:p>
          </p:txBody>
        </p:sp>
        <p:sp>
          <p:nvSpPr>
            <p:cNvPr id="13" name="Rechteck 12">
              <a:extLst>
                <a:ext uri="{FF2B5EF4-FFF2-40B4-BE49-F238E27FC236}">
                  <a16:creationId xmlns:a16="http://schemas.microsoft.com/office/drawing/2014/main" id="{8E8737FC-94A7-492B-8531-FC58543E96A5}"/>
                </a:ext>
              </a:extLst>
            </p:cNvPr>
            <p:cNvSpPr/>
            <p:nvPr/>
          </p:nvSpPr>
          <p:spPr bwMode="auto">
            <a:xfrm>
              <a:off x="8904312" y="1253575"/>
              <a:ext cx="1008112" cy="216024"/>
            </a:xfrm>
            <a:prstGeom prst="rect">
              <a:avLst/>
            </a:prstGeom>
            <a:solidFill>
              <a:schemeClr val="tx2"/>
            </a:solidFill>
            <a:ln w="12700" cap="flat" cmpd="sng" algn="ctr">
              <a:solidFill>
                <a:srgbClr val="003399"/>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000" b="1" i="0" u="none" strike="noStrike" cap="none" normalizeH="0" baseline="0" dirty="0">
                  <a:ln>
                    <a:noFill/>
                  </a:ln>
                  <a:solidFill>
                    <a:schemeClr val="bg1"/>
                  </a:solidFill>
                  <a:effectLst/>
                  <a:latin typeface="Arial" pitchFamily="34" charset="0"/>
                  <a:cs typeface="Arial" pitchFamily="34" charset="0"/>
                </a:rPr>
                <a:t>80%</a:t>
              </a:r>
            </a:p>
          </p:txBody>
        </p:sp>
        <p:sp>
          <p:nvSpPr>
            <p:cNvPr id="14" name="Rechteck 13">
              <a:extLst>
                <a:ext uri="{FF2B5EF4-FFF2-40B4-BE49-F238E27FC236}">
                  <a16:creationId xmlns:a16="http://schemas.microsoft.com/office/drawing/2014/main" id="{ABE31FEE-053D-4255-AA3F-4B6319342D7A}"/>
                </a:ext>
              </a:extLst>
            </p:cNvPr>
            <p:cNvSpPr/>
            <p:nvPr/>
          </p:nvSpPr>
          <p:spPr bwMode="auto">
            <a:xfrm>
              <a:off x="9912424" y="1253575"/>
              <a:ext cx="1008112" cy="216024"/>
            </a:xfrm>
            <a:prstGeom prst="rect">
              <a:avLst/>
            </a:prstGeom>
            <a:solidFill>
              <a:schemeClr val="bg1"/>
            </a:solidFill>
            <a:ln w="12700" cap="flat" cmpd="sng" algn="ctr">
              <a:solidFill>
                <a:srgbClr val="003399"/>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r>
                <a:rPr kumimoji="0" lang="de-DE" sz="1000" b="1" i="0" u="none" strike="noStrike" cap="none" normalizeH="0" baseline="0" dirty="0">
                  <a:ln>
                    <a:noFill/>
                  </a:ln>
                  <a:solidFill>
                    <a:srgbClr val="003399"/>
                  </a:solidFill>
                  <a:effectLst/>
                  <a:latin typeface="Arial" pitchFamily="34" charset="0"/>
                  <a:cs typeface="Arial" pitchFamily="34" charset="0"/>
                </a:rPr>
                <a:t>individuell</a:t>
              </a:r>
            </a:p>
          </p:txBody>
        </p:sp>
      </p:grpSp>
    </p:spTree>
    <p:extLst>
      <p:ext uri="{BB962C8B-B14F-4D97-AF65-F5344CB8AC3E}">
        <p14:creationId xmlns:p14="http://schemas.microsoft.com/office/powerpoint/2010/main" val="2926683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57B1EB2-25CD-4C11-ADCE-43C67BEAB2A4}"/>
              </a:ext>
            </a:extLst>
          </p:cNvPr>
          <p:cNvSpPr>
            <a:spLocks noGrp="1"/>
          </p:cNvSpPr>
          <p:nvPr>
            <p:ph type="title"/>
          </p:nvPr>
        </p:nvSpPr>
        <p:spPr/>
        <p:txBody>
          <a:bodyPr/>
          <a:lstStyle/>
          <a:p>
            <a:r>
              <a:rPr lang="de-DE" sz="3000" dirty="0"/>
              <a:t>Feintuning</a:t>
            </a:r>
          </a:p>
        </p:txBody>
      </p:sp>
      <p:sp>
        <p:nvSpPr>
          <p:cNvPr id="7" name="Inhaltsplatzhalter 6">
            <a:extLst>
              <a:ext uri="{FF2B5EF4-FFF2-40B4-BE49-F238E27FC236}">
                <a16:creationId xmlns:a16="http://schemas.microsoft.com/office/drawing/2014/main" id="{058357A4-4DF8-4AAB-B561-0D2925324A01}"/>
              </a:ext>
            </a:extLst>
          </p:cNvPr>
          <p:cNvSpPr>
            <a:spLocks noGrp="1"/>
          </p:cNvSpPr>
          <p:nvPr>
            <p:ph idx="1"/>
          </p:nvPr>
        </p:nvSpPr>
        <p:spPr>
          <a:xfrm>
            <a:off x="630000" y="1656000"/>
            <a:ext cx="3864084" cy="4249142"/>
          </a:xfrm>
        </p:spPr>
        <p:txBody>
          <a:bodyPr/>
          <a:lstStyle/>
          <a:p>
            <a:pPr marL="285750" indent="-285750">
              <a:lnSpc>
                <a:spcPct val="150000"/>
              </a:lnSpc>
              <a:buClr>
                <a:schemeClr val="tx2"/>
              </a:buClr>
              <a:buFont typeface="Wingdings" panose="05000000000000000000" pitchFamily="2" charset="2"/>
              <a:buChar char="ü"/>
            </a:pPr>
            <a:r>
              <a:rPr lang="de-DE" sz="2000" dirty="0"/>
              <a:t>PDC löst die LV-BSW ab (PDC-Release 05.01.2021)</a:t>
            </a:r>
          </a:p>
          <a:p>
            <a:pPr marL="285750" indent="-285750">
              <a:lnSpc>
                <a:spcPct val="150000"/>
              </a:lnSpc>
              <a:buClr>
                <a:schemeClr val="tx2"/>
              </a:buClr>
              <a:buFont typeface="Wingdings" panose="05000000000000000000" pitchFamily="2" charset="2"/>
              <a:buChar char="ü"/>
            </a:pPr>
            <a:r>
              <a:rPr lang="de-DE" sz="2000" dirty="0"/>
              <a:t>Vorschlagsdruck im neuen Design</a:t>
            </a:r>
          </a:p>
          <a:p>
            <a:pPr marL="285750" indent="-285750">
              <a:lnSpc>
                <a:spcPct val="150000"/>
              </a:lnSpc>
              <a:buClr>
                <a:schemeClr val="tx2"/>
              </a:buClr>
              <a:buFont typeface="Wingdings" panose="05000000000000000000" pitchFamily="2" charset="2"/>
              <a:buChar char="ü"/>
            </a:pPr>
            <a:r>
              <a:rPr lang="de-DE" sz="2000" dirty="0"/>
              <a:t>Bedingungen wurden überarbeitet</a:t>
            </a:r>
          </a:p>
        </p:txBody>
      </p:sp>
      <p:sp>
        <p:nvSpPr>
          <p:cNvPr id="3" name="Fußzeilenplatzhalter 2">
            <a:extLst>
              <a:ext uri="{FF2B5EF4-FFF2-40B4-BE49-F238E27FC236}">
                <a16:creationId xmlns:a16="http://schemas.microsoft.com/office/drawing/2014/main" id="{50EAA69D-B889-46EC-8E90-527BBEE9F558}"/>
              </a:ext>
            </a:extLst>
          </p:cNvPr>
          <p:cNvSpPr>
            <a:spLocks noGrp="1"/>
          </p:cNvSpPr>
          <p:nvPr>
            <p:ph type="ftr" sz="quarter" idx="10"/>
          </p:nvPr>
        </p:nvSpPr>
        <p:spPr/>
        <p:txBody>
          <a:bodyPr/>
          <a:lstStyle/>
          <a:p>
            <a:r>
              <a:rPr lang="de-DE" altLang="de-DE"/>
              <a:t>SI Global Garant Invest | Produktgeneration 2021</a:t>
            </a:r>
            <a:endParaRPr lang="de-DE" altLang="de-DE" dirty="0"/>
          </a:p>
        </p:txBody>
      </p:sp>
      <p:pic>
        <p:nvPicPr>
          <p:cNvPr id="12" name="Grafik 11">
            <a:extLst>
              <a:ext uri="{FF2B5EF4-FFF2-40B4-BE49-F238E27FC236}">
                <a16:creationId xmlns:a16="http://schemas.microsoft.com/office/drawing/2014/main" id="{6FB34BE8-D758-4508-BABC-828FD4B7C7FE}"/>
              </a:ext>
            </a:extLst>
          </p:cNvPr>
          <p:cNvPicPr>
            <a:picLocks noChangeAspect="1"/>
          </p:cNvPicPr>
          <p:nvPr/>
        </p:nvPicPr>
        <p:blipFill rotWithShape="1">
          <a:blip r:embed="rId3"/>
          <a:srcRect l="4941" r="5400" b="2233"/>
          <a:stretch/>
        </p:blipFill>
        <p:spPr>
          <a:xfrm>
            <a:off x="8578391" y="1196806"/>
            <a:ext cx="3300352" cy="4369994"/>
          </a:xfrm>
          <a:prstGeom prst="rect">
            <a:avLst/>
          </a:prstGeom>
          <a:ln>
            <a:solidFill>
              <a:schemeClr val="bg1">
                <a:lumMod val="75000"/>
              </a:schemeClr>
            </a:solidFill>
          </a:ln>
          <a:effectLst>
            <a:outerShdw blurRad="63500" sx="102000" sy="102000" algn="ctr" rotWithShape="0">
              <a:prstClr val="black">
                <a:alpha val="40000"/>
              </a:prstClr>
            </a:outerShdw>
          </a:effectLst>
        </p:spPr>
      </p:pic>
      <p:pic>
        <p:nvPicPr>
          <p:cNvPr id="11" name="Grafik 10">
            <a:extLst>
              <a:ext uri="{FF2B5EF4-FFF2-40B4-BE49-F238E27FC236}">
                <a16:creationId xmlns:a16="http://schemas.microsoft.com/office/drawing/2014/main" id="{5CBA4056-932A-420B-A26C-C20CC90AE28A}"/>
              </a:ext>
            </a:extLst>
          </p:cNvPr>
          <p:cNvPicPr>
            <a:picLocks noChangeAspect="1"/>
          </p:cNvPicPr>
          <p:nvPr/>
        </p:nvPicPr>
        <p:blipFill rotWithShape="1">
          <a:blip r:embed="rId4"/>
          <a:srcRect l="5789" r="5755"/>
          <a:stretch/>
        </p:blipFill>
        <p:spPr>
          <a:xfrm>
            <a:off x="6692866" y="1429416"/>
            <a:ext cx="3300352" cy="4370479"/>
          </a:xfrm>
          <a:prstGeom prst="rect">
            <a:avLst/>
          </a:prstGeom>
          <a:ln>
            <a:solidFill>
              <a:schemeClr val="bg1">
                <a:lumMod val="75000"/>
              </a:schemeClr>
            </a:solidFill>
          </a:ln>
          <a:effectLst>
            <a:outerShdw blurRad="63500" sx="102000" sy="102000" algn="ctr" rotWithShape="0">
              <a:prstClr val="black">
                <a:alpha val="40000"/>
              </a:prstClr>
            </a:outerShdw>
          </a:effectLst>
        </p:spPr>
      </p:pic>
      <p:pic>
        <p:nvPicPr>
          <p:cNvPr id="10" name="Grafik 9">
            <a:extLst>
              <a:ext uri="{FF2B5EF4-FFF2-40B4-BE49-F238E27FC236}">
                <a16:creationId xmlns:a16="http://schemas.microsoft.com/office/drawing/2014/main" id="{471A24F5-EFC7-4326-8C70-17DAD48731A7}"/>
              </a:ext>
            </a:extLst>
          </p:cNvPr>
          <p:cNvPicPr>
            <a:picLocks noChangeAspect="1"/>
          </p:cNvPicPr>
          <p:nvPr/>
        </p:nvPicPr>
        <p:blipFill rotWithShape="1">
          <a:blip r:embed="rId5"/>
          <a:srcRect l="5673" r="4913" b="2222"/>
          <a:stretch/>
        </p:blipFill>
        <p:spPr>
          <a:xfrm>
            <a:off x="4807341" y="1668352"/>
            <a:ext cx="3300353" cy="4370479"/>
          </a:xfrm>
          <a:prstGeom prst="rect">
            <a:avLst/>
          </a:prstGeom>
          <a:ln>
            <a:solidFill>
              <a:schemeClr val="bg1">
                <a:lumMod val="75000"/>
              </a:schemeClr>
            </a:solid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822226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
          <p:cNvSpPr txBox="1">
            <a:spLocks/>
          </p:cNvSpPr>
          <p:nvPr/>
        </p:nvSpPr>
        <p:spPr bwMode="gray">
          <a:xfrm>
            <a:off x="407368" y="692696"/>
            <a:ext cx="8374673" cy="10080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defRPr sz="2800" b="1" kern="1200">
                <a:solidFill>
                  <a:schemeClr val="accent1"/>
                </a:solidFill>
                <a:latin typeface="+mj-lt"/>
                <a:ea typeface="+mj-ea"/>
                <a:cs typeface="+mj-cs"/>
              </a:defRPr>
            </a:lvl1pPr>
            <a:lvl2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2pPr>
            <a:lvl3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3pPr>
            <a:lvl4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4pPr>
            <a:lvl5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5pPr>
            <a:lvl6pPr marL="422041"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6pPr>
            <a:lvl7pPr marL="844083"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7pPr>
            <a:lvl8pPr marL="1266124"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8pPr>
            <a:lvl9pPr marL="1688165"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9pPr>
          </a:lstStyle>
          <a:p>
            <a:r>
              <a:rPr lang="de-DE" sz="2400" dirty="0">
                <a:solidFill>
                  <a:srgbClr val="003399"/>
                </a:solidFill>
              </a:rPr>
              <a:t>SIGNAL IDUNA Global Garant </a:t>
            </a:r>
            <a:r>
              <a:rPr lang="de-DE" sz="2400" dirty="0" err="1">
                <a:solidFill>
                  <a:srgbClr val="003399"/>
                </a:solidFill>
              </a:rPr>
              <a:t>Invest</a:t>
            </a:r>
            <a:r>
              <a:rPr lang="de-DE" sz="2400" dirty="0">
                <a:solidFill>
                  <a:srgbClr val="003399"/>
                </a:solidFill>
              </a:rPr>
              <a:t> - SIGGI</a:t>
            </a:r>
          </a:p>
        </p:txBody>
      </p:sp>
      <p:sp>
        <p:nvSpPr>
          <p:cNvPr id="12" name="Inhaltsplatzhalter 2"/>
          <p:cNvSpPr txBox="1">
            <a:spLocks/>
          </p:cNvSpPr>
          <p:nvPr/>
        </p:nvSpPr>
        <p:spPr bwMode="gray">
          <a:xfrm>
            <a:off x="407368" y="1196727"/>
            <a:ext cx="8374673" cy="4788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spcBef>
                <a:spcPct val="20000"/>
              </a:spcBef>
              <a:spcAft>
                <a:spcPct val="0"/>
              </a:spcAft>
              <a:defRPr sz="2000" kern="12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anose="05000000000000000000" pitchFamily="2" charset="2"/>
              <a:buChar char="§"/>
              <a:defRPr sz="2000" kern="1200">
                <a:solidFill>
                  <a:schemeClr val="tx1"/>
                </a:solidFill>
                <a:latin typeface="+mn-lt"/>
                <a:ea typeface="+mn-ea"/>
                <a:cs typeface="+mn-cs"/>
              </a:defRPr>
            </a:lvl2pPr>
            <a:lvl3pPr marL="331185" indent="-164127" algn="l" rtl="0" eaLnBrk="1" fontAlgn="base" hangingPunct="1">
              <a:spcBef>
                <a:spcPct val="20000"/>
              </a:spcBef>
              <a:spcAft>
                <a:spcPct val="0"/>
              </a:spcAft>
              <a:buSzPct val="80000"/>
              <a:buFont typeface="Wingdings" panose="05000000000000000000" pitchFamily="2" charset="2"/>
              <a:buChar char="§"/>
              <a:defRPr kern="1200">
                <a:solidFill>
                  <a:schemeClr val="tx1"/>
                </a:solidFill>
                <a:latin typeface="+mn-lt"/>
                <a:ea typeface="+mn-ea"/>
                <a:cs typeface="+mn-cs"/>
              </a:defRPr>
            </a:lvl3pPr>
            <a:lvl4pPr marL="496778" indent="-164127" algn="l" rtl="0" eaLnBrk="1" fontAlgn="base" hangingPunct="1">
              <a:spcBef>
                <a:spcPct val="20000"/>
              </a:spcBef>
              <a:spcAft>
                <a:spcPct val="0"/>
              </a:spcAft>
              <a:buSzPct val="80000"/>
              <a:buFont typeface="Wingdings" panose="05000000000000000000" pitchFamily="2" charset="2"/>
              <a:buChar char="§"/>
              <a:defRPr sz="1600" kern="1200">
                <a:solidFill>
                  <a:schemeClr val="tx1"/>
                </a:solidFill>
                <a:latin typeface="+mn-lt"/>
                <a:ea typeface="+mn-ea"/>
                <a:cs typeface="+mn-cs"/>
              </a:defRPr>
            </a:lvl4pPr>
            <a:lvl5pPr marL="662370" indent="-164127" algn="l" rtl="0" eaLnBrk="1" fontAlgn="base" hangingPunct="1">
              <a:spcBef>
                <a:spcPct val="20000"/>
              </a:spcBef>
              <a:spcAft>
                <a:spcPct val="0"/>
              </a:spcAft>
              <a:buSzPct val="80000"/>
              <a:buFont typeface="Wingdings" panose="05000000000000000000" pitchFamily="2" charset="2"/>
              <a:buChar char="§"/>
              <a:defRPr sz="1600"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lvl="1" indent="0">
              <a:buNone/>
            </a:pPr>
            <a:r>
              <a:rPr lang="de-DE" b="1" dirty="0">
                <a:solidFill>
                  <a:schemeClr val="tx2"/>
                </a:solidFill>
              </a:rPr>
              <a:t>Auch morgen ein ultramodernes LV-Produkt</a:t>
            </a:r>
          </a:p>
        </p:txBody>
      </p:sp>
      <p:sp>
        <p:nvSpPr>
          <p:cNvPr id="2" name="Rechteck 1">
            <a:extLst>
              <a:ext uri="{FF2B5EF4-FFF2-40B4-BE49-F238E27FC236}">
                <a16:creationId xmlns:a16="http://schemas.microsoft.com/office/drawing/2014/main" id="{AC65B5DE-BEC5-4ADA-9D7B-7933565B2997}"/>
              </a:ext>
            </a:extLst>
          </p:cNvPr>
          <p:cNvSpPr/>
          <p:nvPr/>
        </p:nvSpPr>
        <p:spPr bwMode="auto">
          <a:xfrm>
            <a:off x="1547902" y="2378892"/>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9" name="Rechteck 8">
            <a:extLst>
              <a:ext uri="{FF2B5EF4-FFF2-40B4-BE49-F238E27FC236}">
                <a16:creationId xmlns:a16="http://schemas.microsoft.com/office/drawing/2014/main" id="{4FC4E70B-BAFC-4D04-9258-CDFDA5B5E6C9}"/>
              </a:ext>
            </a:extLst>
          </p:cNvPr>
          <p:cNvSpPr/>
          <p:nvPr/>
        </p:nvSpPr>
        <p:spPr bwMode="auto">
          <a:xfrm>
            <a:off x="1547902" y="3611025"/>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0" name="Rechteck 9">
            <a:extLst>
              <a:ext uri="{FF2B5EF4-FFF2-40B4-BE49-F238E27FC236}">
                <a16:creationId xmlns:a16="http://schemas.microsoft.com/office/drawing/2014/main" id="{3FD2B77B-9F34-4A95-B113-B567D373E165}"/>
              </a:ext>
            </a:extLst>
          </p:cNvPr>
          <p:cNvSpPr/>
          <p:nvPr/>
        </p:nvSpPr>
        <p:spPr bwMode="auto">
          <a:xfrm>
            <a:off x="6102606" y="2403199"/>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3" name="Rechteck 12">
            <a:extLst>
              <a:ext uri="{FF2B5EF4-FFF2-40B4-BE49-F238E27FC236}">
                <a16:creationId xmlns:a16="http://schemas.microsoft.com/office/drawing/2014/main" id="{3CD8CF75-3B93-4D12-9F26-DFCD20AFD344}"/>
              </a:ext>
            </a:extLst>
          </p:cNvPr>
          <p:cNvSpPr/>
          <p:nvPr/>
        </p:nvSpPr>
        <p:spPr bwMode="auto">
          <a:xfrm>
            <a:off x="6110850" y="3611025"/>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3" name="Kreuz 2">
            <a:extLst>
              <a:ext uri="{FF2B5EF4-FFF2-40B4-BE49-F238E27FC236}">
                <a16:creationId xmlns:a16="http://schemas.microsoft.com/office/drawing/2014/main" id="{1083E84E-D2CF-4C7F-8757-C07C01A30507}"/>
              </a:ext>
            </a:extLst>
          </p:cNvPr>
          <p:cNvSpPr/>
          <p:nvPr/>
        </p:nvSpPr>
        <p:spPr bwMode="auto">
          <a:xfrm>
            <a:off x="5337422" y="2962928"/>
            <a:ext cx="1296144" cy="1152128"/>
          </a:xfrm>
          <a:prstGeom prst="plus">
            <a:avLst>
              <a:gd name="adj" fmla="val 39827"/>
            </a:avLst>
          </a:prstGeom>
          <a:solidFill>
            <a:schemeClr val="bg1"/>
          </a:solidFill>
          <a:ln w="57150" cap="flat" cmpd="sng" algn="ctr">
            <a:solidFill>
              <a:schemeClr val="bg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4" name="Kreuz 13">
            <a:extLst>
              <a:ext uri="{FF2B5EF4-FFF2-40B4-BE49-F238E27FC236}">
                <a16:creationId xmlns:a16="http://schemas.microsoft.com/office/drawing/2014/main" id="{303C055F-FBF0-45C9-AC55-99061CA311DE}"/>
              </a:ext>
            </a:extLst>
          </p:cNvPr>
          <p:cNvSpPr/>
          <p:nvPr/>
        </p:nvSpPr>
        <p:spPr bwMode="auto">
          <a:xfrm>
            <a:off x="5420821" y="3055821"/>
            <a:ext cx="1129346" cy="1008062"/>
          </a:xfrm>
          <a:prstGeom prst="plus">
            <a:avLst>
              <a:gd name="adj" fmla="val 42332"/>
            </a:avLst>
          </a:prstGeom>
          <a:solidFill>
            <a:schemeClr val="bg1"/>
          </a:solidFill>
          <a:ln w="57150" cap="flat" cmpd="sng" algn="ctr">
            <a:solidFill>
              <a:schemeClr val="bg1"/>
            </a:solidFill>
            <a:prstDash val="solid"/>
            <a:round/>
            <a:headEnd type="none" w="med" len="med"/>
            <a:tailEnd type="none" w="med" len="med"/>
          </a:ln>
          <a:effectLst>
            <a:glow rad="139700">
              <a:schemeClr val="accent1">
                <a:satMod val="175000"/>
                <a:alpha val="40000"/>
              </a:schemeClr>
            </a:glo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5" name="Kreuz 14">
            <a:extLst>
              <a:ext uri="{FF2B5EF4-FFF2-40B4-BE49-F238E27FC236}">
                <a16:creationId xmlns:a16="http://schemas.microsoft.com/office/drawing/2014/main" id="{1EDBDEBC-DA1C-441B-BB0A-8F8D828CC85D}"/>
              </a:ext>
            </a:extLst>
          </p:cNvPr>
          <p:cNvSpPr/>
          <p:nvPr/>
        </p:nvSpPr>
        <p:spPr bwMode="auto">
          <a:xfrm>
            <a:off x="5529185" y="3098402"/>
            <a:ext cx="907251" cy="922899"/>
          </a:xfrm>
          <a:prstGeom prst="plus">
            <a:avLst>
              <a:gd name="adj" fmla="val 45364"/>
            </a:avLst>
          </a:prstGeom>
          <a:solidFill>
            <a:schemeClr val="bg1"/>
          </a:solidFill>
          <a:ln w="57150" cap="flat" cmpd="sng" algn="ctr">
            <a:solidFill>
              <a:schemeClr val="bg1"/>
            </a:solidFill>
            <a:prstDash val="solid"/>
            <a:round/>
            <a:headEnd type="none" w="med" len="med"/>
            <a:tailEnd type="none" w="med" len="med"/>
          </a:ln>
          <a:effectLst>
            <a:glow rad="228600">
              <a:schemeClr val="accent1">
                <a:satMod val="175000"/>
                <a:alpha val="40000"/>
              </a:schemeClr>
            </a:glo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4" name="Textfeld 3">
            <a:extLst>
              <a:ext uri="{FF2B5EF4-FFF2-40B4-BE49-F238E27FC236}">
                <a16:creationId xmlns:a16="http://schemas.microsoft.com/office/drawing/2014/main" id="{5DF5DE7F-D8FC-410B-AA1F-FFC4AA4B3FE9}"/>
              </a:ext>
            </a:extLst>
          </p:cNvPr>
          <p:cNvSpPr txBox="1"/>
          <p:nvPr/>
        </p:nvSpPr>
        <p:spPr>
          <a:xfrm>
            <a:off x="1907942" y="2514525"/>
            <a:ext cx="3600400" cy="702891"/>
          </a:xfrm>
          <a:prstGeom prst="rect">
            <a:avLst/>
          </a:prstGeom>
          <a:noFill/>
        </p:spPr>
        <p:txBody>
          <a:bodyPr wrap="square" lIns="0" tIns="0" rIns="0" bIns="0" rtlCol="0">
            <a:noAutofit/>
          </a:bodyPr>
          <a:lstStyle/>
          <a:p>
            <a:pPr>
              <a:buClr>
                <a:schemeClr val="tx1"/>
              </a:buClr>
              <a:buSzPct val="101000"/>
            </a:pPr>
            <a:r>
              <a:rPr lang="de-DE" sz="2400" b="1" dirty="0">
                <a:solidFill>
                  <a:schemeClr val="bg1"/>
                </a:solidFill>
                <a:latin typeface="+mj-lt"/>
                <a:cs typeface="Calibri" panose="020F0502020204030204" pitchFamily="34" charset="0"/>
              </a:rPr>
              <a:t>Hervorragende </a:t>
            </a:r>
          </a:p>
          <a:p>
            <a:pPr>
              <a:buClr>
                <a:schemeClr val="tx1"/>
              </a:buClr>
              <a:buSzPct val="101000"/>
            </a:pPr>
            <a:r>
              <a:rPr lang="de-DE" sz="2400" b="1" dirty="0">
                <a:solidFill>
                  <a:schemeClr val="bg1"/>
                </a:solidFill>
                <a:latin typeface="+mj-lt"/>
                <a:cs typeface="Calibri" panose="020F0502020204030204" pitchFamily="34" charset="0"/>
              </a:rPr>
              <a:t>Ablaufleistungen</a:t>
            </a:r>
          </a:p>
        </p:txBody>
      </p:sp>
      <p:sp>
        <p:nvSpPr>
          <p:cNvPr id="5" name="Textfeld 4">
            <a:extLst>
              <a:ext uri="{FF2B5EF4-FFF2-40B4-BE49-F238E27FC236}">
                <a16:creationId xmlns:a16="http://schemas.microsoft.com/office/drawing/2014/main" id="{4B1E9A8F-233A-4957-9D41-BE31E9AB9707}"/>
              </a:ext>
            </a:extLst>
          </p:cNvPr>
          <p:cNvSpPr txBox="1"/>
          <p:nvPr/>
        </p:nvSpPr>
        <p:spPr>
          <a:xfrm>
            <a:off x="7074014" y="2514525"/>
            <a:ext cx="2669284" cy="753270"/>
          </a:xfrm>
          <a:prstGeom prst="rect">
            <a:avLst/>
          </a:prstGeom>
          <a:noFill/>
        </p:spPr>
        <p:txBody>
          <a:bodyPr wrap="square" lIns="0" tIns="0" rIns="0" bIns="0" rtlCol="0">
            <a:noAutofit/>
          </a:bodyPr>
          <a:lstStyle/>
          <a:p>
            <a:pPr>
              <a:buClr>
                <a:schemeClr val="tx1"/>
              </a:buClr>
              <a:buSzPct val="101000"/>
            </a:pPr>
            <a:r>
              <a:rPr lang="de-DE" sz="2400" b="1" dirty="0">
                <a:solidFill>
                  <a:schemeClr val="bg1"/>
                </a:solidFill>
                <a:latin typeface="+mj-lt"/>
              </a:rPr>
              <a:t>Volle </a:t>
            </a:r>
          </a:p>
          <a:p>
            <a:pPr>
              <a:buClr>
                <a:schemeClr val="tx1"/>
              </a:buClr>
              <a:buSzPct val="101000"/>
            </a:pPr>
            <a:r>
              <a:rPr lang="de-DE" sz="2400" b="1" dirty="0">
                <a:solidFill>
                  <a:schemeClr val="bg1"/>
                </a:solidFill>
                <a:latin typeface="+mj-lt"/>
              </a:rPr>
              <a:t>Flexibilität</a:t>
            </a:r>
          </a:p>
        </p:txBody>
      </p:sp>
      <p:sp>
        <p:nvSpPr>
          <p:cNvPr id="16" name="Textfeld 15">
            <a:extLst>
              <a:ext uri="{FF2B5EF4-FFF2-40B4-BE49-F238E27FC236}">
                <a16:creationId xmlns:a16="http://schemas.microsoft.com/office/drawing/2014/main" id="{166CAD53-970C-4E27-9FAF-5C87AC4021E3}"/>
              </a:ext>
            </a:extLst>
          </p:cNvPr>
          <p:cNvSpPr txBox="1"/>
          <p:nvPr/>
        </p:nvSpPr>
        <p:spPr>
          <a:xfrm>
            <a:off x="2365256" y="3738421"/>
            <a:ext cx="2669284" cy="753270"/>
          </a:xfrm>
          <a:prstGeom prst="rect">
            <a:avLst/>
          </a:prstGeom>
          <a:noFill/>
        </p:spPr>
        <p:txBody>
          <a:bodyPr wrap="square" lIns="0" tIns="0" rIns="0" bIns="0" rtlCol="0">
            <a:noAutofit/>
          </a:bodyPr>
          <a:lstStyle/>
          <a:p>
            <a:pPr>
              <a:buClr>
                <a:schemeClr val="tx1"/>
              </a:buClr>
              <a:buSzPct val="101000"/>
            </a:pPr>
            <a:r>
              <a:rPr lang="de-DE" sz="2400" b="1" dirty="0">
                <a:solidFill>
                  <a:schemeClr val="bg1"/>
                </a:solidFill>
                <a:latin typeface="+mj-lt"/>
              </a:rPr>
              <a:t>Ausgewählte</a:t>
            </a:r>
          </a:p>
          <a:p>
            <a:pPr>
              <a:buClr>
                <a:schemeClr val="tx1"/>
              </a:buClr>
              <a:buSzPct val="101000"/>
            </a:pPr>
            <a:r>
              <a:rPr lang="de-DE" sz="2400" b="1" dirty="0">
                <a:solidFill>
                  <a:schemeClr val="bg1"/>
                </a:solidFill>
                <a:latin typeface="+mj-lt"/>
              </a:rPr>
              <a:t>Top-Fonds</a:t>
            </a:r>
          </a:p>
        </p:txBody>
      </p:sp>
      <p:sp>
        <p:nvSpPr>
          <p:cNvPr id="17" name="Textfeld 16">
            <a:extLst>
              <a:ext uri="{FF2B5EF4-FFF2-40B4-BE49-F238E27FC236}">
                <a16:creationId xmlns:a16="http://schemas.microsoft.com/office/drawing/2014/main" id="{4A483293-FFE5-4386-B85A-53D67F26840B}"/>
              </a:ext>
            </a:extLst>
          </p:cNvPr>
          <p:cNvSpPr txBox="1"/>
          <p:nvPr/>
        </p:nvSpPr>
        <p:spPr>
          <a:xfrm>
            <a:off x="6888088" y="3721521"/>
            <a:ext cx="2910418" cy="753270"/>
          </a:xfrm>
          <a:prstGeom prst="rect">
            <a:avLst/>
          </a:prstGeom>
          <a:noFill/>
        </p:spPr>
        <p:txBody>
          <a:bodyPr wrap="square" lIns="0" tIns="0" rIns="0" bIns="0" rtlCol="0">
            <a:noAutofit/>
          </a:bodyPr>
          <a:lstStyle/>
          <a:p>
            <a:pPr>
              <a:buClr>
                <a:schemeClr val="tx1"/>
              </a:buClr>
              <a:buSzPct val="101000"/>
            </a:pPr>
            <a:r>
              <a:rPr lang="de-DE" sz="2400" b="1" dirty="0" err="1">
                <a:solidFill>
                  <a:schemeClr val="bg1"/>
                </a:solidFill>
                <a:latin typeface="+mj-lt"/>
              </a:rPr>
              <a:t>kundenindividuelleBeitragsgarantie</a:t>
            </a:r>
            <a:endParaRPr lang="de-DE" sz="2400" b="1" dirty="0">
              <a:solidFill>
                <a:schemeClr val="bg1"/>
              </a:solidFill>
              <a:latin typeface="+mj-lt"/>
            </a:endParaRPr>
          </a:p>
        </p:txBody>
      </p:sp>
      <p:grpSp>
        <p:nvGrpSpPr>
          <p:cNvPr id="18" name="Gruppieren 17">
            <a:extLst>
              <a:ext uri="{FF2B5EF4-FFF2-40B4-BE49-F238E27FC236}">
                <a16:creationId xmlns:a16="http://schemas.microsoft.com/office/drawing/2014/main" id="{CDF09CA6-497B-4726-95D2-3F93320A7640}"/>
              </a:ext>
            </a:extLst>
          </p:cNvPr>
          <p:cNvGrpSpPr/>
          <p:nvPr/>
        </p:nvGrpSpPr>
        <p:grpSpPr>
          <a:xfrm rot="373320">
            <a:off x="9259720" y="578707"/>
            <a:ext cx="2636510" cy="2715417"/>
            <a:chOff x="8206583" y="2503140"/>
            <a:chExt cx="2052000" cy="2052000"/>
          </a:xfrm>
        </p:grpSpPr>
        <p:pic>
          <p:nvPicPr>
            <p:cNvPr id="19" name="Grafik 18">
              <a:extLst>
                <a:ext uri="{FF2B5EF4-FFF2-40B4-BE49-F238E27FC236}">
                  <a16:creationId xmlns:a16="http://schemas.microsoft.com/office/drawing/2014/main" id="{17438D04-DC00-41E2-B05C-B4CCE763ACAE}"/>
                </a:ext>
              </a:extLst>
            </p:cNvPr>
            <p:cNvPicPr>
              <a:picLocks noChangeAspect="1"/>
            </p:cNvPicPr>
            <p:nvPr/>
          </p:nvPicPr>
          <p:blipFill>
            <a:blip r:embed="rId4"/>
            <a:stretch>
              <a:fillRect/>
            </a:stretch>
          </p:blipFill>
          <p:spPr>
            <a:xfrm>
              <a:off x="8206583" y="2503140"/>
              <a:ext cx="2052000" cy="2052000"/>
            </a:xfrm>
            <a:prstGeom prst="rect">
              <a:avLst/>
            </a:prstGeom>
          </p:spPr>
        </p:pic>
        <p:sp>
          <p:nvSpPr>
            <p:cNvPr id="20" name="Textfeld 19">
              <a:extLst>
                <a:ext uri="{FF2B5EF4-FFF2-40B4-BE49-F238E27FC236}">
                  <a16:creationId xmlns:a16="http://schemas.microsoft.com/office/drawing/2014/main" id="{5FBE954B-C89D-4FCF-8A1B-B45832782605}"/>
                </a:ext>
              </a:extLst>
            </p:cNvPr>
            <p:cNvSpPr txBox="1"/>
            <p:nvPr/>
          </p:nvSpPr>
          <p:spPr>
            <a:xfrm rot="480000">
              <a:off x="8369205" y="2542576"/>
              <a:ext cx="1776176" cy="1967895"/>
            </a:xfrm>
            <a:prstGeom prst="rect">
              <a:avLst/>
            </a:prstGeom>
            <a:noFill/>
          </p:spPr>
          <p:txBody>
            <a:bodyPr wrap="square" lIns="0" tIns="0" rIns="0" bIns="0" rtlCol="0" anchor="ctr" anchorCtr="0">
              <a:noAutofit/>
            </a:bodyPr>
            <a:lstStyle/>
            <a:p>
              <a:pPr>
                <a:lnSpc>
                  <a:spcPct val="100000"/>
                </a:lnSpc>
              </a:pPr>
              <a:r>
                <a:rPr lang="de-DE" sz="3200" b="1" dirty="0">
                  <a:solidFill>
                    <a:schemeClr val="bg1"/>
                  </a:solidFill>
                </a:rPr>
                <a:t>Jetzt</a:t>
              </a:r>
            </a:p>
            <a:p>
              <a:pPr>
                <a:lnSpc>
                  <a:spcPct val="100000"/>
                </a:lnSpc>
              </a:pPr>
              <a:r>
                <a:rPr lang="de-DE" sz="3200" b="1" dirty="0">
                  <a:solidFill>
                    <a:schemeClr val="bg1"/>
                  </a:solidFill>
                </a:rPr>
                <a:t>noch </a:t>
              </a:r>
            </a:p>
            <a:p>
              <a:pPr>
                <a:lnSpc>
                  <a:spcPct val="100000"/>
                </a:lnSpc>
              </a:pPr>
              <a:r>
                <a:rPr lang="de-DE" sz="3200" b="1" dirty="0">
                  <a:solidFill>
                    <a:schemeClr val="bg1"/>
                  </a:solidFill>
                </a:rPr>
                <a:t>besser!</a:t>
              </a:r>
            </a:p>
          </p:txBody>
        </p:sp>
      </p:grpSp>
    </p:spTree>
    <p:custDataLst>
      <p:tags r:id="rId1"/>
    </p:custDataLst>
    <p:extLst>
      <p:ext uri="{BB962C8B-B14F-4D97-AF65-F5344CB8AC3E}">
        <p14:creationId xmlns:p14="http://schemas.microsoft.com/office/powerpoint/2010/main" val="188933828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barn(inVertical)">
                                      <p:cBhvr>
                                        <p:cTn id="33" dur="500"/>
                                        <p:tgtEl>
                                          <p:spTgt spid="9"/>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barn(inVertical)">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barn(inVertical)">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barn(inVertical)">
                                      <p:cBhvr>
                                        <p:cTn id="46" dur="500"/>
                                        <p:tgtEl>
                                          <p:spTgt spid="13"/>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barn(inVertical)">
                                      <p:cBhvr>
                                        <p:cTn id="4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P spid="13" grpId="0" animBg="1"/>
      <p:bldP spid="3" grpId="0" animBg="1"/>
      <p:bldP spid="14" grpId="0" animBg="1"/>
      <p:bldP spid="15" grpId="0" animBg="1"/>
      <p:bldP spid="4" grpId="0"/>
      <p:bldP spid="5" grpId="0"/>
      <p:bldP spid="16"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Titel 1"/>
          <p:cNvSpPr txBox="1">
            <a:spLocks/>
          </p:cNvSpPr>
          <p:nvPr/>
        </p:nvSpPr>
        <p:spPr bwMode="gray">
          <a:xfrm>
            <a:off x="407368" y="692696"/>
            <a:ext cx="8374673" cy="10080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defRPr sz="2800" b="1" kern="1200">
                <a:solidFill>
                  <a:schemeClr val="accent1"/>
                </a:solidFill>
                <a:latin typeface="+mj-lt"/>
                <a:ea typeface="+mj-ea"/>
                <a:cs typeface="+mj-cs"/>
              </a:defRPr>
            </a:lvl1pPr>
            <a:lvl2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2pPr>
            <a:lvl3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3pPr>
            <a:lvl4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4pPr>
            <a:lvl5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5pPr>
            <a:lvl6pPr marL="422041"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6pPr>
            <a:lvl7pPr marL="844083"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7pPr>
            <a:lvl8pPr marL="1266124"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8pPr>
            <a:lvl9pPr marL="1688165"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9pPr>
          </a:lstStyle>
          <a:p>
            <a:r>
              <a:rPr lang="de-DE" sz="2400" dirty="0">
                <a:solidFill>
                  <a:srgbClr val="003399"/>
                </a:solidFill>
              </a:rPr>
              <a:t>SIGNAL IDUNA Global Garant </a:t>
            </a:r>
            <a:r>
              <a:rPr lang="de-DE" sz="2400" dirty="0" err="1">
                <a:solidFill>
                  <a:srgbClr val="003399"/>
                </a:solidFill>
              </a:rPr>
              <a:t>Invest</a:t>
            </a:r>
            <a:r>
              <a:rPr lang="de-DE" sz="2400" dirty="0">
                <a:solidFill>
                  <a:srgbClr val="003399"/>
                </a:solidFill>
              </a:rPr>
              <a:t> - SIGGI</a:t>
            </a:r>
          </a:p>
        </p:txBody>
      </p:sp>
      <p:sp>
        <p:nvSpPr>
          <p:cNvPr id="12" name="Inhaltsplatzhalter 2"/>
          <p:cNvSpPr txBox="1">
            <a:spLocks/>
          </p:cNvSpPr>
          <p:nvPr/>
        </p:nvSpPr>
        <p:spPr bwMode="gray">
          <a:xfrm>
            <a:off x="407368" y="1196727"/>
            <a:ext cx="8374673" cy="4788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spcBef>
                <a:spcPct val="20000"/>
              </a:spcBef>
              <a:spcAft>
                <a:spcPct val="0"/>
              </a:spcAft>
              <a:defRPr sz="2000" kern="12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anose="05000000000000000000" pitchFamily="2" charset="2"/>
              <a:buChar char="§"/>
              <a:defRPr sz="2000" kern="1200">
                <a:solidFill>
                  <a:schemeClr val="tx1"/>
                </a:solidFill>
                <a:latin typeface="+mn-lt"/>
                <a:ea typeface="+mn-ea"/>
                <a:cs typeface="+mn-cs"/>
              </a:defRPr>
            </a:lvl2pPr>
            <a:lvl3pPr marL="331185" indent="-164127" algn="l" rtl="0" eaLnBrk="1" fontAlgn="base" hangingPunct="1">
              <a:spcBef>
                <a:spcPct val="20000"/>
              </a:spcBef>
              <a:spcAft>
                <a:spcPct val="0"/>
              </a:spcAft>
              <a:buSzPct val="80000"/>
              <a:buFont typeface="Wingdings" panose="05000000000000000000" pitchFamily="2" charset="2"/>
              <a:buChar char="§"/>
              <a:defRPr kern="1200">
                <a:solidFill>
                  <a:schemeClr val="tx1"/>
                </a:solidFill>
                <a:latin typeface="+mn-lt"/>
                <a:ea typeface="+mn-ea"/>
                <a:cs typeface="+mn-cs"/>
              </a:defRPr>
            </a:lvl3pPr>
            <a:lvl4pPr marL="496778" indent="-164127" algn="l" rtl="0" eaLnBrk="1" fontAlgn="base" hangingPunct="1">
              <a:spcBef>
                <a:spcPct val="20000"/>
              </a:spcBef>
              <a:spcAft>
                <a:spcPct val="0"/>
              </a:spcAft>
              <a:buSzPct val="80000"/>
              <a:buFont typeface="Wingdings" panose="05000000000000000000" pitchFamily="2" charset="2"/>
              <a:buChar char="§"/>
              <a:defRPr sz="1600" kern="1200">
                <a:solidFill>
                  <a:schemeClr val="tx1"/>
                </a:solidFill>
                <a:latin typeface="+mn-lt"/>
                <a:ea typeface="+mn-ea"/>
                <a:cs typeface="+mn-cs"/>
              </a:defRPr>
            </a:lvl4pPr>
            <a:lvl5pPr marL="662370" indent="-164127" algn="l" rtl="0" eaLnBrk="1" fontAlgn="base" hangingPunct="1">
              <a:spcBef>
                <a:spcPct val="20000"/>
              </a:spcBef>
              <a:spcAft>
                <a:spcPct val="0"/>
              </a:spcAft>
              <a:buSzPct val="80000"/>
              <a:buFont typeface="Wingdings" panose="05000000000000000000" pitchFamily="2" charset="2"/>
              <a:buChar char="§"/>
              <a:defRPr sz="1600"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lvl="1" indent="0">
              <a:buNone/>
            </a:pPr>
            <a:r>
              <a:rPr lang="de-DE" b="1" dirty="0">
                <a:solidFill>
                  <a:schemeClr val="tx2"/>
                </a:solidFill>
              </a:rPr>
              <a:t>Bis heute ein ultramodernes LV-Produkt</a:t>
            </a:r>
          </a:p>
        </p:txBody>
      </p:sp>
      <p:sp>
        <p:nvSpPr>
          <p:cNvPr id="2" name="Rechteck 1">
            <a:extLst>
              <a:ext uri="{FF2B5EF4-FFF2-40B4-BE49-F238E27FC236}">
                <a16:creationId xmlns:a16="http://schemas.microsoft.com/office/drawing/2014/main" id="{AC65B5DE-BEC5-4ADA-9D7B-7933565B2997}"/>
              </a:ext>
            </a:extLst>
          </p:cNvPr>
          <p:cNvSpPr/>
          <p:nvPr/>
        </p:nvSpPr>
        <p:spPr bwMode="auto">
          <a:xfrm>
            <a:off x="1547902" y="2378892"/>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9" name="Rechteck 8">
            <a:extLst>
              <a:ext uri="{FF2B5EF4-FFF2-40B4-BE49-F238E27FC236}">
                <a16:creationId xmlns:a16="http://schemas.microsoft.com/office/drawing/2014/main" id="{4FC4E70B-BAFC-4D04-9258-CDFDA5B5E6C9}"/>
              </a:ext>
            </a:extLst>
          </p:cNvPr>
          <p:cNvSpPr/>
          <p:nvPr/>
        </p:nvSpPr>
        <p:spPr bwMode="auto">
          <a:xfrm>
            <a:off x="6456040" y="4187061"/>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0" name="Rechteck 9">
            <a:extLst>
              <a:ext uri="{FF2B5EF4-FFF2-40B4-BE49-F238E27FC236}">
                <a16:creationId xmlns:a16="http://schemas.microsoft.com/office/drawing/2014/main" id="{3FD2B77B-9F34-4A95-B113-B567D373E165}"/>
              </a:ext>
            </a:extLst>
          </p:cNvPr>
          <p:cNvSpPr/>
          <p:nvPr/>
        </p:nvSpPr>
        <p:spPr bwMode="auto">
          <a:xfrm>
            <a:off x="6456040" y="3009325"/>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3" name="Rechteck 12">
            <a:extLst>
              <a:ext uri="{FF2B5EF4-FFF2-40B4-BE49-F238E27FC236}">
                <a16:creationId xmlns:a16="http://schemas.microsoft.com/office/drawing/2014/main" id="{3CD8CF75-3B93-4D12-9F26-DFCD20AFD344}"/>
              </a:ext>
            </a:extLst>
          </p:cNvPr>
          <p:cNvSpPr/>
          <p:nvPr/>
        </p:nvSpPr>
        <p:spPr bwMode="auto">
          <a:xfrm>
            <a:off x="6456040" y="5332425"/>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4" name="Textfeld 13">
            <a:extLst>
              <a:ext uri="{FF2B5EF4-FFF2-40B4-BE49-F238E27FC236}">
                <a16:creationId xmlns:a16="http://schemas.microsoft.com/office/drawing/2014/main" id="{89142381-A18D-4581-8D75-761F2A8C8A77}"/>
              </a:ext>
            </a:extLst>
          </p:cNvPr>
          <p:cNvSpPr txBox="1"/>
          <p:nvPr/>
        </p:nvSpPr>
        <p:spPr>
          <a:xfrm>
            <a:off x="2373500" y="2506288"/>
            <a:ext cx="2669284" cy="753270"/>
          </a:xfrm>
          <a:prstGeom prst="rect">
            <a:avLst/>
          </a:prstGeom>
          <a:noFill/>
        </p:spPr>
        <p:txBody>
          <a:bodyPr wrap="square" lIns="0" tIns="0" rIns="0" bIns="0" rtlCol="0">
            <a:noAutofit/>
          </a:bodyPr>
          <a:lstStyle/>
          <a:p>
            <a:pPr>
              <a:buClr>
                <a:schemeClr val="tx1"/>
              </a:buClr>
              <a:buSzPct val="101000"/>
            </a:pPr>
            <a:r>
              <a:rPr lang="de-DE" sz="2400" b="1" dirty="0">
                <a:solidFill>
                  <a:schemeClr val="bg1"/>
                </a:solidFill>
                <a:latin typeface="+mj-lt"/>
              </a:rPr>
              <a:t>Volle </a:t>
            </a:r>
          </a:p>
          <a:p>
            <a:pPr>
              <a:buClr>
                <a:schemeClr val="tx1"/>
              </a:buClr>
              <a:buSzPct val="101000"/>
            </a:pPr>
            <a:r>
              <a:rPr lang="de-DE" sz="2400" b="1" dirty="0">
                <a:solidFill>
                  <a:schemeClr val="bg1"/>
                </a:solidFill>
                <a:latin typeface="+mj-lt"/>
              </a:rPr>
              <a:t>Flexibilität</a:t>
            </a:r>
          </a:p>
        </p:txBody>
      </p:sp>
      <p:sp>
        <p:nvSpPr>
          <p:cNvPr id="15" name="Textfeld 14">
            <a:extLst>
              <a:ext uri="{FF2B5EF4-FFF2-40B4-BE49-F238E27FC236}">
                <a16:creationId xmlns:a16="http://schemas.microsoft.com/office/drawing/2014/main" id="{4B413099-519A-4851-988E-89C610AECAF8}"/>
              </a:ext>
            </a:extLst>
          </p:cNvPr>
          <p:cNvSpPr txBox="1"/>
          <p:nvPr/>
        </p:nvSpPr>
        <p:spPr>
          <a:xfrm>
            <a:off x="6472570" y="3058770"/>
            <a:ext cx="4320479" cy="958617"/>
          </a:xfrm>
          <a:prstGeom prst="rect">
            <a:avLst/>
          </a:prstGeom>
          <a:noFill/>
        </p:spPr>
        <p:txBody>
          <a:bodyPr wrap="square" lIns="0" tIns="0" rIns="0" bIns="0" rtlCol="0">
            <a:noAutofit/>
          </a:bodyPr>
          <a:lstStyle/>
          <a:p>
            <a:pPr>
              <a:buClr>
                <a:schemeClr val="tx1"/>
              </a:buClr>
              <a:buSzPct val="101000"/>
            </a:pPr>
            <a:r>
              <a:rPr lang="de-DE" sz="1800" dirty="0">
                <a:solidFill>
                  <a:schemeClr val="bg1"/>
                </a:solidFill>
              </a:rPr>
              <a:t>Gebührenfreie Zuzahlung und Entnahme während der Ansparphase jederzeit möglich </a:t>
            </a:r>
          </a:p>
        </p:txBody>
      </p:sp>
      <p:sp>
        <p:nvSpPr>
          <p:cNvPr id="16" name="Textfeld 15">
            <a:extLst>
              <a:ext uri="{FF2B5EF4-FFF2-40B4-BE49-F238E27FC236}">
                <a16:creationId xmlns:a16="http://schemas.microsoft.com/office/drawing/2014/main" id="{7440D316-263C-4D8E-AA37-34E668F98AA2}"/>
              </a:ext>
            </a:extLst>
          </p:cNvPr>
          <p:cNvSpPr txBox="1"/>
          <p:nvPr/>
        </p:nvSpPr>
        <p:spPr>
          <a:xfrm>
            <a:off x="6456040" y="4239682"/>
            <a:ext cx="4320479" cy="958617"/>
          </a:xfrm>
          <a:prstGeom prst="rect">
            <a:avLst/>
          </a:prstGeom>
          <a:noFill/>
        </p:spPr>
        <p:txBody>
          <a:bodyPr wrap="square" lIns="0" tIns="0" rIns="0" bIns="0" rtlCol="0">
            <a:noAutofit/>
          </a:bodyPr>
          <a:lstStyle/>
          <a:p>
            <a:pPr>
              <a:buClr>
                <a:schemeClr val="tx1"/>
              </a:buClr>
              <a:buSzPct val="101000"/>
            </a:pPr>
            <a:r>
              <a:rPr lang="de-DE" sz="1800" dirty="0">
                <a:solidFill>
                  <a:schemeClr val="bg1"/>
                </a:solidFill>
              </a:rPr>
              <a:t>Beitragspause nach Ablauf eines Versicherungsjahres bis zu 3 Jahren kumuliert möglich   </a:t>
            </a:r>
          </a:p>
        </p:txBody>
      </p:sp>
      <p:sp>
        <p:nvSpPr>
          <p:cNvPr id="17" name="Textfeld 16">
            <a:extLst>
              <a:ext uri="{FF2B5EF4-FFF2-40B4-BE49-F238E27FC236}">
                <a16:creationId xmlns:a16="http://schemas.microsoft.com/office/drawing/2014/main" id="{B795049F-367D-4E3B-816A-B347E858B317}"/>
              </a:ext>
            </a:extLst>
          </p:cNvPr>
          <p:cNvSpPr txBox="1"/>
          <p:nvPr/>
        </p:nvSpPr>
        <p:spPr>
          <a:xfrm>
            <a:off x="6456039" y="5377985"/>
            <a:ext cx="4320479" cy="958617"/>
          </a:xfrm>
          <a:prstGeom prst="rect">
            <a:avLst/>
          </a:prstGeom>
          <a:noFill/>
        </p:spPr>
        <p:txBody>
          <a:bodyPr wrap="square" lIns="0" tIns="0" rIns="0" bIns="0" rtlCol="0">
            <a:noAutofit/>
          </a:bodyPr>
          <a:lstStyle/>
          <a:p>
            <a:pPr>
              <a:buClr>
                <a:schemeClr val="tx1"/>
              </a:buClr>
              <a:buSzPct val="101000"/>
            </a:pPr>
            <a:r>
              <a:rPr lang="de-DE" sz="1800" dirty="0">
                <a:solidFill>
                  <a:schemeClr val="bg1"/>
                </a:solidFill>
              </a:rPr>
              <a:t>Beitragsreduzierung oder Beitragserhöhung jederzeit möglich   </a:t>
            </a:r>
          </a:p>
        </p:txBody>
      </p:sp>
      <p:grpSp>
        <p:nvGrpSpPr>
          <p:cNvPr id="18" name="Gruppieren 17">
            <a:extLst>
              <a:ext uri="{FF2B5EF4-FFF2-40B4-BE49-F238E27FC236}">
                <a16:creationId xmlns:a16="http://schemas.microsoft.com/office/drawing/2014/main" id="{F8039FA0-117A-4372-A092-8422FCBEF004}"/>
              </a:ext>
            </a:extLst>
          </p:cNvPr>
          <p:cNvGrpSpPr/>
          <p:nvPr/>
        </p:nvGrpSpPr>
        <p:grpSpPr>
          <a:xfrm rot="296538">
            <a:off x="9767048" y="410174"/>
            <a:ext cx="2052000" cy="2052000"/>
            <a:chOff x="8206583" y="2503140"/>
            <a:chExt cx="2052000" cy="2052000"/>
          </a:xfrm>
        </p:grpSpPr>
        <p:pic>
          <p:nvPicPr>
            <p:cNvPr id="19" name="Grafik 18">
              <a:extLst>
                <a:ext uri="{FF2B5EF4-FFF2-40B4-BE49-F238E27FC236}">
                  <a16:creationId xmlns:a16="http://schemas.microsoft.com/office/drawing/2014/main" id="{5C4A926C-0AD3-48D3-865F-7C91516B8A95}"/>
                </a:ext>
              </a:extLst>
            </p:cNvPr>
            <p:cNvPicPr>
              <a:picLocks noChangeAspect="1"/>
            </p:cNvPicPr>
            <p:nvPr/>
          </p:nvPicPr>
          <p:blipFill>
            <a:blip r:embed="rId4"/>
            <a:stretch>
              <a:fillRect/>
            </a:stretch>
          </p:blipFill>
          <p:spPr>
            <a:xfrm>
              <a:off x="8206583" y="2503140"/>
              <a:ext cx="2052000" cy="2052000"/>
            </a:xfrm>
            <a:prstGeom prst="rect">
              <a:avLst/>
            </a:prstGeom>
          </p:spPr>
        </p:pic>
        <p:sp>
          <p:nvSpPr>
            <p:cNvPr id="20" name="Textfeld 19">
              <a:extLst>
                <a:ext uri="{FF2B5EF4-FFF2-40B4-BE49-F238E27FC236}">
                  <a16:creationId xmlns:a16="http://schemas.microsoft.com/office/drawing/2014/main" id="{FE98C561-FC2F-4F63-8F68-EB0EDD6C5849}"/>
                </a:ext>
              </a:extLst>
            </p:cNvPr>
            <p:cNvSpPr txBox="1"/>
            <p:nvPr/>
          </p:nvSpPr>
          <p:spPr>
            <a:xfrm rot="480000">
              <a:off x="8249353" y="2537566"/>
              <a:ext cx="1966458" cy="1983148"/>
            </a:xfrm>
            <a:prstGeom prst="rect">
              <a:avLst/>
            </a:prstGeom>
            <a:noFill/>
          </p:spPr>
          <p:txBody>
            <a:bodyPr wrap="square" lIns="0" tIns="0" rIns="0" bIns="0" rtlCol="0" anchor="ctr" anchorCtr="0">
              <a:noAutofit/>
            </a:bodyPr>
            <a:lstStyle/>
            <a:p>
              <a:pPr>
                <a:lnSpc>
                  <a:spcPct val="100000"/>
                </a:lnSpc>
              </a:pPr>
              <a:r>
                <a:rPr lang="de-DE" sz="1800" dirty="0">
                  <a:solidFill>
                    <a:schemeClr val="bg1"/>
                  </a:solidFill>
                </a:rPr>
                <a:t>unbegrenztes Recht auf Widerspruch der Dynamik</a:t>
              </a:r>
            </a:p>
          </p:txBody>
        </p:sp>
      </p:grpSp>
    </p:spTree>
    <p:custDataLst>
      <p:tags r:id="rId1"/>
    </p:custDataLst>
    <p:extLst>
      <p:ext uri="{BB962C8B-B14F-4D97-AF65-F5344CB8AC3E}">
        <p14:creationId xmlns:p14="http://schemas.microsoft.com/office/powerpoint/2010/main" val="104097421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arn(inVertical)">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P spid="15" grpId="0"/>
      <p:bldP spid="16" grpId="0"/>
      <p:bldP spid="1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ußzeilenplatzhalter 5">
            <a:extLst>
              <a:ext uri="{FF2B5EF4-FFF2-40B4-BE49-F238E27FC236}">
                <a16:creationId xmlns:a16="http://schemas.microsoft.com/office/drawing/2014/main" id="{A272EEB8-AD18-7548-B73A-7868DAB85299}"/>
              </a:ext>
            </a:extLst>
          </p:cNvPr>
          <p:cNvSpPr>
            <a:spLocks noGrp="1"/>
          </p:cNvSpPr>
          <p:nvPr>
            <p:ph type="ftr" sz="quarter" idx="19"/>
          </p:nvPr>
        </p:nvSpPr>
        <p:spPr/>
        <p:txBody>
          <a:bodyPr/>
          <a:lstStyle/>
          <a:p>
            <a:r>
              <a:rPr lang="de-DE" altLang="de-DE"/>
              <a:t>SI Global Garant Invest | Produktgeneration 2021</a:t>
            </a:r>
            <a:endParaRPr lang="de-DE" altLang="de-DE" dirty="0"/>
          </a:p>
        </p:txBody>
      </p:sp>
      <p:sp>
        <p:nvSpPr>
          <p:cNvPr id="31" name="Rechteck 30">
            <a:extLst>
              <a:ext uri="{FF2B5EF4-FFF2-40B4-BE49-F238E27FC236}">
                <a16:creationId xmlns:a16="http://schemas.microsoft.com/office/drawing/2014/main" id="{26CB06D6-825A-4C4E-9597-7E2369183DDE}"/>
              </a:ext>
            </a:extLst>
          </p:cNvPr>
          <p:cNvSpPr/>
          <p:nvPr/>
        </p:nvSpPr>
        <p:spPr bwMode="auto">
          <a:xfrm>
            <a:off x="-24680" y="2568790"/>
            <a:ext cx="7416824" cy="869099"/>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32" name="Rechteck 31">
            <a:extLst>
              <a:ext uri="{FF2B5EF4-FFF2-40B4-BE49-F238E27FC236}">
                <a16:creationId xmlns:a16="http://schemas.microsoft.com/office/drawing/2014/main" id="{24AFB786-E1DB-4B9F-B48D-8E7F1329CC28}"/>
              </a:ext>
            </a:extLst>
          </p:cNvPr>
          <p:cNvSpPr/>
          <p:nvPr/>
        </p:nvSpPr>
        <p:spPr bwMode="auto">
          <a:xfrm>
            <a:off x="-24680" y="3440061"/>
            <a:ext cx="5256584" cy="637011"/>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30" name="Titel 12">
            <a:extLst>
              <a:ext uri="{FF2B5EF4-FFF2-40B4-BE49-F238E27FC236}">
                <a16:creationId xmlns:a16="http://schemas.microsoft.com/office/drawing/2014/main" id="{F3EE4FE6-2EF5-4558-8832-5F489588704B}"/>
              </a:ext>
            </a:extLst>
          </p:cNvPr>
          <p:cNvSpPr>
            <a:spLocks noGrp="1"/>
          </p:cNvSpPr>
          <p:nvPr>
            <p:ph type="ctrTitle"/>
          </p:nvPr>
        </p:nvSpPr>
        <p:spPr>
          <a:xfrm>
            <a:off x="119336" y="2636912"/>
            <a:ext cx="8496300" cy="1296144"/>
          </a:xfrm>
        </p:spPr>
        <p:txBody>
          <a:bodyPr/>
          <a:lstStyle/>
          <a:p>
            <a:r>
              <a:rPr lang="de-DE" dirty="0"/>
              <a:t>SI Global Garant Invest</a:t>
            </a:r>
            <a:br>
              <a:rPr lang="de-DE" dirty="0"/>
            </a:br>
            <a:r>
              <a:rPr lang="de-DE" sz="3600" b="0" dirty="0"/>
              <a:t>Produktgeneration 2021</a:t>
            </a:r>
            <a:endParaRPr lang="de-DE" b="0" dirty="0"/>
          </a:p>
        </p:txBody>
      </p:sp>
    </p:spTree>
    <p:extLst>
      <p:ext uri="{BB962C8B-B14F-4D97-AF65-F5344CB8AC3E}">
        <p14:creationId xmlns:p14="http://schemas.microsoft.com/office/powerpoint/2010/main" val="1661233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
          <p:cNvSpPr txBox="1">
            <a:spLocks/>
          </p:cNvSpPr>
          <p:nvPr/>
        </p:nvSpPr>
        <p:spPr bwMode="gray">
          <a:xfrm>
            <a:off x="407368" y="674170"/>
            <a:ext cx="8374673" cy="10080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defRPr sz="2800" b="1" kern="1200">
                <a:solidFill>
                  <a:schemeClr val="accent1"/>
                </a:solidFill>
                <a:latin typeface="+mj-lt"/>
                <a:ea typeface="+mj-ea"/>
                <a:cs typeface="+mj-cs"/>
              </a:defRPr>
            </a:lvl1pPr>
            <a:lvl2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2pPr>
            <a:lvl3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3pPr>
            <a:lvl4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4pPr>
            <a:lvl5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5pPr>
            <a:lvl6pPr marL="422041"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6pPr>
            <a:lvl7pPr marL="844083"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7pPr>
            <a:lvl8pPr marL="1266124"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8pPr>
            <a:lvl9pPr marL="1688165"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9pPr>
          </a:lstStyle>
          <a:p>
            <a:r>
              <a:rPr lang="de-DE" sz="2400" dirty="0">
                <a:solidFill>
                  <a:srgbClr val="003399"/>
                </a:solidFill>
              </a:rPr>
              <a:t>Für Ihre Kunden: Flexibilität in allen Lebensphasen</a:t>
            </a:r>
          </a:p>
        </p:txBody>
      </p:sp>
      <p:sp>
        <p:nvSpPr>
          <p:cNvPr id="12" name="Inhaltsplatzhalter 2"/>
          <p:cNvSpPr txBox="1">
            <a:spLocks/>
          </p:cNvSpPr>
          <p:nvPr/>
        </p:nvSpPr>
        <p:spPr bwMode="gray">
          <a:xfrm>
            <a:off x="407368" y="1178201"/>
            <a:ext cx="8374673" cy="3655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spcBef>
                <a:spcPct val="20000"/>
              </a:spcBef>
              <a:spcAft>
                <a:spcPct val="0"/>
              </a:spcAft>
              <a:defRPr sz="2000" kern="12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anose="05000000000000000000" pitchFamily="2" charset="2"/>
              <a:buChar char="§"/>
              <a:defRPr sz="2000" kern="1200">
                <a:solidFill>
                  <a:schemeClr val="tx1"/>
                </a:solidFill>
                <a:latin typeface="+mn-lt"/>
                <a:ea typeface="+mn-ea"/>
                <a:cs typeface="+mn-cs"/>
              </a:defRPr>
            </a:lvl2pPr>
            <a:lvl3pPr marL="331185" indent="-164127" algn="l" rtl="0" eaLnBrk="1" fontAlgn="base" hangingPunct="1">
              <a:spcBef>
                <a:spcPct val="20000"/>
              </a:spcBef>
              <a:spcAft>
                <a:spcPct val="0"/>
              </a:spcAft>
              <a:buSzPct val="80000"/>
              <a:buFont typeface="Wingdings" panose="05000000000000000000" pitchFamily="2" charset="2"/>
              <a:buChar char="§"/>
              <a:defRPr kern="1200">
                <a:solidFill>
                  <a:schemeClr val="tx1"/>
                </a:solidFill>
                <a:latin typeface="+mn-lt"/>
                <a:ea typeface="+mn-ea"/>
                <a:cs typeface="+mn-cs"/>
              </a:defRPr>
            </a:lvl3pPr>
            <a:lvl4pPr marL="496778" indent="-164127" algn="l" rtl="0" eaLnBrk="1" fontAlgn="base" hangingPunct="1">
              <a:spcBef>
                <a:spcPct val="20000"/>
              </a:spcBef>
              <a:spcAft>
                <a:spcPct val="0"/>
              </a:spcAft>
              <a:buSzPct val="80000"/>
              <a:buFont typeface="Wingdings" panose="05000000000000000000" pitchFamily="2" charset="2"/>
              <a:buChar char="§"/>
              <a:defRPr sz="1600" kern="1200">
                <a:solidFill>
                  <a:schemeClr val="tx1"/>
                </a:solidFill>
                <a:latin typeface="+mn-lt"/>
                <a:ea typeface="+mn-ea"/>
                <a:cs typeface="+mn-cs"/>
              </a:defRPr>
            </a:lvl4pPr>
            <a:lvl5pPr marL="662370" indent="-164127" algn="l" rtl="0" eaLnBrk="1" fontAlgn="base" hangingPunct="1">
              <a:spcBef>
                <a:spcPct val="20000"/>
              </a:spcBef>
              <a:spcAft>
                <a:spcPct val="0"/>
              </a:spcAft>
              <a:buSzPct val="80000"/>
              <a:buFont typeface="Wingdings" panose="05000000000000000000" pitchFamily="2" charset="2"/>
              <a:buChar char="§"/>
              <a:defRPr sz="1600"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lvl="1" indent="0">
              <a:buNone/>
            </a:pPr>
            <a:r>
              <a:rPr lang="de-DE" b="1" dirty="0">
                <a:solidFill>
                  <a:schemeClr val="tx2"/>
                </a:solidFill>
              </a:rPr>
              <a:t>SI Global Garant </a:t>
            </a:r>
            <a:r>
              <a:rPr lang="de-DE" b="1" dirty="0" err="1">
                <a:solidFill>
                  <a:schemeClr val="tx2"/>
                </a:solidFill>
              </a:rPr>
              <a:t>Invest</a:t>
            </a:r>
            <a:r>
              <a:rPr lang="de-DE" b="1" dirty="0">
                <a:solidFill>
                  <a:schemeClr val="tx2"/>
                </a:solidFill>
              </a:rPr>
              <a:t> bietet Ihren Kunden alle Freiheiten</a:t>
            </a:r>
          </a:p>
        </p:txBody>
      </p:sp>
      <p:sp>
        <p:nvSpPr>
          <p:cNvPr id="8" name="Foliennummernplatzhalter 4"/>
          <p:cNvSpPr>
            <a:spLocks noGrp="1"/>
          </p:cNvSpPr>
          <p:nvPr>
            <p:ph type="sldNum" sz="quarter" idx="4"/>
          </p:nvPr>
        </p:nvSpPr>
        <p:spPr>
          <a:xfrm>
            <a:off x="9783696" y="6477789"/>
            <a:ext cx="632258" cy="202132"/>
          </a:xfrm>
        </p:spPr>
        <p:txBody>
          <a:bodyPr/>
          <a:lstStyle/>
          <a:p>
            <a:fld id="{4C521F99-5DCA-4864-A4BA-D76804279A84}" type="slidenum">
              <a:rPr lang="de-DE" smtClean="0">
                <a:solidFill>
                  <a:srgbClr val="2A4B62"/>
                </a:solidFill>
              </a:rPr>
              <a:pPr/>
              <a:t>6</a:t>
            </a:fld>
            <a:endParaRPr lang="de-DE" dirty="0">
              <a:solidFill>
                <a:srgbClr val="2A4B62"/>
              </a:solidFill>
            </a:endParaRPr>
          </a:p>
        </p:txBody>
      </p:sp>
      <p:pic>
        <p:nvPicPr>
          <p:cNvPr id="7" name="Bild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34362" y="2083568"/>
            <a:ext cx="7923276" cy="3602736"/>
          </a:xfrm>
          <a:prstGeom prst="rect">
            <a:avLst/>
          </a:prstGeom>
        </p:spPr>
      </p:pic>
    </p:spTree>
    <p:custDataLst>
      <p:tags r:id="rId1"/>
    </p:custDataLst>
    <p:extLst>
      <p:ext uri="{BB962C8B-B14F-4D97-AF65-F5344CB8AC3E}">
        <p14:creationId xmlns:p14="http://schemas.microsoft.com/office/powerpoint/2010/main" val="67121054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Titel 1"/>
          <p:cNvSpPr txBox="1">
            <a:spLocks/>
          </p:cNvSpPr>
          <p:nvPr/>
        </p:nvSpPr>
        <p:spPr bwMode="gray">
          <a:xfrm>
            <a:off x="407368" y="692696"/>
            <a:ext cx="8374673" cy="10080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defRPr sz="2800" b="1" kern="1200">
                <a:solidFill>
                  <a:schemeClr val="accent1"/>
                </a:solidFill>
                <a:latin typeface="+mj-lt"/>
                <a:ea typeface="+mj-ea"/>
                <a:cs typeface="+mj-cs"/>
              </a:defRPr>
            </a:lvl1pPr>
            <a:lvl2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2pPr>
            <a:lvl3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3pPr>
            <a:lvl4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4pPr>
            <a:lvl5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5pPr>
            <a:lvl6pPr marL="422041"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6pPr>
            <a:lvl7pPr marL="844083"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7pPr>
            <a:lvl8pPr marL="1266124"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8pPr>
            <a:lvl9pPr marL="1688165"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9pPr>
          </a:lstStyle>
          <a:p>
            <a:r>
              <a:rPr lang="de-DE" sz="2400" dirty="0">
                <a:solidFill>
                  <a:srgbClr val="003399"/>
                </a:solidFill>
              </a:rPr>
              <a:t>SIGNAL IDUNA Global Garant </a:t>
            </a:r>
            <a:r>
              <a:rPr lang="de-DE" sz="2400" dirty="0" err="1">
                <a:solidFill>
                  <a:srgbClr val="003399"/>
                </a:solidFill>
              </a:rPr>
              <a:t>Invest</a:t>
            </a:r>
            <a:r>
              <a:rPr lang="de-DE" sz="2400" dirty="0">
                <a:solidFill>
                  <a:srgbClr val="003399"/>
                </a:solidFill>
              </a:rPr>
              <a:t> - SIGGI</a:t>
            </a:r>
          </a:p>
        </p:txBody>
      </p:sp>
      <p:sp>
        <p:nvSpPr>
          <p:cNvPr id="12" name="Inhaltsplatzhalter 2"/>
          <p:cNvSpPr txBox="1">
            <a:spLocks/>
          </p:cNvSpPr>
          <p:nvPr/>
        </p:nvSpPr>
        <p:spPr bwMode="gray">
          <a:xfrm>
            <a:off x="407368" y="1196727"/>
            <a:ext cx="8374673" cy="4788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spcBef>
                <a:spcPct val="20000"/>
              </a:spcBef>
              <a:spcAft>
                <a:spcPct val="0"/>
              </a:spcAft>
              <a:defRPr sz="2000" kern="12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anose="05000000000000000000" pitchFamily="2" charset="2"/>
              <a:buChar char="§"/>
              <a:defRPr sz="2000" kern="1200">
                <a:solidFill>
                  <a:schemeClr val="tx1"/>
                </a:solidFill>
                <a:latin typeface="+mn-lt"/>
                <a:ea typeface="+mn-ea"/>
                <a:cs typeface="+mn-cs"/>
              </a:defRPr>
            </a:lvl2pPr>
            <a:lvl3pPr marL="331185" indent="-164127" algn="l" rtl="0" eaLnBrk="1" fontAlgn="base" hangingPunct="1">
              <a:spcBef>
                <a:spcPct val="20000"/>
              </a:spcBef>
              <a:spcAft>
                <a:spcPct val="0"/>
              </a:spcAft>
              <a:buSzPct val="80000"/>
              <a:buFont typeface="Wingdings" panose="05000000000000000000" pitchFamily="2" charset="2"/>
              <a:buChar char="§"/>
              <a:defRPr kern="1200">
                <a:solidFill>
                  <a:schemeClr val="tx1"/>
                </a:solidFill>
                <a:latin typeface="+mn-lt"/>
                <a:ea typeface="+mn-ea"/>
                <a:cs typeface="+mn-cs"/>
              </a:defRPr>
            </a:lvl3pPr>
            <a:lvl4pPr marL="496778" indent="-164127" algn="l" rtl="0" eaLnBrk="1" fontAlgn="base" hangingPunct="1">
              <a:spcBef>
                <a:spcPct val="20000"/>
              </a:spcBef>
              <a:spcAft>
                <a:spcPct val="0"/>
              </a:spcAft>
              <a:buSzPct val="80000"/>
              <a:buFont typeface="Wingdings" panose="05000000000000000000" pitchFamily="2" charset="2"/>
              <a:buChar char="§"/>
              <a:defRPr sz="1600" kern="1200">
                <a:solidFill>
                  <a:schemeClr val="tx1"/>
                </a:solidFill>
                <a:latin typeface="+mn-lt"/>
                <a:ea typeface="+mn-ea"/>
                <a:cs typeface="+mn-cs"/>
              </a:defRPr>
            </a:lvl4pPr>
            <a:lvl5pPr marL="662370" indent="-164127" algn="l" rtl="0" eaLnBrk="1" fontAlgn="base" hangingPunct="1">
              <a:spcBef>
                <a:spcPct val="20000"/>
              </a:spcBef>
              <a:spcAft>
                <a:spcPct val="0"/>
              </a:spcAft>
              <a:buSzPct val="80000"/>
              <a:buFont typeface="Wingdings" panose="05000000000000000000" pitchFamily="2" charset="2"/>
              <a:buChar char="§"/>
              <a:defRPr sz="1600"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lvl="1" indent="0">
              <a:buNone/>
            </a:pPr>
            <a:r>
              <a:rPr lang="de-DE" b="1" dirty="0">
                <a:solidFill>
                  <a:schemeClr val="tx2"/>
                </a:solidFill>
              </a:rPr>
              <a:t>Bis heute ein ultramodernes LV-Produkt</a:t>
            </a:r>
          </a:p>
        </p:txBody>
      </p:sp>
      <p:sp>
        <p:nvSpPr>
          <p:cNvPr id="2" name="Rechteck 1">
            <a:extLst>
              <a:ext uri="{FF2B5EF4-FFF2-40B4-BE49-F238E27FC236}">
                <a16:creationId xmlns:a16="http://schemas.microsoft.com/office/drawing/2014/main" id="{AC65B5DE-BEC5-4ADA-9D7B-7933565B2997}"/>
              </a:ext>
            </a:extLst>
          </p:cNvPr>
          <p:cNvSpPr/>
          <p:nvPr/>
        </p:nvSpPr>
        <p:spPr bwMode="auto">
          <a:xfrm>
            <a:off x="1547902" y="2378892"/>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9" name="Rechteck 8">
            <a:extLst>
              <a:ext uri="{FF2B5EF4-FFF2-40B4-BE49-F238E27FC236}">
                <a16:creationId xmlns:a16="http://schemas.microsoft.com/office/drawing/2014/main" id="{4FC4E70B-BAFC-4D04-9258-CDFDA5B5E6C9}"/>
              </a:ext>
            </a:extLst>
          </p:cNvPr>
          <p:cNvSpPr/>
          <p:nvPr/>
        </p:nvSpPr>
        <p:spPr bwMode="auto">
          <a:xfrm>
            <a:off x="6456040" y="4187061"/>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0" name="Rechteck 9">
            <a:extLst>
              <a:ext uri="{FF2B5EF4-FFF2-40B4-BE49-F238E27FC236}">
                <a16:creationId xmlns:a16="http://schemas.microsoft.com/office/drawing/2014/main" id="{3FD2B77B-9F34-4A95-B113-B567D373E165}"/>
              </a:ext>
            </a:extLst>
          </p:cNvPr>
          <p:cNvSpPr/>
          <p:nvPr/>
        </p:nvSpPr>
        <p:spPr bwMode="auto">
          <a:xfrm>
            <a:off x="6456040" y="3009325"/>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3" name="Rechteck 12">
            <a:extLst>
              <a:ext uri="{FF2B5EF4-FFF2-40B4-BE49-F238E27FC236}">
                <a16:creationId xmlns:a16="http://schemas.microsoft.com/office/drawing/2014/main" id="{3CD8CF75-3B93-4D12-9F26-DFCD20AFD344}"/>
              </a:ext>
            </a:extLst>
          </p:cNvPr>
          <p:cNvSpPr/>
          <p:nvPr/>
        </p:nvSpPr>
        <p:spPr bwMode="auto">
          <a:xfrm>
            <a:off x="6456040" y="5332425"/>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5" name="Textfeld 14">
            <a:extLst>
              <a:ext uri="{FF2B5EF4-FFF2-40B4-BE49-F238E27FC236}">
                <a16:creationId xmlns:a16="http://schemas.microsoft.com/office/drawing/2014/main" id="{B851FA59-4516-49E1-8DB5-85FCD63A76B5}"/>
              </a:ext>
            </a:extLst>
          </p:cNvPr>
          <p:cNvSpPr txBox="1"/>
          <p:nvPr/>
        </p:nvSpPr>
        <p:spPr>
          <a:xfrm>
            <a:off x="2373500" y="2506288"/>
            <a:ext cx="2669284" cy="753270"/>
          </a:xfrm>
          <a:prstGeom prst="rect">
            <a:avLst/>
          </a:prstGeom>
          <a:noFill/>
        </p:spPr>
        <p:txBody>
          <a:bodyPr wrap="square" lIns="0" tIns="0" rIns="0" bIns="0" rtlCol="0">
            <a:noAutofit/>
          </a:bodyPr>
          <a:lstStyle/>
          <a:p>
            <a:pPr>
              <a:buClr>
                <a:schemeClr val="tx1"/>
              </a:buClr>
              <a:buSzPct val="101000"/>
            </a:pPr>
            <a:r>
              <a:rPr lang="de-DE" sz="2400" b="1" dirty="0">
                <a:solidFill>
                  <a:schemeClr val="bg1"/>
                </a:solidFill>
                <a:latin typeface="+mj-lt"/>
              </a:rPr>
              <a:t>Ausgewählte</a:t>
            </a:r>
          </a:p>
          <a:p>
            <a:pPr>
              <a:buClr>
                <a:schemeClr val="tx1"/>
              </a:buClr>
              <a:buSzPct val="101000"/>
            </a:pPr>
            <a:r>
              <a:rPr lang="de-DE" sz="2400" b="1" dirty="0">
                <a:solidFill>
                  <a:schemeClr val="bg1"/>
                </a:solidFill>
                <a:latin typeface="+mj-lt"/>
              </a:rPr>
              <a:t>Top-Fonds</a:t>
            </a:r>
          </a:p>
        </p:txBody>
      </p:sp>
      <p:sp>
        <p:nvSpPr>
          <p:cNvPr id="16" name="Textfeld 15">
            <a:extLst>
              <a:ext uri="{FF2B5EF4-FFF2-40B4-BE49-F238E27FC236}">
                <a16:creationId xmlns:a16="http://schemas.microsoft.com/office/drawing/2014/main" id="{5A8E4822-8510-4D7A-9635-45C338F8D3B3}"/>
              </a:ext>
            </a:extLst>
          </p:cNvPr>
          <p:cNvSpPr txBox="1"/>
          <p:nvPr/>
        </p:nvSpPr>
        <p:spPr>
          <a:xfrm>
            <a:off x="6600056" y="3058769"/>
            <a:ext cx="4176463" cy="958617"/>
          </a:xfrm>
          <a:prstGeom prst="rect">
            <a:avLst/>
          </a:prstGeom>
          <a:noFill/>
        </p:spPr>
        <p:txBody>
          <a:bodyPr wrap="square" lIns="0" tIns="0" rIns="0" bIns="0" rtlCol="0">
            <a:noAutofit/>
          </a:bodyPr>
          <a:lstStyle/>
          <a:p>
            <a:pPr>
              <a:buClr>
                <a:schemeClr val="tx1"/>
              </a:buClr>
              <a:buSzPct val="101000"/>
            </a:pPr>
            <a:r>
              <a:rPr lang="de-DE" sz="1800" dirty="0">
                <a:solidFill>
                  <a:schemeClr val="bg1"/>
                </a:solidFill>
              </a:rPr>
              <a:t>Palette aus 33 Investmentfonds aus den Bereichen Aktien-, Renten-, Rohstoffe-, Mischfonds und </a:t>
            </a:r>
            <a:r>
              <a:rPr lang="de-DE" sz="1800" dirty="0" err="1">
                <a:solidFill>
                  <a:schemeClr val="bg1"/>
                </a:solidFill>
              </a:rPr>
              <a:t>ETF´s</a:t>
            </a:r>
            <a:endParaRPr lang="de-DE" sz="1800" dirty="0">
              <a:solidFill>
                <a:schemeClr val="bg1"/>
              </a:solidFill>
            </a:endParaRPr>
          </a:p>
        </p:txBody>
      </p:sp>
      <p:sp>
        <p:nvSpPr>
          <p:cNvPr id="17" name="Textfeld 16">
            <a:extLst>
              <a:ext uri="{FF2B5EF4-FFF2-40B4-BE49-F238E27FC236}">
                <a16:creationId xmlns:a16="http://schemas.microsoft.com/office/drawing/2014/main" id="{B45B404C-CE75-44D3-B9E3-8566936878F5}"/>
              </a:ext>
            </a:extLst>
          </p:cNvPr>
          <p:cNvSpPr txBox="1"/>
          <p:nvPr/>
        </p:nvSpPr>
        <p:spPr>
          <a:xfrm>
            <a:off x="6600056" y="4236670"/>
            <a:ext cx="4176463" cy="958617"/>
          </a:xfrm>
          <a:prstGeom prst="rect">
            <a:avLst/>
          </a:prstGeom>
          <a:noFill/>
        </p:spPr>
        <p:txBody>
          <a:bodyPr wrap="square" lIns="0" tIns="0" rIns="0" bIns="0" rtlCol="0">
            <a:noAutofit/>
          </a:bodyPr>
          <a:lstStyle/>
          <a:p>
            <a:pPr>
              <a:buClr>
                <a:schemeClr val="tx1"/>
              </a:buClr>
              <a:buSzPct val="101000"/>
            </a:pPr>
            <a:r>
              <a:rPr lang="de-DE" sz="1800" dirty="0">
                <a:solidFill>
                  <a:schemeClr val="bg1"/>
                </a:solidFill>
              </a:rPr>
              <a:t>6 nachhaltige Fonds die nach festen ethischen, sozialen und ökologischen Kriterien (ESG) das Vermögen anlegen </a:t>
            </a:r>
          </a:p>
        </p:txBody>
      </p:sp>
      <p:sp>
        <p:nvSpPr>
          <p:cNvPr id="18" name="Textfeld 17">
            <a:extLst>
              <a:ext uri="{FF2B5EF4-FFF2-40B4-BE49-F238E27FC236}">
                <a16:creationId xmlns:a16="http://schemas.microsoft.com/office/drawing/2014/main" id="{763E6739-7004-448C-9D04-CEA6A8C55698}"/>
              </a:ext>
            </a:extLst>
          </p:cNvPr>
          <p:cNvSpPr txBox="1"/>
          <p:nvPr/>
        </p:nvSpPr>
        <p:spPr>
          <a:xfrm>
            <a:off x="6744071" y="5381870"/>
            <a:ext cx="3888431" cy="958617"/>
          </a:xfrm>
          <a:prstGeom prst="rect">
            <a:avLst/>
          </a:prstGeom>
          <a:noFill/>
        </p:spPr>
        <p:txBody>
          <a:bodyPr wrap="square" lIns="0" tIns="0" rIns="0" bIns="0" rtlCol="0">
            <a:noAutofit/>
          </a:bodyPr>
          <a:lstStyle/>
          <a:p>
            <a:pPr>
              <a:buClr>
                <a:schemeClr val="tx1"/>
              </a:buClr>
              <a:buSzPct val="101000"/>
            </a:pPr>
            <a:r>
              <a:rPr lang="de-DE" sz="1800" dirty="0">
                <a:solidFill>
                  <a:schemeClr val="bg1"/>
                </a:solidFill>
              </a:rPr>
              <a:t>Gebührenfreier Fondswechsel während der Ansparphase jederzeit möglich </a:t>
            </a:r>
          </a:p>
        </p:txBody>
      </p:sp>
      <p:pic>
        <p:nvPicPr>
          <p:cNvPr id="19" name="Grafik 18">
            <a:extLst>
              <a:ext uri="{FF2B5EF4-FFF2-40B4-BE49-F238E27FC236}">
                <a16:creationId xmlns:a16="http://schemas.microsoft.com/office/drawing/2014/main" id="{F6BC91D6-F272-459D-91D5-956E927431B9}"/>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rot="785890">
            <a:off x="9527324" y="362203"/>
            <a:ext cx="2210356" cy="2147940"/>
          </a:xfrm>
          <a:prstGeom prst="rect">
            <a:avLst/>
          </a:prstGeom>
          <a:noFill/>
          <a:ln>
            <a:noFill/>
          </a:ln>
        </p:spPr>
      </p:pic>
    </p:spTree>
    <p:custDataLst>
      <p:tags r:id="rId1"/>
    </p:custDataLst>
    <p:extLst>
      <p:ext uri="{BB962C8B-B14F-4D97-AF65-F5344CB8AC3E}">
        <p14:creationId xmlns:p14="http://schemas.microsoft.com/office/powerpoint/2010/main" val="15552250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par>
                                <p:cTn id="19" presetID="16" presetClass="entr" presetSubtype="21"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inVertical)">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arn(inVertical)">
                                      <p:cBhvr>
                                        <p:cTn id="26" dur="500"/>
                                        <p:tgtEl>
                                          <p:spTgt spid="13"/>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barn(inVertical)">
                                      <p:cBhvr>
                                        <p:cTn id="2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P spid="16"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Titel 1"/>
          <p:cNvSpPr txBox="1">
            <a:spLocks/>
          </p:cNvSpPr>
          <p:nvPr/>
        </p:nvSpPr>
        <p:spPr bwMode="gray">
          <a:xfrm>
            <a:off x="407368" y="692696"/>
            <a:ext cx="8374673" cy="10080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defRPr sz="2800" b="1" kern="1200">
                <a:solidFill>
                  <a:schemeClr val="accent1"/>
                </a:solidFill>
                <a:latin typeface="+mj-lt"/>
                <a:ea typeface="+mj-ea"/>
                <a:cs typeface="+mj-cs"/>
              </a:defRPr>
            </a:lvl1pPr>
            <a:lvl2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2pPr>
            <a:lvl3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3pPr>
            <a:lvl4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4pPr>
            <a:lvl5pPr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5pPr>
            <a:lvl6pPr marL="422041"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6pPr>
            <a:lvl7pPr marL="844083"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7pPr>
            <a:lvl8pPr marL="1266124"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8pPr>
            <a:lvl9pPr marL="1688165" algn="l" rtl="0" eaLnBrk="1" fontAlgn="base" hangingPunct="1">
              <a:lnSpc>
                <a:spcPct val="110000"/>
              </a:lnSpc>
              <a:spcBef>
                <a:spcPct val="0"/>
              </a:spcBef>
              <a:spcAft>
                <a:spcPct val="0"/>
              </a:spcAft>
              <a:defRPr sz="2585" b="1">
                <a:solidFill>
                  <a:schemeClr val="accent1"/>
                </a:solidFill>
                <a:latin typeface="Arial" panose="020B0604020202020204" pitchFamily="34" charset="0"/>
                <a:cs typeface="Arial" panose="020B0604020202020204" pitchFamily="34" charset="0"/>
              </a:defRPr>
            </a:lvl9pPr>
          </a:lstStyle>
          <a:p>
            <a:r>
              <a:rPr lang="de-DE" sz="2400" dirty="0">
                <a:solidFill>
                  <a:srgbClr val="003399"/>
                </a:solidFill>
              </a:rPr>
              <a:t>SIGNAL IDUNA Global Garant </a:t>
            </a:r>
            <a:r>
              <a:rPr lang="de-DE" sz="2400" dirty="0" err="1">
                <a:solidFill>
                  <a:srgbClr val="003399"/>
                </a:solidFill>
              </a:rPr>
              <a:t>Invest</a:t>
            </a:r>
            <a:r>
              <a:rPr lang="de-DE" sz="2400" dirty="0">
                <a:solidFill>
                  <a:srgbClr val="003399"/>
                </a:solidFill>
              </a:rPr>
              <a:t> - SIGGI</a:t>
            </a:r>
          </a:p>
        </p:txBody>
      </p:sp>
      <p:sp>
        <p:nvSpPr>
          <p:cNvPr id="12" name="Inhaltsplatzhalter 2"/>
          <p:cNvSpPr txBox="1">
            <a:spLocks/>
          </p:cNvSpPr>
          <p:nvPr/>
        </p:nvSpPr>
        <p:spPr bwMode="gray">
          <a:xfrm>
            <a:off x="407368" y="1196727"/>
            <a:ext cx="8374673" cy="4788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spcBef>
                <a:spcPct val="20000"/>
              </a:spcBef>
              <a:spcAft>
                <a:spcPct val="0"/>
              </a:spcAft>
              <a:defRPr sz="2000" kern="1200">
                <a:solidFill>
                  <a:schemeClr val="tx1"/>
                </a:solidFill>
                <a:latin typeface="+mn-lt"/>
                <a:ea typeface="+mn-ea"/>
                <a:cs typeface="+mn-cs"/>
              </a:defRPr>
            </a:lvl1pPr>
            <a:lvl2pPr marL="165593" indent="-164127" algn="l" rtl="0" eaLnBrk="1" fontAlgn="base" hangingPunct="1">
              <a:spcBef>
                <a:spcPct val="20000"/>
              </a:spcBef>
              <a:spcAft>
                <a:spcPct val="0"/>
              </a:spcAft>
              <a:buSzPct val="80000"/>
              <a:buFont typeface="Wingdings" panose="05000000000000000000" pitchFamily="2" charset="2"/>
              <a:buChar char="§"/>
              <a:defRPr sz="2000" kern="1200">
                <a:solidFill>
                  <a:schemeClr val="tx1"/>
                </a:solidFill>
                <a:latin typeface="+mn-lt"/>
                <a:ea typeface="+mn-ea"/>
                <a:cs typeface="+mn-cs"/>
              </a:defRPr>
            </a:lvl2pPr>
            <a:lvl3pPr marL="331185" indent="-164127" algn="l" rtl="0" eaLnBrk="1" fontAlgn="base" hangingPunct="1">
              <a:spcBef>
                <a:spcPct val="20000"/>
              </a:spcBef>
              <a:spcAft>
                <a:spcPct val="0"/>
              </a:spcAft>
              <a:buSzPct val="80000"/>
              <a:buFont typeface="Wingdings" panose="05000000000000000000" pitchFamily="2" charset="2"/>
              <a:buChar char="§"/>
              <a:defRPr kern="1200">
                <a:solidFill>
                  <a:schemeClr val="tx1"/>
                </a:solidFill>
                <a:latin typeface="+mn-lt"/>
                <a:ea typeface="+mn-ea"/>
                <a:cs typeface="+mn-cs"/>
              </a:defRPr>
            </a:lvl3pPr>
            <a:lvl4pPr marL="496778" indent="-164127" algn="l" rtl="0" eaLnBrk="1" fontAlgn="base" hangingPunct="1">
              <a:spcBef>
                <a:spcPct val="20000"/>
              </a:spcBef>
              <a:spcAft>
                <a:spcPct val="0"/>
              </a:spcAft>
              <a:buSzPct val="80000"/>
              <a:buFont typeface="Wingdings" panose="05000000000000000000" pitchFamily="2" charset="2"/>
              <a:buChar char="§"/>
              <a:defRPr sz="1600" kern="1200">
                <a:solidFill>
                  <a:schemeClr val="tx1"/>
                </a:solidFill>
                <a:latin typeface="+mn-lt"/>
                <a:ea typeface="+mn-ea"/>
                <a:cs typeface="+mn-cs"/>
              </a:defRPr>
            </a:lvl4pPr>
            <a:lvl5pPr marL="662370" indent="-164127" algn="l" rtl="0" eaLnBrk="1" fontAlgn="base" hangingPunct="1">
              <a:spcBef>
                <a:spcPct val="20000"/>
              </a:spcBef>
              <a:spcAft>
                <a:spcPct val="0"/>
              </a:spcAft>
              <a:buSzPct val="80000"/>
              <a:buFont typeface="Wingdings" panose="05000000000000000000" pitchFamily="2" charset="2"/>
              <a:buChar char="§"/>
              <a:defRPr sz="1600"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lvl="1" indent="0">
              <a:buNone/>
            </a:pPr>
            <a:r>
              <a:rPr lang="de-DE" b="1" dirty="0">
                <a:solidFill>
                  <a:schemeClr val="tx2"/>
                </a:solidFill>
              </a:rPr>
              <a:t>Bis heute ein ultramodernes LV-Produkt</a:t>
            </a:r>
          </a:p>
        </p:txBody>
      </p:sp>
      <p:sp>
        <p:nvSpPr>
          <p:cNvPr id="2" name="Rechteck 1">
            <a:extLst>
              <a:ext uri="{FF2B5EF4-FFF2-40B4-BE49-F238E27FC236}">
                <a16:creationId xmlns:a16="http://schemas.microsoft.com/office/drawing/2014/main" id="{AC65B5DE-BEC5-4ADA-9D7B-7933565B2997}"/>
              </a:ext>
            </a:extLst>
          </p:cNvPr>
          <p:cNvSpPr/>
          <p:nvPr/>
        </p:nvSpPr>
        <p:spPr bwMode="auto">
          <a:xfrm>
            <a:off x="1547902" y="2378892"/>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9" name="Rechteck 8">
            <a:extLst>
              <a:ext uri="{FF2B5EF4-FFF2-40B4-BE49-F238E27FC236}">
                <a16:creationId xmlns:a16="http://schemas.microsoft.com/office/drawing/2014/main" id="{4FC4E70B-BAFC-4D04-9258-CDFDA5B5E6C9}"/>
              </a:ext>
            </a:extLst>
          </p:cNvPr>
          <p:cNvSpPr/>
          <p:nvPr/>
        </p:nvSpPr>
        <p:spPr bwMode="auto">
          <a:xfrm>
            <a:off x="6456040" y="4187061"/>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0" name="Rechteck 9">
            <a:extLst>
              <a:ext uri="{FF2B5EF4-FFF2-40B4-BE49-F238E27FC236}">
                <a16:creationId xmlns:a16="http://schemas.microsoft.com/office/drawing/2014/main" id="{3FD2B77B-9F34-4A95-B113-B567D373E165}"/>
              </a:ext>
            </a:extLst>
          </p:cNvPr>
          <p:cNvSpPr/>
          <p:nvPr/>
        </p:nvSpPr>
        <p:spPr bwMode="auto">
          <a:xfrm>
            <a:off x="6456040" y="3009325"/>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3" name="Rechteck 12">
            <a:extLst>
              <a:ext uri="{FF2B5EF4-FFF2-40B4-BE49-F238E27FC236}">
                <a16:creationId xmlns:a16="http://schemas.microsoft.com/office/drawing/2014/main" id="{3CD8CF75-3B93-4D12-9F26-DFCD20AFD344}"/>
              </a:ext>
            </a:extLst>
          </p:cNvPr>
          <p:cNvSpPr/>
          <p:nvPr/>
        </p:nvSpPr>
        <p:spPr bwMode="auto">
          <a:xfrm>
            <a:off x="6456040" y="5332425"/>
            <a:ext cx="4320480" cy="1008062"/>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14" name="Textfeld 13">
            <a:extLst>
              <a:ext uri="{FF2B5EF4-FFF2-40B4-BE49-F238E27FC236}">
                <a16:creationId xmlns:a16="http://schemas.microsoft.com/office/drawing/2014/main" id="{16D21FCF-008C-42CB-A0EE-39163B460F3D}"/>
              </a:ext>
            </a:extLst>
          </p:cNvPr>
          <p:cNvSpPr txBox="1"/>
          <p:nvPr/>
        </p:nvSpPr>
        <p:spPr>
          <a:xfrm>
            <a:off x="2373500" y="2506288"/>
            <a:ext cx="2669284" cy="753270"/>
          </a:xfrm>
          <a:prstGeom prst="rect">
            <a:avLst/>
          </a:prstGeom>
          <a:noFill/>
        </p:spPr>
        <p:txBody>
          <a:bodyPr wrap="square" lIns="0" tIns="0" rIns="0" bIns="0" rtlCol="0">
            <a:noAutofit/>
          </a:bodyPr>
          <a:lstStyle/>
          <a:p>
            <a:pPr>
              <a:buClr>
                <a:schemeClr val="tx1"/>
              </a:buClr>
              <a:buSzPct val="101000"/>
            </a:pPr>
            <a:r>
              <a:rPr lang="de-DE" sz="2400" b="1" dirty="0">
                <a:solidFill>
                  <a:schemeClr val="bg1"/>
                </a:solidFill>
                <a:latin typeface="+mj-lt"/>
              </a:rPr>
              <a:t>Geld-zurück-Garantie</a:t>
            </a:r>
          </a:p>
        </p:txBody>
      </p:sp>
      <p:sp>
        <p:nvSpPr>
          <p:cNvPr id="3" name="Textfeld 2">
            <a:extLst>
              <a:ext uri="{FF2B5EF4-FFF2-40B4-BE49-F238E27FC236}">
                <a16:creationId xmlns:a16="http://schemas.microsoft.com/office/drawing/2014/main" id="{C33D5DE5-9943-40FF-B5E2-594907C2F0E0}"/>
              </a:ext>
            </a:extLst>
          </p:cNvPr>
          <p:cNvSpPr txBox="1"/>
          <p:nvPr/>
        </p:nvSpPr>
        <p:spPr>
          <a:xfrm>
            <a:off x="6510899" y="4217866"/>
            <a:ext cx="4297270" cy="977257"/>
          </a:xfrm>
          <a:prstGeom prst="rect">
            <a:avLst/>
          </a:prstGeom>
          <a:noFill/>
        </p:spPr>
        <p:txBody>
          <a:bodyPr wrap="square" lIns="0" tIns="0" rIns="0" bIns="0" rtlCol="0">
            <a:noAutofit/>
          </a:bodyPr>
          <a:lstStyle/>
          <a:p>
            <a:pPr marL="0" lvl="1">
              <a:spcBef>
                <a:spcPts val="600"/>
              </a:spcBef>
            </a:pPr>
            <a:r>
              <a:rPr lang="de-DE" sz="1800" dirty="0">
                <a:solidFill>
                  <a:schemeClr val="bg1"/>
                </a:solidFill>
              </a:rPr>
              <a:t>Manuelle Anpassung der laut Vertragsstand aktuellen Beitragsgarantie jederzeit möglich</a:t>
            </a:r>
          </a:p>
        </p:txBody>
      </p:sp>
      <p:sp>
        <p:nvSpPr>
          <p:cNvPr id="4" name="Textfeld 3">
            <a:extLst>
              <a:ext uri="{FF2B5EF4-FFF2-40B4-BE49-F238E27FC236}">
                <a16:creationId xmlns:a16="http://schemas.microsoft.com/office/drawing/2014/main" id="{6097A153-957B-4A09-8B12-5FA88DEF0A8E}"/>
              </a:ext>
            </a:extLst>
          </p:cNvPr>
          <p:cNvSpPr txBox="1"/>
          <p:nvPr/>
        </p:nvSpPr>
        <p:spPr>
          <a:xfrm>
            <a:off x="7521901" y="3058770"/>
            <a:ext cx="2520280" cy="720080"/>
          </a:xfrm>
          <a:prstGeom prst="rect">
            <a:avLst/>
          </a:prstGeom>
          <a:noFill/>
        </p:spPr>
        <p:txBody>
          <a:bodyPr wrap="square" lIns="0" tIns="0" rIns="0" bIns="0" rtlCol="0">
            <a:noAutofit/>
          </a:bodyPr>
          <a:lstStyle/>
          <a:p>
            <a:pPr>
              <a:buClr>
                <a:schemeClr val="tx1"/>
              </a:buClr>
              <a:buSzPct val="101000"/>
            </a:pPr>
            <a:r>
              <a:rPr lang="de-DE" sz="1800" dirty="0">
                <a:solidFill>
                  <a:schemeClr val="bg1"/>
                </a:solidFill>
              </a:rPr>
              <a:t>Individuelle Beitragsgarantie in 10er Schritten abschließbar</a:t>
            </a:r>
          </a:p>
        </p:txBody>
      </p:sp>
      <p:sp>
        <p:nvSpPr>
          <p:cNvPr id="16" name="Textfeld 15">
            <a:extLst>
              <a:ext uri="{FF2B5EF4-FFF2-40B4-BE49-F238E27FC236}">
                <a16:creationId xmlns:a16="http://schemas.microsoft.com/office/drawing/2014/main" id="{46039D8E-5B71-4441-9CD0-26D9901B23FB}"/>
              </a:ext>
            </a:extLst>
          </p:cNvPr>
          <p:cNvSpPr txBox="1"/>
          <p:nvPr/>
        </p:nvSpPr>
        <p:spPr>
          <a:xfrm>
            <a:off x="7093478" y="5395602"/>
            <a:ext cx="3377126" cy="944885"/>
          </a:xfrm>
          <a:prstGeom prst="rect">
            <a:avLst/>
          </a:prstGeom>
          <a:noFill/>
        </p:spPr>
        <p:txBody>
          <a:bodyPr wrap="square" lIns="0" tIns="0" rIns="0" bIns="0" rtlCol="0">
            <a:noAutofit/>
          </a:bodyPr>
          <a:lstStyle/>
          <a:p>
            <a:pPr>
              <a:buClr>
                <a:schemeClr val="tx1"/>
              </a:buClr>
              <a:buSzPct val="101000"/>
            </a:pPr>
            <a:r>
              <a:rPr lang="de-DE" sz="1800" dirty="0">
                <a:solidFill>
                  <a:schemeClr val="bg1"/>
                </a:solidFill>
              </a:rPr>
              <a:t>Automatische Erhöhung des Garantiniveau mit dem neuen Garantieplan Sicherheit+</a:t>
            </a:r>
          </a:p>
        </p:txBody>
      </p:sp>
    </p:spTree>
    <p:custDataLst>
      <p:tags r:id="rId1"/>
    </p:custDataLst>
    <p:extLst>
      <p:ext uri="{BB962C8B-B14F-4D97-AF65-F5344CB8AC3E}">
        <p14:creationId xmlns:p14="http://schemas.microsoft.com/office/powerpoint/2010/main" val="27478899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arn(inVertical)">
                                      <p:cBhvr>
                                        <p:cTn id="2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P spid="3" grpId="0"/>
      <p:bldP spid="4"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ußzeilenplatzhalter 5">
            <a:extLst>
              <a:ext uri="{FF2B5EF4-FFF2-40B4-BE49-F238E27FC236}">
                <a16:creationId xmlns:a16="http://schemas.microsoft.com/office/drawing/2014/main" id="{A272EEB8-AD18-7548-B73A-7868DAB85299}"/>
              </a:ext>
            </a:extLst>
          </p:cNvPr>
          <p:cNvSpPr>
            <a:spLocks noGrp="1"/>
          </p:cNvSpPr>
          <p:nvPr>
            <p:ph type="ftr" sz="quarter" idx="19"/>
          </p:nvPr>
        </p:nvSpPr>
        <p:spPr/>
        <p:txBody>
          <a:bodyPr/>
          <a:lstStyle/>
          <a:p>
            <a:r>
              <a:rPr lang="de-DE" altLang="de-DE"/>
              <a:t>SI Global Garant Invest | Produktgeneration 2021</a:t>
            </a:r>
            <a:endParaRPr lang="de-DE" altLang="de-DE" dirty="0"/>
          </a:p>
        </p:txBody>
      </p:sp>
      <p:sp>
        <p:nvSpPr>
          <p:cNvPr id="31" name="Rechteck 30">
            <a:extLst>
              <a:ext uri="{FF2B5EF4-FFF2-40B4-BE49-F238E27FC236}">
                <a16:creationId xmlns:a16="http://schemas.microsoft.com/office/drawing/2014/main" id="{26CB06D6-825A-4C4E-9597-7E2369183DDE}"/>
              </a:ext>
            </a:extLst>
          </p:cNvPr>
          <p:cNvSpPr/>
          <p:nvPr/>
        </p:nvSpPr>
        <p:spPr bwMode="auto">
          <a:xfrm>
            <a:off x="5015880" y="3754708"/>
            <a:ext cx="7176120" cy="869099"/>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32" name="Rechteck 31">
            <a:extLst>
              <a:ext uri="{FF2B5EF4-FFF2-40B4-BE49-F238E27FC236}">
                <a16:creationId xmlns:a16="http://schemas.microsoft.com/office/drawing/2014/main" id="{24AFB786-E1DB-4B9F-B48D-8E7F1329CC28}"/>
              </a:ext>
            </a:extLst>
          </p:cNvPr>
          <p:cNvSpPr/>
          <p:nvPr/>
        </p:nvSpPr>
        <p:spPr bwMode="auto">
          <a:xfrm>
            <a:off x="6935416" y="4623807"/>
            <a:ext cx="5256584" cy="637011"/>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de-DE" sz="1000" b="0" i="0" u="none" strike="noStrike" cap="none" normalizeH="0" baseline="0" dirty="0">
              <a:ln>
                <a:noFill/>
              </a:ln>
              <a:solidFill>
                <a:schemeClr val="bg1"/>
              </a:solidFill>
              <a:effectLst/>
              <a:latin typeface="Arial" pitchFamily="34" charset="0"/>
              <a:cs typeface="Arial" pitchFamily="34" charset="0"/>
            </a:endParaRPr>
          </a:p>
        </p:txBody>
      </p:sp>
      <p:sp>
        <p:nvSpPr>
          <p:cNvPr id="30" name="Titel 12">
            <a:extLst>
              <a:ext uri="{FF2B5EF4-FFF2-40B4-BE49-F238E27FC236}">
                <a16:creationId xmlns:a16="http://schemas.microsoft.com/office/drawing/2014/main" id="{F3EE4FE6-2EF5-4558-8832-5F489588704B}"/>
              </a:ext>
            </a:extLst>
          </p:cNvPr>
          <p:cNvSpPr>
            <a:spLocks noGrp="1"/>
          </p:cNvSpPr>
          <p:nvPr>
            <p:ph type="ctrTitle"/>
          </p:nvPr>
        </p:nvSpPr>
        <p:spPr>
          <a:xfrm>
            <a:off x="5256585" y="3858331"/>
            <a:ext cx="6816079" cy="775862"/>
          </a:xfrm>
        </p:spPr>
        <p:txBody>
          <a:bodyPr/>
          <a:lstStyle/>
          <a:p>
            <a:r>
              <a:rPr lang="de-DE" dirty="0"/>
              <a:t>SI Global Garant Invest</a:t>
            </a:r>
            <a:br>
              <a:rPr lang="de-DE" dirty="0"/>
            </a:br>
            <a:r>
              <a:rPr lang="de-DE" dirty="0"/>
              <a:t>		</a:t>
            </a:r>
            <a:endParaRPr lang="de-DE" b="0" dirty="0"/>
          </a:p>
        </p:txBody>
      </p:sp>
      <p:sp>
        <p:nvSpPr>
          <p:cNvPr id="3" name="Textfeld 2">
            <a:extLst>
              <a:ext uri="{FF2B5EF4-FFF2-40B4-BE49-F238E27FC236}">
                <a16:creationId xmlns:a16="http://schemas.microsoft.com/office/drawing/2014/main" id="{24C31348-2B5F-4684-B977-79587A37DF5E}"/>
              </a:ext>
            </a:extLst>
          </p:cNvPr>
          <p:cNvSpPr txBox="1"/>
          <p:nvPr/>
        </p:nvSpPr>
        <p:spPr>
          <a:xfrm>
            <a:off x="7721199" y="4721750"/>
            <a:ext cx="4367808" cy="637011"/>
          </a:xfrm>
          <a:prstGeom prst="rect">
            <a:avLst/>
          </a:prstGeom>
          <a:noFill/>
        </p:spPr>
        <p:txBody>
          <a:bodyPr wrap="square" lIns="0" tIns="0" rIns="0" bIns="0" rtlCol="0">
            <a:noAutofit/>
          </a:bodyPr>
          <a:lstStyle/>
          <a:p>
            <a:pPr algn="l">
              <a:buClr>
                <a:schemeClr val="tx1"/>
              </a:buClr>
              <a:buSzPct val="101000"/>
            </a:pPr>
            <a:r>
              <a:rPr lang="de-DE" sz="3200" dirty="0">
                <a:solidFill>
                  <a:schemeClr val="bg1"/>
                </a:solidFill>
              </a:rPr>
              <a:t>Produktgeneration 2021</a:t>
            </a:r>
          </a:p>
        </p:txBody>
      </p:sp>
    </p:spTree>
    <p:extLst>
      <p:ext uri="{BB962C8B-B14F-4D97-AF65-F5344CB8AC3E}">
        <p14:creationId xmlns:p14="http://schemas.microsoft.com/office/powerpoint/2010/main" val="4268094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XID" val="3"/>
  <p:tag name="SID" val="451"/>
  <p:tag name="NAME" val=""/>
</p:tagLst>
</file>

<file path=ppt/tags/tag2.xml><?xml version="1.0" encoding="utf-8"?>
<p:tagLst xmlns:a="http://schemas.openxmlformats.org/drawingml/2006/main" xmlns:r="http://schemas.openxmlformats.org/officeDocument/2006/relationships" xmlns:p="http://schemas.openxmlformats.org/presentationml/2006/main">
  <p:tag name="PXID" val="3"/>
  <p:tag name="SID" val="451"/>
  <p:tag name="NAME" val=""/>
</p:tagLst>
</file>

<file path=ppt/tags/tag3.xml><?xml version="1.0" encoding="utf-8"?>
<p:tagLst xmlns:a="http://schemas.openxmlformats.org/drawingml/2006/main" xmlns:r="http://schemas.openxmlformats.org/officeDocument/2006/relationships" xmlns:p="http://schemas.openxmlformats.org/presentationml/2006/main">
  <p:tag name="PXID" val="3"/>
  <p:tag name="SID" val="451"/>
  <p:tag name="NAME" val=""/>
</p:tagLst>
</file>

<file path=ppt/tags/tag4.xml><?xml version="1.0" encoding="utf-8"?>
<p:tagLst xmlns:a="http://schemas.openxmlformats.org/drawingml/2006/main" xmlns:r="http://schemas.openxmlformats.org/officeDocument/2006/relationships" xmlns:p="http://schemas.openxmlformats.org/presentationml/2006/main">
  <p:tag name="PXID" val="3"/>
  <p:tag name="SID" val="451"/>
  <p:tag name="NAME" val=""/>
</p:tagLst>
</file>

<file path=ppt/tags/tag5.xml><?xml version="1.0" encoding="utf-8"?>
<p:tagLst xmlns:a="http://schemas.openxmlformats.org/drawingml/2006/main" xmlns:r="http://schemas.openxmlformats.org/officeDocument/2006/relationships" xmlns:p="http://schemas.openxmlformats.org/presentationml/2006/main">
  <p:tag name="PXID" val="3"/>
  <p:tag name="SID" val="451"/>
  <p:tag name="NAME" val=""/>
</p:tagLst>
</file>

<file path=ppt/tags/tag6.xml><?xml version="1.0" encoding="utf-8"?>
<p:tagLst xmlns:a="http://schemas.openxmlformats.org/drawingml/2006/main" xmlns:r="http://schemas.openxmlformats.org/officeDocument/2006/relationships" xmlns:p="http://schemas.openxmlformats.org/presentationml/2006/main">
  <p:tag name="PXID" val="3"/>
  <p:tag name="SID" val="451"/>
  <p:tag name="NAME" val=""/>
</p:tagLst>
</file>

<file path=ppt/tags/tag7.xml><?xml version="1.0" encoding="utf-8"?>
<p:tagLst xmlns:a="http://schemas.openxmlformats.org/drawingml/2006/main" xmlns:r="http://schemas.openxmlformats.org/officeDocument/2006/relationships" xmlns:p="http://schemas.openxmlformats.org/presentationml/2006/main">
  <p:tag name="PXID" val="3"/>
  <p:tag name="SID" val="451"/>
  <p:tag name="NAME" val=""/>
</p:tagLst>
</file>

<file path=ppt/theme/theme1.xml><?xml version="1.0" encoding="utf-8"?>
<a:theme xmlns:a="http://schemas.openxmlformats.org/drawingml/2006/main" name="SI Folienmaster 16x9">
  <a:themeElements>
    <a:clrScheme name="Signal-Iduna 2">
      <a:dk1>
        <a:srgbClr val="000000"/>
      </a:dk1>
      <a:lt1>
        <a:srgbClr val="FFFFFF"/>
      </a:lt1>
      <a:dk2>
        <a:srgbClr val="003399"/>
      </a:dk2>
      <a:lt2>
        <a:srgbClr val="F4F4F4"/>
      </a:lt2>
      <a:accent1>
        <a:srgbClr val="14365A"/>
      </a:accent1>
      <a:accent2>
        <a:srgbClr val="415E7C"/>
      </a:accent2>
      <a:accent3>
        <a:srgbClr val="6D86A0"/>
      </a:accent3>
      <a:accent4>
        <a:srgbClr val="8B2350"/>
      </a:accent4>
      <a:accent5>
        <a:srgbClr val="B40000"/>
      </a:accent5>
      <a:accent6>
        <a:srgbClr val="D26400"/>
      </a:accent6>
      <a:hlink>
        <a:srgbClr val="000000"/>
      </a:hlink>
      <a:folHlink>
        <a:srgbClr val="000000"/>
      </a:folHlink>
    </a:clrScheme>
    <a:fontScheme name="Aria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rtlCol="0" anchor="ctr" anchorCtr="0" compatLnSpc="1">
        <a:prstTxWarp prst="textNoShape">
          <a:avLst/>
        </a:prstTxWarp>
      </a:bodyPr>
      <a:lstStyle>
        <a:defPPr marL="0" marR="0" indent="0" algn="ctr" defTabSz="914400" rtl="0" eaLnBrk="1" fontAlgn="base" latinLnBrk="0" hangingPunct="1">
          <a:lnSpc>
            <a:spcPct val="110000"/>
          </a:lnSpc>
          <a:spcBef>
            <a:spcPct val="0"/>
          </a:spcBef>
          <a:spcAft>
            <a:spcPct val="0"/>
          </a:spcAft>
          <a:buClrTx/>
          <a:buSzTx/>
          <a:buFontTx/>
          <a:buNone/>
          <a:tabLst/>
          <a:defRPr kumimoji="0" sz="1000" b="0" i="0" u="none" strike="noStrike" cap="none" normalizeH="0" baseline="0" dirty="0" smtClean="0">
            <a:ln>
              <a:noFill/>
            </a:ln>
            <a:solidFill>
              <a:schemeClr val="bg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10000"/>
          </a:lnSpc>
          <a:spcBef>
            <a:spcPct val="0"/>
          </a:spcBef>
          <a:spcAft>
            <a:spcPct val="0"/>
          </a:spcAft>
          <a:buClrTx/>
          <a:buSzTx/>
          <a:buFontTx/>
          <a:buNone/>
          <a:tabLst/>
          <a:defRPr kumimoji="0" lang="de-DE" altLang="de-DE" sz="1600" b="0" i="0" u="none" strike="noStrike" cap="none" normalizeH="0" baseline="0" smtClean="0">
            <a:ln>
              <a:noFill/>
            </a:ln>
            <a:solidFill>
              <a:schemeClr val="tx1"/>
            </a:solidFill>
            <a:effectLst/>
            <a:latin typeface="Arial" pitchFamily="34" charset="0"/>
            <a:cs typeface="Arial" pitchFamily="34" charset="0"/>
          </a:defRPr>
        </a:defPPr>
      </a:lstStyle>
    </a:lnDef>
    <a:txDef>
      <a:spPr>
        <a:noFill/>
      </a:spPr>
      <a:bodyPr wrap="square" lIns="0" tIns="0" rIns="0" bIns="0" rtlCol="0">
        <a:noAutofit/>
      </a:bodyPr>
      <a:lstStyle>
        <a:defPPr algn="l">
          <a:buClr>
            <a:schemeClr val="tx1"/>
          </a:buClr>
          <a:buSzPct val="101000"/>
          <a:defRPr sz="1800" dirty="0" smtClean="0"/>
        </a:defPPr>
      </a:lstStyle>
    </a:txDef>
  </a:objectDefaults>
  <a:extraClrSchemeLst>
    <a:extraClrScheme>
      <a:clrScheme name="Standarddesign 1">
        <a:dk1>
          <a:srgbClr val="000000"/>
        </a:dk1>
        <a:lt1>
          <a:srgbClr val="FFFFFF"/>
        </a:lt1>
        <a:dk2>
          <a:srgbClr val="808080"/>
        </a:dk2>
        <a:lt2>
          <a:srgbClr val="E5E5E5"/>
        </a:lt2>
        <a:accent1>
          <a:srgbClr val="053391"/>
        </a:accent1>
        <a:accent2>
          <a:srgbClr val="3C5A66"/>
        </a:accent2>
        <a:accent3>
          <a:srgbClr val="FFFFFF"/>
        </a:accent3>
        <a:accent4>
          <a:srgbClr val="000000"/>
        </a:accent4>
        <a:accent5>
          <a:srgbClr val="AAADC7"/>
        </a:accent5>
        <a:accent6>
          <a:srgbClr val="35515C"/>
        </a:accent6>
        <a:hlink>
          <a:srgbClr val="59737D"/>
        </a:hlink>
        <a:folHlink>
          <a:srgbClr val="768B9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D OST.potx" id="{B45F6F86-376B-4E36-AA31-365A9E1FED97}" vid="{66D947B8-2F33-4960-BE42-9426ED07753C}"/>
    </a:ext>
  </a:extLst>
</a:theme>
</file>

<file path=ppt/theme/theme2.xml><?xml version="1.0" encoding="utf-8"?>
<a:theme xmlns:a="http://schemas.openxmlformats.org/drawingml/2006/main" name="Larissa">
  <a:themeElements>
    <a:clrScheme name="SIG 2015-03-01">
      <a:dk1>
        <a:srgbClr val="000000"/>
      </a:dk1>
      <a:lt1>
        <a:srgbClr val="FFFFFF"/>
      </a:lt1>
      <a:dk2>
        <a:srgbClr val="808080"/>
      </a:dk2>
      <a:lt2>
        <a:srgbClr val="E5E5E5"/>
      </a:lt2>
      <a:accent1>
        <a:srgbClr val="003399"/>
      </a:accent1>
      <a:accent2>
        <a:srgbClr val="3C5A66"/>
      </a:accent2>
      <a:accent3>
        <a:srgbClr val="59737D"/>
      </a:accent3>
      <a:accent4>
        <a:srgbClr val="768B94"/>
      </a:accent4>
      <a:accent5>
        <a:srgbClr val="9DACB2"/>
      </a:accent5>
      <a:accent6>
        <a:srgbClr val="C4CDD1"/>
      </a:accent6>
      <a:hlink>
        <a:srgbClr val="000000"/>
      </a:hlink>
      <a:folHlink>
        <a:srgbClr val="000000"/>
      </a:folHlink>
    </a:clrScheme>
    <a:fontScheme name="Aria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SIG 2015-03-01">
      <a:dk1>
        <a:srgbClr val="000000"/>
      </a:dk1>
      <a:lt1>
        <a:srgbClr val="FFFFFF"/>
      </a:lt1>
      <a:dk2>
        <a:srgbClr val="808080"/>
      </a:dk2>
      <a:lt2>
        <a:srgbClr val="E5E5E5"/>
      </a:lt2>
      <a:accent1>
        <a:srgbClr val="003399"/>
      </a:accent1>
      <a:accent2>
        <a:srgbClr val="3C5A66"/>
      </a:accent2>
      <a:accent3>
        <a:srgbClr val="59737D"/>
      </a:accent3>
      <a:accent4>
        <a:srgbClr val="768B94"/>
      </a:accent4>
      <a:accent5>
        <a:srgbClr val="9DACB2"/>
      </a:accent5>
      <a:accent6>
        <a:srgbClr val="C4CDD1"/>
      </a:accent6>
      <a:hlink>
        <a:srgbClr val="000000"/>
      </a:hlink>
      <a:folHlink>
        <a:srgbClr val="000000"/>
      </a:folHlink>
    </a:clrScheme>
    <a:fontScheme name="Aria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5973</Words>
  <PresentationFormat>Breitbild</PresentationFormat>
  <Paragraphs>863</Paragraphs>
  <Slides>50</Slides>
  <Notes>46</Notes>
  <HiddenSlides>12</HiddenSlides>
  <MMClips>0</MMClips>
  <ScaleCrop>false</ScaleCrop>
  <HeadingPairs>
    <vt:vector size="8" baseType="variant">
      <vt:variant>
        <vt:lpstr>Verwendete Schriftarten</vt:lpstr>
      </vt:variant>
      <vt:variant>
        <vt:i4>4</vt:i4>
      </vt:variant>
      <vt:variant>
        <vt:lpstr>Design</vt:lpstr>
      </vt:variant>
      <vt:variant>
        <vt:i4>1</vt:i4>
      </vt:variant>
      <vt:variant>
        <vt:lpstr>Links</vt:lpstr>
      </vt:variant>
      <vt:variant>
        <vt:i4>2</vt:i4>
      </vt:variant>
      <vt:variant>
        <vt:lpstr>Folientitel</vt:lpstr>
      </vt:variant>
      <vt:variant>
        <vt:i4>50</vt:i4>
      </vt:variant>
    </vt:vector>
  </HeadingPairs>
  <TitlesOfParts>
    <vt:vector size="57" baseType="lpstr">
      <vt:lpstr>Arial</vt:lpstr>
      <vt:lpstr>Arial Rounded MT Bold</vt:lpstr>
      <vt:lpstr>Broadway</vt:lpstr>
      <vt:lpstr>Wingdings</vt:lpstr>
      <vt:lpstr>SI Folienmaster 16x9</vt:lpstr>
      <vt:lpstr>file:///\\system.local\dfs\siam\SIAMM-76100\SIAMM-76100\siain-76160\Fonds\HANSAfonds\HANSArenta\Präsentationen\Daten%20für%20Präsentationen\Datentapete%20HANSArenta.xlsx!Renditen%20Marktumfeld!%5bDatentapete%20HANSArenta.xlsx%5dRenditen%20Marktumfeld%20Diagramm%202</vt:lpstr>
      <vt:lpstr>file:///\\system.local\dfs\siam\SIAMM-76100\SIAMM-76100\siain-76160\Fonds\HANSAfonds\HANSArenta\Präsentationen\Daten%20für%20Präsentationen\Datentapete%20HANSArenta.xlsx!Fußzeilen!Z12S2</vt:lpstr>
      <vt:lpstr>SI Global Garant Invest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SI Global Garant Invest   </vt:lpstr>
      <vt:lpstr>PowerPoint-Präsentation</vt:lpstr>
      <vt:lpstr>Nullzinsen bestimmen seit Jahren den Alltag</vt:lpstr>
      <vt:lpstr>Nullzinsen bestimmen seit Jahren den Alltag</vt:lpstr>
      <vt:lpstr>Mögliche Auswirkungen einer weiteren RZ-Senkung…</vt:lpstr>
      <vt:lpstr>Marktgeschehen</vt:lpstr>
      <vt:lpstr>Veränderte Marktsituation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80 % mit Sicherheit+ inkl. Ablaufmanagement+, 25 Jahre laufende Beiträge</vt:lpstr>
      <vt:lpstr>Wirkungsweise</vt:lpstr>
      <vt:lpstr>PowerPoint-Präsentation</vt:lpstr>
      <vt:lpstr>PowerPoint-Präsentation</vt:lpstr>
      <vt:lpstr>Neues Kostenmodell ab PG2021 </vt:lpstr>
      <vt:lpstr>Neues Kostenmodell ab PG2021 </vt:lpstr>
      <vt:lpstr>Fondspalette </vt:lpstr>
      <vt:lpstr>Fondspalette </vt:lpstr>
      <vt:lpstr>Fondspalette </vt:lpstr>
      <vt:lpstr>Fondspalette </vt:lpstr>
      <vt:lpstr>Modellrechnungen im Vergleich </vt:lpstr>
      <vt:lpstr>Modellrechnungen im Vergleich </vt:lpstr>
      <vt:lpstr>Modellrechnungen im Vergleich </vt:lpstr>
      <vt:lpstr>PowerPoint-Präsentation</vt:lpstr>
      <vt:lpstr>Neues Kostenmodell ab PG2021 </vt:lpstr>
      <vt:lpstr>PowerPoint-Präsentation</vt:lpstr>
      <vt:lpstr>PowerPoint-Präsentation</vt:lpstr>
      <vt:lpstr>SIGGI im Produktcenter (PDC)</vt:lpstr>
      <vt:lpstr>Feintuning</vt:lpstr>
      <vt:lpstr>PowerPoint-Präsentation</vt:lpstr>
      <vt:lpstr>SI Global Garant Invest Produktgeneration 2021</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2019-10-16T14:08:56Z</cp:lastPrinted>
  <dcterms:created xsi:type="dcterms:W3CDTF">2019-10-16T14:05:48Z</dcterms:created>
  <dcterms:modified xsi:type="dcterms:W3CDTF">2021-01-08T09:12:28Z</dcterms:modified>
</cp:coreProperties>
</file>

<file path=docProps/custom.xml><?xml version="1.0" encoding="utf-8"?>
<Properties xmlns="http://schemas.openxmlformats.org/officeDocument/2006/custom-properties" xmlns:vt="http://schemas.openxmlformats.org/officeDocument/2006/docPropsVTypes"/>
</file>